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46" r:id="rId2"/>
    <p:sldId id="387" r:id="rId3"/>
    <p:sldId id="380" r:id="rId4"/>
    <p:sldId id="411" r:id="rId5"/>
    <p:sldId id="391" r:id="rId6"/>
    <p:sldId id="414" r:id="rId7"/>
    <p:sldId id="393" r:id="rId8"/>
    <p:sldId id="394" r:id="rId9"/>
    <p:sldId id="395" r:id="rId10"/>
    <p:sldId id="396" r:id="rId11"/>
    <p:sldId id="397" r:id="rId12"/>
    <p:sldId id="367" r:id="rId13"/>
    <p:sldId id="419" r:id="rId14"/>
    <p:sldId id="388" r:id="rId15"/>
    <p:sldId id="418" r:id="rId16"/>
    <p:sldId id="400" r:id="rId17"/>
    <p:sldId id="406" r:id="rId18"/>
    <p:sldId id="407" r:id="rId19"/>
    <p:sldId id="405" r:id="rId20"/>
    <p:sldId id="408" r:id="rId21"/>
    <p:sldId id="417" r:id="rId22"/>
    <p:sldId id="398" r:id="rId23"/>
    <p:sldId id="409" r:id="rId24"/>
    <p:sldId id="401" r:id="rId25"/>
    <p:sldId id="402" r:id="rId26"/>
    <p:sldId id="420" r:id="rId27"/>
    <p:sldId id="412" r:id="rId28"/>
    <p:sldId id="403" r:id="rId29"/>
    <p:sldId id="404" r:id="rId30"/>
    <p:sldId id="421" r:id="rId31"/>
    <p:sldId id="410" r:id="rId32"/>
    <p:sldId id="415" r:id="rId33"/>
    <p:sldId id="416" r:id="rId34"/>
    <p:sldId id="413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9900FF"/>
    <a:srgbClr val="009900"/>
    <a:srgbClr val="FF6600"/>
    <a:srgbClr val="FFFFCC"/>
    <a:srgbClr val="CC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89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-3920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0C6EDD-361B-E64D-A197-89FF88D67D2E}" type="datetime1">
              <a:rPr lang="en-US"/>
              <a:pPr>
                <a:defRPr/>
              </a:pPr>
              <a:t>8/25/13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B32F4D-00BA-8944-A8A7-E9E5F0C9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788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788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61EB63F-FE3A-284C-B49A-2421CC88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but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EB63F-FE3A-284C-B49A-2421CC88C8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save with fits, no spire, registration, on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EB63F-FE3A-284C-B49A-2421CC88C8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EB63F-FE3A-284C-B49A-2421CC88C8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EB63F-FE3A-284C-B49A-2421CC88C8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EB63F-FE3A-284C-B49A-2421CC88C8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EB63F-FE3A-284C-B49A-2421CC88C8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443788" y="5637213"/>
            <a:ext cx="6429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/>
        </p:nvSpPr>
        <p:spPr bwMode="auto">
          <a:xfrm>
            <a:off x="-76200" y="152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66"/>
                </a:solidFill>
              </a:rPr>
              <a:t>NHSC </a:t>
            </a:r>
            <a:r>
              <a:rPr lang="en-US" sz="1100" b="1" dirty="0" smtClean="0">
                <a:solidFill>
                  <a:srgbClr val="FF0066"/>
                </a:solidFill>
              </a:rPr>
              <a:t>Workshop </a:t>
            </a:r>
          </a:p>
          <a:p>
            <a:pPr algn="ctr" eaLnBrk="0" hangingPunct="0">
              <a:defRPr/>
            </a:pPr>
            <a:r>
              <a:rPr lang="en-US" sz="1100" b="1" dirty="0" smtClean="0">
                <a:solidFill>
                  <a:srgbClr val="FF0066"/>
                </a:solidFill>
              </a:rPr>
              <a:t>August 2013</a:t>
            </a:r>
            <a:endParaRPr lang="en-US" sz="1100" b="1" dirty="0">
              <a:solidFill>
                <a:srgbClr val="FF0066"/>
              </a:solidFill>
            </a:endParaRP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190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NHSCLogo2d_long_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8263"/>
            <a:ext cx="914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1" descr="NA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685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4191000" y="-68263"/>
            <a:ext cx="49530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GB" sz="2200" b="1" i="1">
                <a:solidFill>
                  <a:srgbClr val="0033CC"/>
                </a:solidFill>
                <a:latin typeface="Times New Roman" charset="0"/>
              </a:rPr>
              <a:t>NASA Herschel</a:t>
            </a:r>
          </a:p>
          <a:p>
            <a:pPr algn="ctr" eaLnBrk="0" hangingPunct="0">
              <a:defRPr/>
            </a:pPr>
            <a:r>
              <a:rPr lang="en-GB" sz="2200" b="1" i="1">
                <a:solidFill>
                  <a:srgbClr val="0033CC"/>
                </a:solidFill>
                <a:latin typeface="Times New Roman" charset="0"/>
              </a:rPr>
              <a:t> Science Center </a:t>
            </a:r>
            <a:endParaRPr lang="en-GB" sz="2200" i="1">
              <a:latin typeface="Times New Roman" charset="0"/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/>
        </p:nvSpPr>
        <p:spPr bwMode="auto">
          <a:xfrm>
            <a:off x="3048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/>
              <a:t> - page </a:t>
            </a:r>
            <a:fld id="{FF9F74B5-FA53-0646-AE0F-6174C5426130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3" name="Picture 32" descr="ICC-logo-notranspar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0775" y="6286500"/>
            <a:ext cx="990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3"/>
          <p:cNvGrpSpPr>
            <a:grpSpLocks noChangeAspect="1"/>
          </p:cNvGrpSpPr>
          <p:nvPr/>
        </p:nvGrpSpPr>
        <p:grpSpPr bwMode="auto">
          <a:xfrm>
            <a:off x="7011988" y="6215063"/>
            <a:ext cx="914400" cy="566737"/>
            <a:chOff x="4320" y="3072"/>
            <a:chExt cx="1056" cy="653"/>
          </a:xfrm>
        </p:grpSpPr>
        <p:pic>
          <p:nvPicPr>
            <p:cNvPr id="15" name="Picture 34" descr="QM_FPU_schematics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0" y="3072"/>
              <a:ext cx="100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5"/>
            <p:cNvSpPr txBox="1">
              <a:spLocks noChangeAspect="1" noChangeArrowheads="1"/>
            </p:cNvSpPr>
            <p:nvPr userDrawn="1"/>
          </p:nvSpPr>
          <p:spPr bwMode="auto">
            <a:xfrm>
              <a:off x="4320" y="3072"/>
              <a:ext cx="1056" cy="65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 algn="r" eaLnBrk="0" hangingPunct="0">
                <a:defRPr/>
              </a:pPr>
              <a:r>
                <a:rPr lang="en-US" sz="1800" b="1">
                  <a:latin typeface="Arial Rounded MT Bold" charset="0"/>
                </a:rPr>
                <a:t>PACS</a:t>
              </a:r>
            </a:p>
          </p:txBody>
        </p:sp>
      </p:grpSp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7">
            <a:lum bright="24000" contrast="20000"/>
          </a:blip>
          <a:srcRect/>
          <a:stretch>
            <a:fillRect/>
          </a:stretch>
        </p:blipFill>
        <p:spPr bwMode="auto">
          <a:xfrm>
            <a:off x="6127750" y="6308725"/>
            <a:ext cx="685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 descr="CFLAG"/>
          <p:cNvPicPr>
            <a:picLocks noChangeAspect="1" noChangeArrowheads="1"/>
          </p:cNvPicPr>
          <p:nvPr/>
        </p:nvPicPr>
        <p:blipFill>
          <a:blip r:embed="rId8"/>
          <a:srcRect r="67694" b="-3482"/>
          <a:stretch>
            <a:fillRect/>
          </a:stretch>
        </p:blipFill>
        <p:spPr bwMode="auto">
          <a:xfrm>
            <a:off x="3752850" y="6332538"/>
            <a:ext cx="898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SPIRE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6288088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8" descr="LogoIPAC cop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" y="90488"/>
            <a:ext cx="884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27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900"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7388"/>
            <a:ext cx="20574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7388"/>
            <a:ext cx="6019800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png"/><Relationship Id="rId21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443788" y="5637213"/>
            <a:ext cx="6429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029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01050" y="190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0" descr="NHSCLogo2d_long_2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0" y="68263"/>
            <a:ext cx="914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1" descr="NAS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0"/>
            <a:ext cx="685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191000" y="-68263"/>
            <a:ext cx="49530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GB" sz="2200" b="1" i="1">
                <a:solidFill>
                  <a:srgbClr val="0033CC"/>
                </a:solidFill>
                <a:latin typeface="Times New Roman" charset="0"/>
              </a:rPr>
              <a:t>NASA Herschel</a:t>
            </a:r>
          </a:p>
          <a:p>
            <a:pPr algn="ctr" eaLnBrk="0" hangingPunct="0">
              <a:defRPr/>
            </a:pPr>
            <a:r>
              <a:rPr lang="en-GB" sz="2200" b="1" i="1">
                <a:solidFill>
                  <a:srgbClr val="0033CC"/>
                </a:solidFill>
                <a:latin typeface="Times New Roman" charset="0"/>
              </a:rPr>
              <a:t> Science Center </a:t>
            </a:r>
            <a:endParaRPr lang="en-GB" sz="2200" i="1">
              <a:latin typeface="Times New Roman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/>
        </p:nvSpPr>
        <p:spPr bwMode="auto">
          <a:xfrm>
            <a:off x="3048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dirty="0"/>
              <a:t> - page </a:t>
            </a:r>
            <a:fld id="{2E1E9E6A-51D8-A544-9900-E0B8B57579B1}" type="slidenum">
              <a:rPr lang="en-US"/>
              <a:pPr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5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842963" y="687388"/>
            <a:ext cx="75485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6" name="Picture 48" descr="LogoIPAC cop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725" y="90488"/>
            <a:ext cx="884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2" descr="ICC-logo-notransparant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930775" y="6286500"/>
            <a:ext cx="990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8" name="Group 33"/>
          <p:cNvGrpSpPr>
            <a:grpSpLocks noChangeAspect="1"/>
          </p:cNvGrpSpPr>
          <p:nvPr userDrawn="1"/>
        </p:nvGrpSpPr>
        <p:grpSpPr bwMode="auto">
          <a:xfrm>
            <a:off x="7011988" y="6215063"/>
            <a:ext cx="914400" cy="566737"/>
            <a:chOff x="4320" y="3072"/>
            <a:chExt cx="1056" cy="653"/>
          </a:xfrm>
        </p:grpSpPr>
        <p:pic>
          <p:nvPicPr>
            <p:cNvPr id="1043" name="Picture 34" descr="QM_FPU_schematics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20" y="3072"/>
              <a:ext cx="100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Text Box 35"/>
            <p:cNvSpPr txBox="1">
              <a:spLocks noChangeAspect="1" noChangeArrowheads="1"/>
            </p:cNvSpPr>
            <p:nvPr userDrawn="1"/>
          </p:nvSpPr>
          <p:spPr bwMode="auto">
            <a:xfrm>
              <a:off x="4320" y="3072"/>
              <a:ext cx="1056" cy="65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 algn="r" eaLnBrk="0" hangingPunct="0">
                <a:defRPr/>
              </a:pPr>
              <a:r>
                <a:rPr lang="en-US" sz="1800" b="1">
                  <a:latin typeface="Arial Rounded MT Bold" charset="0"/>
                </a:rPr>
                <a:t>PACS</a:t>
              </a:r>
            </a:p>
          </p:txBody>
        </p:sp>
      </p:grpSp>
      <p:pic>
        <p:nvPicPr>
          <p:cNvPr id="1039" name="Picture 36"/>
          <p:cNvPicPr>
            <a:picLocks noChangeAspect="1" noChangeArrowheads="1"/>
          </p:cNvPicPr>
          <p:nvPr userDrawn="1"/>
        </p:nvPicPr>
        <p:blipFill>
          <a:blip r:embed="rId19">
            <a:lum bright="24000" contrast="20000"/>
          </a:blip>
          <a:srcRect/>
          <a:stretch>
            <a:fillRect/>
          </a:stretch>
        </p:blipFill>
        <p:spPr bwMode="auto">
          <a:xfrm>
            <a:off x="6127750" y="6308725"/>
            <a:ext cx="685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37" descr="CFLAG"/>
          <p:cNvPicPr>
            <a:picLocks noChangeAspect="1" noChangeArrowheads="1"/>
          </p:cNvPicPr>
          <p:nvPr userDrawn="1"/>
        </p:nvPicPr>
        <p:blipFill>
          <a:blip r:embed="rId20"/>
          <a:srcRect r="67694" b="-3482"/>
          <a:stretch>
            <a:fillRect/>
          </a:stretch>
        </p:blipFill>
        <p:spPr bwMode="auto">
          <a:xfrm>
            <a:off x="3752850" y="6332538"/>
            <a:ext cx="898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38" descr="SPIRE_Logo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8001000" y="6288088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 userDrawn="1"/>
        </p:nvSpPr>
        <p:spPr bwMode="auto">
          <a:xfrm>
            <a:off x="0" y="12958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66"/>
                </a:solidFill>
              </a:rPr>
              <a:t>NHSC </a:t>
            </a:r>
            <a:r>
              <a:rPr lang="en-US" sz="1100" b="1" dirty="0" smtClean="0">
                <a:solidFill>
                  <a:srgbClr val="FF0066"/>
                </a:solidFill>
              </a:rPr>
              <a:t>Workshop</a:t>
            </a:r>
            <a:endParaRPr lang="en-US" sz="1100" b="1" baseline="0" dirty="0" smtClean="0">
              <a:solidFill>
                <a:srgbClr val="FF0066"/>
              </a:solidFill>
            </a:endParaRPr>
          </a:p>
          <a:p>
            <a:pPr algn="ctr" eaLnBrk="0" hangingPunct="0">
              <a:defRPr/>
            </a:pPr>
            <a:r>
              <a:rPr lang="en-US" sz="1100" b="1" baseline="0" dirty="0" smtClean="0">
                <a:solidFill>
                  <a:srgbClr val="FF0066"/>
                </a:solidFill>
              </a:rPr>
              <a:t>August</a:t>
            </a:r>
            <a:r>
              <a:rPr lang="en-US" sz="1100" b="1" dirty="0" smtClean="0">
                <a:solidFill>
                  <a:srgbClr val="FF0066"/>
                </a:solidFill>
              </a:rPr>
              <a:t> 2013</a:t>
            </a:r>
            <a:endParaRPr lang="en-US" sz="1100" b="1" dirty="0">
              <a:solidFill>
                <a:srgbClr val="FF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80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800000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800000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800000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800000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ＭＳ Ｐゴシック" charset="-128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ea typeface="ＭＳ Ｐゴシック" charset="-128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file://localhost/Users/ardila/Herschel/Workshops/NHSC_summer_2013/HSPOT_v2.mp4" TargetMode="External"/><Relationship Id="rId2" Type="http://schemas.openxmlformats.org/officeDocument/2006/relationships/video" Target="file://localhost/Users/ardila/Herschel/Workshops/NHSC_summer_2013/HSPOT_v2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1" Type="http://schemas.microsoft.com/office/2007/relationships/media" Target="file://localhost/Users/ardila/Herschel/Workshops/NHSC_summer_2013/hui_v2.mp4" TargetMode="External"/><Relationship Id="rId2" Type="http://schemas.openxmlformats.org/officeDocument/2006/relationships/video" Target="file://localhost/Users/ardila/Herschel/Workshops/NHSC_summer_2013/hui_v2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1" Type="http://schemas.microsoft.com/office/2007/relationships/media" Target="file://localhost/Users/ardila/Herschel/Workshops/NHSC_summer_2013/HUI_HIPE_v3.mp4" TargetMode="External"/><Relationship Id="rId2" Type="http://schemas.openxmlformats.org/officeDocument/2006/relationships/video" Target="file://localhost/Users/ardila/Herschel/Workshops/NHSC_summer_2013/HUI_HIPE_v3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1" Type="http://schemas.microsoft.com/office/2007/relationships/media" Target="file://localhost/Users/ardila/Herschel/Workshops/NHSC_summer_2013/IRSA_v1.mp4" TargetMode="External"/><Relationship Id="rId2" Type="http://schemas.openxmlformats.org/officeDocument/2006/relationships/video" Target="file://localhost/Users/ardila/Herschel/Workshops/NHSC_summer_2013/IRSA_v1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R. Ardila</a:t>
            </a:r>
          </a:p>
          <a:p>
            <a:r>
              <a:rPr lang="en-US" dirty="0" smtClean="0"/>
              <a:t>User Support coordinator / NHSC Archive Scientist</a:t>
            </a:r>
          </a:p>
        </p:txBody>
      </p:sp>
      <p:sp>
        <p:nvSpPr>
          <p:cNvPr id="1536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Herschel Science Archive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lingo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OBSID: A unique 10-digit identifier for the observation</a:t>
            </a:r>
          </a:p>
          <a:p>
            <a:r>
              <a:rPr lang="en-US" sz="2800" dirty="0" smtClean="0"/>
              <a:t>Proposal: Each proposal is identified with a unique string:</a:t>
            </a:r>
          </a:p>
          <a:p>
            <a:pPr lvl="1"/>
            <a:r>
              <a:rPr lang="en-US" sz="2400" dirty="0" err="1" smtClean="0"/>
              <a:t>Program_FirstInitialLastNameXX_number</a:t>
            </a:r>
            <a:endParaRPr lang="en-US" sz="2400" dirty="0" smtClean="0"/>
          </a:p>
          <a:p>
            <a:pPr lvl="1"/>
            <a:r>
              <a:rPr lang="en-US" sz="2400" dirty="0" smtClean="0"/>
              <a:t>For example</a:t>
            </a:r>
            <a:r>
              <a:rPr lang="en-US" sz="2400" dirty="0"/>
              <a:t>: OT2_dardila_2, </a:t>
            </a:r>
            <a:r>
              <a:rPr lang="en-US" sz="2400" dirty="0" smtClean="0"/>
              <a:t>AOTVAL_cwilso01_2</a:t>
            </a:r>
          </a:p>
          <a:p>
            <a:r>
              <a:rPr lang="en-US" sz="2800" dirty="0" smtClean="0"/>
              <a:t>Programs:</a:t>
            </a:r>
          </a:p>
          <a:p>
            <a:pPr lvl="1"/>
            <a:r>
              <a:rPr lang="en-US" sz="2000" b="1" dirty="0" smtClean="0"/>
              <a:t>OT</a:t>
            </a:r>
            <a:r>
              <a:rPr lang="en-US" sz="2000" dirty="0" smtClean="0"/>
              <a:t>: Open time; </a:t>
            </a:r>
            <a:r>
              <a:rPr lang="en-US" sz="2000" b="1" dirty="0"/>
              <a:t>GT</a:t>
            </a:r>
            <a:r>
              <a:rPr lang="en-US" sz="2000" dirty="0"/>
              <a:t>: Guaranteed </a:t>
            </a:r>
            <a:r>
              <a:rPr lang="en-US" sz="2000" dirty="0" smtClean="0"/>
              <a:t>time; </a:t>
            </a:r>
            <a:r>
              <a:rPr lang="en-US" sz="2000" b="1" dirty="0" smtClean="0"/>
              <a:t>DDT</a:t>
            </a:r>
            <a:r>
              <a:rPr lang="en-US" sz="2000" dirty="0" smtClean="0"/>
              <a:t>: Director’s Discretionary Time; </a:t>
            </a:r>
            <a:r>
              <a:rPr lang="en-US" sz="2000" b="1" dirty="0" smtClean="0"/>
              <a:t>TOO</a:t>
            </a:r>
            <a:r>
              <a:rPr lang="en-US" sz="2000" dirty="0" smtClean="0"/>
              <a:t>: Target of Opportunity; </a:t>
            </a:r>
            <a:r>
              <a:rPr lang="en-US" sz="2000" b="1" dirty="0" smtClean="0"/>
              <a:t>KP</a:t>
            </a:r>
            <a:r>
              <a:rPr lang="en-US" sz="2000" dirty="0" smtClean="0"/>
              <a:t>: Key Program; </a:t>
            </a:r>
            <a:r>
              <a:rPr lang="en-US" sz="2000" b="1" dirty="0" smtClean="0"/>
              <a:t>AOTVAL</a:t>
            </a:r>
            <a:r>
              <a:rPr lang="en-US" sz="2000" dirty="0" smtClean="0"/>
              <a:t>: AOT validation; </a:t>
            </a:r>
            <a:r>
              <a:rPr lang="en-US" sz="2000" b="1" dirty="0"/>
              <a:t>OBS</a:t>
            </a:r>
            <a:r>
              <a:rPr lang="en-US" sz="2000" dirty="0"/>
              <a:t>: Filler </a:t>
            </a:r>
            <a:r>
              <a:rPr lang="en-US" sz="2000" dirty="0" smtClean="0"/>
              <a:t>program; </a:t>
            </a:r>
            <a:r>
              <a:rPr lang="en-US" sz="2000" b="1" dirty="0" smtClean="0"/>
              <a:t>SDP</a:t>
            </a:r>
            <a:r>
              <a:rPr lang="en-US" sz="2000" dirty="0" smtClean="0"/>
              <a:t>: Science Demonstration Phase</a:t>
            </a:r>
          </a:p>
        </p:txBody>
      </p:sp>
    </p:spTree>
    <p:extLst>
      <p:ext uri="{BB962C8B-B14F-4D97-AF65-F5344CB8AC3E}">
        <p14:creationId xmlns:p14="http://schemas.microsoft.com/office/powerpoint/2010/main" val="88361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AOT: Astronomical Observation Template</a:t>
            </a:r>
          </a:p>
          <a:p>
            <a:pPr lvl="1"/>
            <a:r>
              <a:rPr lang="en-US" sz="2400" dirty="0" smtClean="0"/>
              <a:t>The name of the observing mode used</a:t>
            </a:r>
          </a:p>
          <a:p>
            <a:r>
              <a:rPr lang="en-US" sz="2800" dirty="0" smtClean="0"/>
              <a:t>AOR: Astronomical Observation Request</a:t>
            </a:r>
          </a:p>
          <a:p>
            <a:r>
              <a:rPr lang="en-US" sz="2800" dirty="0" smtClean="0"/>
              <a:t>OD: Operational Day</a:t>
            </a:r>
          </a:p>
          <a:p>
            <a:pPr lvl="1"/>
            <a:r>
              <a:rPr lang="en-US" sz="2400" dirty="0" smtClean="0"/>
              <a:t>The day the observation was done, from 120 to 1451</a:t>
            </a:r>
          </a:p>
          <a:p>
            <a:r>
              <a:rPr lang="en-US" sz="2800" dirty="0" smtClean="0"/>
              <a:t>SPG: Standard Product Generation </a:t>
            </a:r>
          </a:p>
          <a:p>
            <a:pPr lvl="1"/>
            <a:r>
              <a:rPr lang="en-US" sz="2400" dirty="0" smtClean="0"/>
              <a:t>The pipeline version, updated every 6 mo. to 1 year. Currently 10.3.0</a:t>
            </a:r>
          </a:p>
          <a:p>
            <a:r>
              <a:rPr lang="en-US" sz="2500" dirty="0" smtClean="0"/>
              <a:t>QC State: Manual quality control verification – Failed, Pending, Passed, &lt;blank&gt;</a:t>
            </a:r>
          </a:p>
        </p:txBody>
      </p:sp>
    </p:spTree>
    <p:extLst>
      <p:ext uri="{BB962C8B-B14F-4D97-AF65-F5344CB8AC3E}">
        <p14:creationId xmlns:p14="http://schemas.microsoft.com/office/powerpoint/2010/main" val="3458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851990"/>
            <a:ext cx="7548562" cy="715962"/>
          </a:xfrm>
        </p:spPr>
        <p:txBody>
          <a:bodyPr/>
          <a:lstStyle/>
          <a:p>
            <a:r>
              <a:rPr lang="en-US" dirty="0" smtClean="0"/>
              <a:t>HSPOT: The observation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042"/>
            <a:ext cx="8229600" cy="4572000"/>
          </a:xfrm>
        </p:spPr>
        <p:txBody>
          <a:bodyPr/>
          <a:lstStyle/>
          <a:p>
            <a:r>
              <a:rPr lang="en-US" dirty="0" smtClean="0"/>
              <a:t>Inspect AORs</a:t>
            </a:r>
          </a:p>
          <a:p>
            <a:r>
              <a:rPr lang="en-US" dirty="0" smtClean="0"/>
              <a:t>Learn what the AOR parameters mean</a:t>
            </a:r>
          </a:p>
          <a:p>
            <a:r>
              <a:rPr lang="en-US" dirty="0" smtClean="0"/>
              <a:t>Overlay AORs</a:t>
            </a:r>
          </a:p>
          <a:p>
            <a:r>
              <a:rPr lang="en-US" dirty="0" smtClean="0"/>
              <a:t>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1799" y="6316134"/>
            <a:ext cx="131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Liaison Activities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SPOT_v2_hig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1783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778108"/>
            <a:ext cx="7548562" cy="715962"/>
          </a:xfrm>
        </p:spPr>
        <p:txBody>
          <a:bodyPr/>
          <a:lstStyle/>
          <a:p>
            <a:r>
              <a:rPr lang="en-US" sz="3000" dirty="0" smtClean="0"/>
              <a:t>Using the Herschel Archive User Interface - HUI (see HSA flyer)</a:t>
            </a:r>
            <a:endParaRPr lang="en-US" sz="30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>
                <a:cs typeface="Arial"/>
              </a:rPr>
              <a:t> Go to the Herschel Science Center webpage: </a:t>
            </a:r>
            <a:r>
              <a:rPr lang="en-US" dirty="0" smtClean="0">
                <a:cs typeface="American Typewriter"/>
              </a:rPr>
              <a:t>http://</a:t>
            </a:r>
            <a:r>
              <a:rPr lang="en-US" dirty="0" err="1" smtClean="0">
                <a:cs typeface="American Typewriter"/>
              </a:rPr>
              <a:t>herschel.esac.esa.int</a:t>
            </a:r>
            <a:r>
              <a:rPr lang="en-US" dirty="0" smtClean="0">
                <a:cs typeface="American Typewriter"/>
              </a:rPr>
              <a:t>/</a:t>
            </a:r>
            <a:endParaRPr lang="en-US" dirty="0"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22" y="2490192"/>
            <a:ext cx="6834843" cy="2314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7" y="4865202"/>
            <a:ext cx="6833690" cy="8089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61081" y="5248020"/>
            <a:ext cx="1417746" cy="19143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276023" y="4971031"/>
            <a:ext cx="94286" cy="158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620" y="3569359"/>
            <a:ext cx="1688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/>
                <a:cs typeface="Franklin Gothic Book"/>
              </a:rPr>
              <a:t>Double-Click the Archive link: “Herschel Science Archive (HSA)”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1435706" y="4721562"/>
            <a:ext cx="694121" cy="5481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2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ui_v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222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lingo…Levels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Level 0: </a:t>
            </a:r>
            <a:r>
              <a:rPr lang="en-US" sz="2400" dirty="0"/>
              <a:t>Raw data, minimally manipulated. </a:t>
            </a:r>
            <a:r>
              <a:rPr lang="en-US" sz="2400" dirty="0" smtClean="0"/>
              <a:t> </a:t>
            </a:r>
          </a:p>
          <a:p>
            <a:r>
              <a:rPr lang="en-US" sz="1400" dirty="0" smtClean="0"/>
              <a:t>Also level 0.5</a:t>
            </a:r>
            <a:endParaRPr lang="en-US" sz="1400" dirty="0"/>
          </a:p>
          <a:p>
            <a:r>
              <a:rPr lang="en-US" sz="2400" dirty="0" smtClean="0"/>
              <a:t>Level 1: </a:t>
            </a:r>
            <a:r>
              <a:rPr lang="en-US" sz="2400" dirty="0"/>
              <a:t>Detector readouts </a:t>
            </a:r>
            <a:r>
              <a:rPr lang="en-US" sz="2400" dirty="0" smtClean="0"/>
              <a:t>converted </a:t>
            </a:r>
            <a:r>
              <a:rPr lang="en-US" sz="2400" dirty="0"/>
              <a:t>to physical </a:t>
            </a:r>
            <a:r>
              <a:rPr lang="en-US" sz="2400" dirty="0" smtClean="0"/>
              <a:t>units. </a:t>
            </a:r>
          </a:p>
          <a:p>
            <a:r>
              <a:rPr lang="en-US" sz="1400" dirty="0" smtClean="0"/>
              <a:t>Also level 1.5</a:t>
            </a:r>
            <a:endParaRPr lang="en-US" sz="1400" dirty="0"/>
          </a:p>
          <a:p>
            <a:r>
              <a:rPr lang="en-US" sz="2400" dirty="0" smtClean="0"/>
              <a:t>Level 2: Science-quality products. </a:t>
            </a:r>
            <a:r>
              <a:rPr lang="en-US" sz="2400" dirty="0"/>
              <a:t>All good observations should </a:t>
            </a:r>
            <a:r>
              <a:rPr lang="en-US" sz="2400" dirty="0" smtClean="0"/>
              <a:t>have data </a:t>
            </a:r>
            <a:r>
              <a:rPr lang="en-US" sz="2400" dirty="0"/>
              <a:t>to level </a:t>
            </a:r>
            <a:r>
              <a:rPr lang="en-US" sz="2400" dirty="0" smtClean="0"/>
              <a:t>2. </a:t>
            </a:r>
            <a:r>
              <a:rPr lang="en-US" sz="2400" b="1" dirty="0" smtClean="0"/>
              <a:t>If the level 2 is not present something went very wrong.</a:t>
            </a:r>
            <a:endParaRPr lang="en-US" sz="2400" dirty="0" smtClean="0"/>
          </a:p>
          <a:p>
            <a:r>
              <a:rPr lang="en-US" sz="2400" dirty="0" smtClean="0"/>
              <a:t>Level 2.5: Enhanced products (e.g. combinations for multiple OBIDS, extracted spectra). </a:t>
            </a:r>
            <a:endParaRPr lang="en-US" sz="2400" dirty="0"/>
          </a:p>
          <a:p>
            <a:r>
              <a:rPr lang="en-US" sz="2400" dirty="0" smtClean="0"/>
              <a:t>Level 3: More enhanced products (e.g. for SPIRE, combinations of all imaging observations in that coordinate, zero-point corrected).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1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are downloaded in standard FITS files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1" y="1303778"/>
            <a:ext cx="6982391" cy="5393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7409" y="1364363"/>
            <a:ext cx="1848057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directories are: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BIG: 500 MB for a small PACS  observation, if you download all the products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Take a long time to download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With these method, you should download only individual levels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whole thing is called an Observation Context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folders within are called products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367" y="1587631"/>
            <a:ext cx="7155304" cy="4694853"/>
            <a:chOff x="-192774" y="1587631"/>
            <a:chExt cx="7404783" cy="4694853"/>
          </a:xfrm>
        </p:grpSpPr>
        <p:sp>
          <p:nvSpPr>
            <p:cNvPr id="6" name="Oval 5"/>
            <p:cNvSpPr/>
            <p:nvPr/>
          </p:nvSpPr>
          <p:spPr>
            <a:xfrm>
              <a:off x="-192774" y="1587631"/>
              <a:ext cx="1587549" cy="469485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394776" y="3368047"/>
              <a:ext cx="5817233" cy="32886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599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FITS are multi-extension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2" y="1473200"/>
            <a:ext cx="8153401" cy="1100667"/>
          </a:xfrm>
        </p:spPr>
        <p:txBody>
          <a:bodyPr/>
          <a:lstStyle/>
          <a:p>
            <a:r>
              <a:rPr lang="en-US" dirty="0" smtClean="0"/>
              <a:t>Example: This typical PACS level-2 file has 8 extensions (four images and four tables)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2641604"/>
            <a:ext cx="6911573" cy="3334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0733" y="2743200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Franklin Gothic Book"/>
                <a:cs typeface="Franklin Gothic Book"/>
              </a:rPr>
              <a:t>FV output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6800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762088"/>
            <a:ext cx="7548562" cy="715962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2800" dirty="0" smtClean="0"/>
              <a:t>Herschel</a:t>
            </a:r>
            <a:r>
              <a:rPr lang="en-US" sz="3200" dirty="0" smtClean="0"/>
              <a:t> Interactive Analysis Environment (HIPE)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940"/>
            <a:ext cx="8229600" cy="4572000"/>
          </a:xfrm>
        </p:spPr>
        <p:txBody>
          <a:bodyPr/>
          <a:lstStyle/>
          <a:p>
            <a:r>
              <a:rPr lang="en-US" dirty="0" smtClean="0"/>
              <a:t>HIPE is the software used to re-process data, but it also has strong display and analysis capabilities geared to Herschel. </a:t>
            </a:r>
          </a:p>
          <a:p>
            <a:r>
              <a:rPr lang="en-US" dirty="0" smtClean="0"/>
              <a:t>It allows scripts and GUI work.</a:t>
            </a:r>
          </a:p>
          <a:p>
            <a:r>
              <a:rPr lang="en-US" dirty="0" smtClean="0"/>
              <a:t>HIPE does many, many things in many different ways, and it can be a little bit overwhelming.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4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Looking at the Archive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41730" y="4994934"/>
            <a:ext cx="8122773" cy="687194"/>
          </a:xfrm>
        </p:spPr>
        <p:txBody>
          <a:bodyPr/>
          <a:lstStyle/>
          <a:p>
            <a:r>
              <a:rPr lang="en-US" sz="2100" dirty="0" smtClean="0">
                <a:ea typeface="ＭＳ Ｐゴシック" charset="-128"/>
                <a:cs typeface="ＭＳ Ｐゴシック" charset="-128"/>
              </a:rPr>
              <a:t>Over 60000 observations and over 20000 hours, but no full sky</a:t>
            </a:r>
          </a:p>
          <a:p>
            <a:r>
              <a:rPr lang="en-US" sz="2100" dirty="0" smtClean="0">
                <a:ea typeface="ＭＳ Ｐゴシック" charset="-128"/>
                <a:cs typeface="ＭＳ Ｐゴシック" charset="-128"/>
              </a:rPr>
              <a:t>Everything is public six months after observed (except for some calibration observations)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471528"/>
            <a:ext cx="64516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emo:</a:t>
            </a:r>
          </a:p>
          <a:p>
            <a:pPr lvl="1"/>
            <a:r>
              <a:rPr lang="en-US" dirty="0" smtClean="0"/>
              <a:t>Ingesting </a:t>
            </a:r>
            <a:r>
              <a:rPr lang="en-US" dirty="0" err="1" smtClean="0"/>
              <a:t>tarball</a:t>
            </a:r>
            <a:endParaRPr lang="en-US" dirty="0" smtClean="0"/>
          </a:p>
          <a:p>
            <a:pPr lvl="1"/>
            <a:r>
              <a:rPr lang="en-US" dirty="0" smtClean="0"/>
              <a:t>Send to external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8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HUI_HIPE_v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30265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(current) limitations of the HUI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38"/>
            <a:ext cx="8229600" cy="4572000"/>
          </a:xfrm>
        </p:spPr>
        <p:txBody>
          <a:bodyPr/>
          <a:lstStyle/>
          <a:p>
            <a:r>
              <a:rPr lang="en-US" sz="2800" dirty="0" smtClean="0"/>
              <a:t>Simple point-within-circle search </a:t>
            </a:r>
          </a:p>
          <a:p>
            <a:r>
              <a:rPr lang="en-US" sz="2800" dirty="0" smtClean="0"/>
              <a:t>No searches by target list</a:t>
            </a:r>
          </a:p>
          <a:p>
            <a:pPr lvl="1"/>
            <a:r>
              <a:rPr lang="en-US" sz="2400" dirty="0" smtClean="0"/>
              <a:t>Solutions:</a:t>
            </a:r>
          </a:p>
          <a:p>
            <a:pPr lvl="2"/>
            <a:r>
              <a:rPr lang="en-US" sz="2000" dirty="0" smtClean="0"/>
              <a:t>Resolve names, search by coordinates in the Observing Log, produce a list of OBSIDs: see script. </a:t>
            </a:r>
          </a:p>
          <a:p>
            <a:pPr lvl="2"/>
            <a:r>
              <a:rPr lang="en-US" sz="2000" dirty="0" smtClean="0"/>
              <a:t>Search by target list using IRSA, produce list of OBSIDs</a:t>
            </a:r>
          </a:p>
          <a:p>
            <a:r>
              <a:rPr lang="en-US" sz="2800" dirty="0" smtClean="0"/>
              <a:t>No searches by any spectral variable (wavelength, frequency, band)</a:t>
            </a:r>
          </a:p>
          <a:p>
            <a:pPr lvl="1"/>
            <a:r>
              <a:rPr lang="en-US" sz="2400" dirty="0" smtClean="0"/>
              <a:t>Solution: Use data mining techniques (Friday)</a:t>
            </a:r>
          </a:p>
          <a:p>
            <a:r>
              <a:rPr lang="en-US" sz="2800" dirty="0" smtClean="0"/>
              <a:t>Only jpegs to inspect</a:t>
            </a:r>
          </a:p>
          <a:p>
            <a:pPr lvl="1"/>
            <a:r>
              <a:rPr lang="en-US" sz="2400" dirty="0" smtClean="0"/>
              <a:t>Solution: Send to HIPE</a:t>
            </a:r>
          </a:p>
        </p:txBody>
      </p:sp>
    </p:spTree>
    <p:extLst>
      <p:ext uri="{BB962C8B-B14F-4D97-AF65-F5344CB8AC3E}">
        <p14:creationId xmlns:p14="http://schemas.microsoft.com/office/powerpoint/2010/main" val="292756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095"/>
            <a:ext cx="8229600" cy="4572000"/>
          </a:xfrm>
        </p:spPr>
        <p:txBody>
          <a:bodyPr/>
          <a:lstStyle/>
          <a:p>
            <a:r>
              <a:rPr lang="en-US" sz="2400" dirty="0" smtClean="0"/>
              <a:t>Data can be downloaded from HUI using</a:t>
            </a:r>
          </a:p>
          <a:p>
            <a:pPr lvl="1"/>
            <a:r>
              <a:rPr lang="en-US" sz="2000" dirty="0"/>
              <a:t>“Retrieve Data” -&gt; </a:t>
            </a:r>
            <a:r>
              <a:rPr lang="en-US" sz="2000" dirty="0" err="1"/>
              <a:t>Tarball</a:t>
            </a:r>
            <a:r>
              <a:rPr lang="en-US" sz="2000" dirty="0"/>
              <a:t>. Big. Use to retrieve fragments of observation context only.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Send to External Application” -&gt; send to HIPE (reference pointers only aka ‘lazy loading’). Good </a:t>
            </a:r>
            <a:r>
              <a:rPr lang="en-US" sz="2000" dirty="0" smtClean="0"/>
              <a:t>for inspection and reduction. </a:t>
            </a:r>
            <a:endParaRPr lang="en-US" sz="2000" dirty="0"/>
          </a:p>
          <a:p>
            <a:r>
              <a:rPr lang="en-US" sz="2400" dirty="0" smtClean="0"/>
              <a:t>To understand what the observer was thinking, load the program in HSPOT</a:t>
            </a:r>
          </a:p>
          <a:p>
            <a:r>
              <a:rPr lang="en-US" sz="2400" dirty="0" smtClean="0"/>
              <a:t>A list of all observations is available from the Observing Log.</a:t>
            </a:r>
          </a:p>
          <a:p>
            <a:r>
              <a:rPr lang="en-US" sz="2400" dirty="0" smtClean="0"/>
              <a:t>Are you lost? Never fear!!!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61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269" b="13269"/>
          <a:stretch>
            <a:fillRect/>
          </a:stretch>
        </p:blipFill>
        <p:spPr>
          <a:xfrm>
            <a:off x="138048" y="1370692"/>
            <a:ext cx="8647025" cy="4803903"/>
          </a:xfrm>
        </p:spPr>
      </p:pic>
      <p:sp>
        <p:nvSpPr>
          <p:cNvPr id="5" name="Oval 4"/>
          <p:cNvSpPr/>
          <p:nvPr/>
        </p:nvSpPr>
        <p:spPr>
          <a:xfrm>
            <a:off x="1704259" y="3700857"/>
            <a:ext cx="1169258" cy="15002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300"/>
            <a:ext cx="8229600" cy="4572000"/>
          </a:xfrm>
        </p:spPr>
        <p:txBody>
          <a:bodyPr/>
          <a:lstStyle/>
          <a:p>
            <a:r>
              <a:rPr lang="en-US" dirty="0" smtClean="0"/>
              <a:t>42 large programs submitted at the beginning of the mission. 40% of all time in Herschel.</a:t>
            </a:r>
          </a:p>
          <a:p>
            <a:r>
              <a:rPr lang="en-US" dirty="0" smtClean="0"/>
              <a:t>Two kinds: </a:t>
            </a:r>
          </a:p>
          <a:p>
            <a:pPr lvl="1"/>
            <a:r>
              <a:rPr lang="en-US" dirty="0" smtClean="0"/>
              <a:t>Open Time Key Programs (KPOT - The community)</a:t>
            </a:r>
          </a:p>
          <a:p>
            <a:pPr lvl="1"/>
            <a:r>
              <a:rPr lang="en-US" dirty="0" smtClean="0"/>
              <a:t>Guaranteed Time Key Programs (KPGT - Instrument groups)</a:t>
            </a:r>
          </a:p>
          <a:p>
            <a:r>
              <a:rPr lang="en-US" dirty="0" smtClean="0"/>
              <a:t>Required to produce User Provided Data Products (UPDPs) : High level products with custom processing.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5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94" y="0"/>
            <a:ext cx="9144000" cy="62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834811"/>
            <a:ext cx="7548562" cy="715962"/>
          </a:xfrm>
        </p:spPr>
        <p:txBody>
          <a:bodyPr/>
          <a:lstStyle/>
          <a:p>
            <a:r>
              <a:rPr lang="en-US" dirty="0" smtClean="0"/>
              <a:t>There are counterparts to Spitzer Legacy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998"/>
            <a:ext cx="8229600" cy="4572000"/>
          </a:xfrm>
        </p:spPr>
        <p:txBody>
          <a:bodyPr/>
          <a:lstStyle/>
          <a:p>
            <a:r>
              <a:rPr lang="en-US" dirty="0" smtClean="0"/>
              <a:t>Spitzer’ SINGS (</a:t>
            </a:r>
            <a:r>
              <a:rPr lang="en-US" sz="2000" dirty="0" smtClean="0"/>
              <a:t>The Spitzer Infrared Nearby Galaxies Survey - Physics of the Star-Forming ISM and Galaxy Evolution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Herschel Kingfish (</a:t>
            </a:r>
            <a:r>
              <a:rPr lang="en-US" sz="2000" dirty="0" smtClean="0">
                <a:sym typeface="Wingdings"/>
              </a:rPr>
              <a:t>Key Insights on Nearby Galaxies: A Far-Infrared Survey with Herschel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Spitzer’s GLIMPSE and MIPSGAL  Herschel’s Hi-Gal (</a:t>
            </a:r>
            <a:r>
              <a:rPr lang="en-US" sz="2000" dirty="0" smtClean="0">
                <a:sym typeface="Wingdings"/>
              </a:rPr>
              <a:t>The Herschel infrared Galactic Plane Survey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/>
              <a:t>Spitzer’s C2D </a:t>
            </a:r>
            <a:r>
              <a:rPr lang="en-US" dirty="0" smtClean="0">
                <a:sym typeface="Wingdings"/>
              </a:rPr>
              <a:t> Herschel’s DIGIT</a:t>
            </a:r>
          </a:p>
          <a:p>
            <a:r>
              <a:rPr lang="en-US" dirty="0"/>
              <a:t>Spitzer’s </a:t>
            </a:r>
            <a:r>
              <a:rPr lang="en-US" dirty="0" smtClean="0">
                <a:sym typeface="Wingdings"/>
              </a:rPr>
              <a:t>FEPS  </a:t>
            </a:r>
            <a:r>
              <a:rPr lang="en-US" dirty="0">
                <a:sym typeface="Wingdings"/>
              </a:rPr>
              <a:t>Herschel’s </a:t>
            </a:r>
            <a:r>
              <a:rPr lang="en-US" dirty="0" smtClean="0">
                <a:sym typeface="Wingdings"/>
              </a:rPr>
              <a:t>GASPS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9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UPDPs are already available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53" y="1370223"/>
            <a:ext cx="7379114" cy="50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6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Herschel portal at IRSA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11" y="1493119"/>
            <a:ext cx="2969179" cy="3551158"/>
          </a:xfrm>
        </p:spPr>
        <p:txBody>
          <a:bodyPr/>
          <a:lstStyle/>
          <a:p>
            <a:r>
              <a:rPr lang="en-US" sz="1600" dirty="0" smtClean="0"/>
              <a:t>IRSA is the NASA Infrared Science Archive</a:t>
            </a:r>
          </a:p>
          <a:p>
            <a:r>
              <a:rPr lang="en-US" sz="1600" dirty="0" smtClean="0"/>
              <a:t>The Herschel portal is available from the IRSA page</a:t>
            </a:r>
          </a:p>
          <a:p>
            <a:pPr lvl="1"/>
            <a:r>
              <a:rPr lang="en-US" sz="1400" dirty="0" smtClean="0"/>
              <a:t>Searches the Archive (list of targets OK!)</a:t>
            </a:r>
          </a:p>
          <a:p>
            <a:pPr lvl="1"/>
            <a:r>
              <a:rPr lang="en-US" sz="1400" dirty="0" smtClean="0"/>
              <a:t>Provides an interface for UPDP</a:t>
            </a:r>
          </a:p>
          <a:p>
            <a:pPr lvl="1"/>
            <a:r>
              <a:rPr lang="en-US" sz="1600" dirty="0" smtClean="0"/>
              <a:t>It will allow direct inspection independently of HIPE</a:t>
            </a:r>
          </a:p>
          <a:p>
            <a:pPr lvl="1"/>
            <a:r>
              <a:rPr lang="en-US" sz="1600" dirty="0" smtClean="0"/>
              <a:t>Cross-mission comparison!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483" y="1259891"/>
            <a:ext cx="5763517" cy="48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4071" y="6341535"/>
            <a:ext cx="1381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Herschel @ IPAC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1263" y="670789"/>
            <a:ext cx="7548562" cy="715962"/>
          </a:xfrm>
        </p:spPr>
        <p:txBody>
          <a:bodyPr/>
          <a:lstStyle/>
          <a:p>
            <a:r>
              <a:rPr lang="en-US" dirty="0" smtClean="0"/>
              <a:t>The Archive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65" y="1371078"/>
            <a:ext cx="3006860" cy="2232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41" y="3567680"/>
            <a:ext cx="2950162" cy="2192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60" y="3620523"/>
            <a:ext cx="2802746" cy="2082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673" y="1325288"/>
            <a:ext cx="3476324" cy="216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SA_v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8902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800789"/>
            <a:ext cx="7548562" cy="715962"/>
          </a:xfrm>
        </p:spPr>
        <p:txBody>
          <a:bodyPr/>
          <a:lstStyle/>
          <a:p>
            <a:r>
              <a:rPr lang="en-US" dirty="0" smtClean="0"/>
              <a:t>How to know if you have been scooped?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" y="2007218"/>
            <a:ext cx="7380474" cy="320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6660" y="3450964"/>
            <a:ext cx="184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 to refereed papers. These are manually vetted!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0821" y="4536088"/>
            <a:ext cx="2778203" cy="58969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07062" y="3787635"/>
            <a:ext cx="4241023" cy="8845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8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71" y="1464751"/>
            <a:ext cx="3410155" cy="4572000"/>
          </a:xfrm>
        </p:spPr>
        <p:txBody>
          <a:bodyPr/>
          <a:lstStyle/>
          <a:p>
            <a:r>
              <a:rPr lang="en-US" sz="2000" dirty="0" smtClean="0"/>
              <a:t>Refereed publications after launch</a:t>
            </a:r>
          </a:p>
          <a:p>
            <a:r>
              <a:rPr lang="en-US" sz="2000" dirty="0" smtClean="0"/>
              <a:t>Hand-checked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48" y="1867636"/>
            <a:ext cx="5893596" cy="39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are not so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find all PACS observations of the CII line for list of targets</a:t>
            </a:r>
          </a:p>
          <a:p>
            <a:pPr lvl="1"/>
            <a:r>
              <a:rPr lang="en-US" dirty="0" smtClean="0"/>
              <a:t>List of targets: Use IRSA or the Observing Log to find the list of </a:t>
            </a:r>
            <a:r>
              <a:rPr lang="en-US" dirty="0" err="1" smtClean="0"/>
              <a:t>obsids</a:t>
            </a:r>
            <a:r>
              <a:rPr lang="en-US" dirty="0" smtClean="0"/>
              <a:t> for the targets</a:t>
            </a:r>
          </a:p>
          <a:p>
            <a:pPr lvl="1"/>
            <a:r>
              <a:rPr lang="en-US" dirty="0" smtClean="0"/>
              <a:t>Use HIPE to write a script to query the HSA, read the metadata, and download those with CII observations (Friday)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608589"/>
          </a:xfrm>
        </p:spPr>
        <p:txBody>
          <a:bodyPr/>
          <a:lstStyle/>
          <a:p>
            <a:r>
              <a:rPr lang="en-US" dirty="0" smtClean="0"/>
              <a:t>Lots of videos in </a:t>
            </a:r>
            <a:r>
              <a:rPr lang="en-US" dirty="0" err="1" smtClean="0"/>
              <a:t>youtube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5" y="2044893"/>
            <a:ext cx="8136287" cy="4766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3182" y="2782455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the mechanics</a:t>
            </a:r>
          </a:p>
          <a:p>
            <a:pPr lvl="1"/>
            <a:r>
              <a:rPr lang="en-US" dirty="0" smtClean="0"/>
              <a:t>How to get data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to inspect it</a:t>
            </a:r>
          </a:p>
          <a:p>
            <a:r>
              <a:rPr lang="en-US" dirty="0" smtClean="0"/>
              <a:t>Then the contents:</a:t>
            </a:r>
          </a:p>
          <a:p>
            <a:pPr lvl="1"/>
            <a:r>
              <a:rPr lang="en-US" dirty="0" smtClean="0"/>
              <a:t>What’s in the archive?</a:t>
            </a:r>
          </a:p>
          <a:p>
            <a:pPr lvl="1"/>
            <a:r>
              <a:rPr lang="en-US" dirty="0" smtClean="0"/>
              <a:t>Have I been scooped?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9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894474"/>
            <a:ext cx="7548562" cy="715962"/>
          </a:xfrm>
        </p:spPr>
        <p:txBody>
          <a:bodyPr/>
          <a:lstStyle/>
          <a:p>
            <a:r>
              <a:rPr lang="en-US" dirty="0" smtClean="0"/>
              <a:t>More than one way of accessing these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5" y="2019562"/>
            <a:ext cx="8229600" cy="4572000"/>
          </a:xfrm>
        </p:spPr>
        <p:txBody>
          <a:bodyPr/>
          <a:lstStyle/>
          <a:p>
            <a:r>
              <a:rPr lang="en-US" dirty="0"/>
              <a:t>Some metadata can be accessed via the Observing Log</a:t>
            </a:r>
          </a:p>
          <a:p>
            <a:r>
              <a:rPr lang="en-US" dirty="0" smtClean="0"/>
              <a:t>Access via the Herschel User Interface (HUI)</a:t>
            </a:r>
          </a:p>
          <a:p>
            <a:r>
              <a:rPr lang="en-US" dirty="0" smtClean="0"/>
              <a:t>Access via the Herschel Interactive Processing Environment (HIPE)</a:t>
            </a:r>
          </a:p>
          <a:p>
            <a:r>
              <a:rPr lang="en-US" dirty="0" smtClean="0"/>
              <a:t>Access </a:t>
            </a:r>
            <a:r>
              <a:rPr lang="en-US" dirty="0"/>
              <a:t>v</a:t>
            </a:r>
            <a:r>
              <a:rPr lang="en-US" dirty="0" smtClean="0"/>
              <a:t>ia the Herschel portal at IRSA</a:t>
            </a:r>
          </a:p>
          <a:p>
            <a:r>
              <a:rPr lang="en-US" dirty="0" smtClean="0"/>
              <a:t>Important: The Archive is not the Interface</a:t>
            </a:r>
          </a:p>
        </p:txBody>
      </p:sp>
    </p:spTree>
    <p:extLst>
      <p:ext uri="{BB962C8B-B14F-4D97-AF65-F5344CB8AC3E}">
        <p14:creationId xmlns:p14="http://schemas.microsoft.com/office/powerpoint/2010/main" val="162366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tell you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2" y="1431659"/>
            <a:ext cx="3431459" cy="3103919"/>
          </a:xfrm>
        </p:spPr>
        <p:txBody>
          <a:bodyPr/>
          <a:lstStyle/>
          <a:p>
            <a:r>
              <a:rPr lang="en-US" sz="1800" dirty="0" smtClean="0"/>
              <a:t>The Herschel Observing Log</a:t>
            </a:r>
          </a:p>
          <a:p>
            <a:r>
              <a:rPr lang="en-US" sz="1800" dirty="0" smtClean="0"/>
              <a:t>The Herschel Archive User Interface</a:t>
            </a:r>
          </a:p>
          <a:p>
            <a:r>
              <a:rPr lang="en-US" sz="1800" dirty="0"/>
              <a:t>The Herschel Interactive Analysis Environment (HIPE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HSPOT: The observation planning </a:t>
            </a:r>
            <a:r>
              <a:rPr lang="en-US" sz="1800" dirty="0" smtClean="0"/>
              <a:t>tool</a:t>
            </a:r>
          </a:p>
          <a:p>
            <a:r>
              <a:rPr lang="en-US" sz="1800" dirty="0" smtClean="0"/>
              <a:t>The Herschel Publications Tool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34" y="1486987"/>
            <a:ext cx="5762371" cy="319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288" y="392721"/>
            <a:ext cx="5479916" cy="640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76" y="1470615"/>
            <a:ext cx="5868024" cy="359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404" y="1298306"/>
            <a:ext cx="5781975" cy="4400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896" y="1662798"/>
            <a:ext cx="5203287" cy="35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0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Herschel Observing 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69" b="13269"/>
          <a:stretch>
            <a:fillRect/>
          </a:stretch>
        </p:blipFill>
        <p:spPr>
          <a:xfrm>
            <a:off x="2017149" y="1516328"/>
            <a:ext cx="7111339" cy="3950744"/>
          </a:xfrm>
        </p:spPr>
      </p:pic>
      <p:sp>
        <p:nvSpPr>
          <p:cNvPr id="5" name="Oval 4"/>
          <p:cNvSpPr/>
          <p:nvPr/>
        </p:nvSpPr>
        <p:spPr>
          <a:xfrm>
            <a:off x="1840203" y="2086506"/>
            <a:ext cx="1169258" cy="15002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29470"/>
            <a:ext cx="16884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/>
                <a:cs typeface="Franklin Gothic Book"/>
              </a:rPr>
              <a:t>Double-click on Observations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>
            <a:off x="799744" y="2029444"/>
            <a:ext cx="1040459" cy="1320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Herschel Observing 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69" b="13269"/>
          <a:stretch>
            <a:fillRect/>
          </a:stretch>
        </p:blipFill>
        <p:spPr>
          <a:xfrm>
            <a:off x="138048" y="1370692"/>
            <a:ext cx="8647025" cy="4803903"/>
          </a:xfrm>
        </p:spPr>
      </p:pic>
      <p:sp>
        <p:nvSpPr>
          <p:cNvPr id="5" name="Oval 4"/>
          <p:cNvSpPr/>
          <p:nvPr/>
        </p:nvSpPr>
        <p:spPr>
          <a:xfrm>
            <a:off x="1564106" y="3039103"/>
            <a:ext cx="1169258" cy="15002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0164" y="3053445"/>
            <a:ext cx="1169258" cy="15002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570404"/>
            <a:ext cx="7548562" cy="715962"/>
          </a:xfrm>
        </p:spPr>
        <p:txBody>
          <a:bodyPr/>
          <a:lstStyle/>
          <a:p>
            <a:r>
              <a:rPr lang="en-US" dirty="0" smtClean="0"/>
              <a:t>Observing Log: good but limited…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03" y="1336922"/>
            <a:ext cx="6609611" cy="5429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7747" y="1303499"/>
            <a:ext cx="6634231" cy="555450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91926" y="3732594"/>
            <a:ext cx="1169258" cy="15002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621" y="3042134"/>
            <a:ext cx="16884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/>
                <a:cs typeface="Franklin Gothic Book"/>
              </a:rPr>
              <a:t>Searches by science category!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1451467" y="3675532"/>
            <a:ext cx="1040459" cy="1320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973695"/>
            <a:ext cx="1287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/>
                <a:cs typeface="Franklin Gothic Book"/>
              </a:rPr>
              <a:t>No name resolution</a:t>
            </a:r>
            <a:endParaRPr lang="en-US" sz="1600" dirty="0">
              <a:latin typeface="Franklin Gothic Book"/>
              <a:cs typeface="Franklin Gothic Book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9230" y="2549446"/>
            <a:ext cx="1169258" cy="15002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>
            <a:off x="1218771" y="2492384"/>
            <a:ext cx="1040459" cy="1320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5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NUP3">
  <a:themeElements>
    <a:clrScheme name="2009-LRR-NUP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9-LRR-NUP2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09-LRR-NUP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-LRR-NUP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NUP3.potx</Template>
  <TotalTime>10105</TotalTime>
  <Words>1149</Words>
  <Application>Microsoft Macintosh PowerPoint</Application>
  <PresentationFormat>On-screen Show (4:3)</PresentationFormat>
  <Paragraphs>144</Paragraphs>
  <Slides>34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NUP3</vt:lpstr>
      <vt:lpstr>The Herschel Science Archive</vt:lpstr>
      <vt:lpstr>Looking at the Archive</vt:lpstr>
      <vt:lpstr>The Archive</vt:lpstr>
      <vt:lpstr>This talk</vt:lpstr>
      <vt:lpstr>More than one way of accessing these data</vt:lpstr>
      <vt:lpstr>I will tell you about…</vt:lpstr>
      <vt:lpstr>The Herschel Observing Log</vt:lpstr>
      <vt:lpstr>The Herschel Observing Log</vt:lpstr>
      <vt:lpstr>Observing Log: good but limited…</vt:lpstr>
      <vt:lpstr>Some lingo </vt:lpstr>
      <vt:lpstr>More Lingo…</vt:lpstr>
      <vt:lpstr>HSPOT: The observation planning tool</vt:lpstr>
      <vt:lpstr>PowerPoint Presentation</vt:lpstr>
      <vt:lpstr>Using the Herschel Archive User Interface - HUI (see HSA flyer)</vt:lpstr>
      <vt:lpstr>PowerPoint Presentation</vt:lpstr>
      <vt:lpstr>More lingo…Levels</vt:lpstr>
      <vt:lpstr>Data are downloaded in standard FITS files</vt:lpstr>
      <vt:lpstr>The FITS are multi-extension files</vt:lpstr>
      <vt:lpstr>The Herschel Interactive Analysis Environment (HIPE)</vt:lpstr>
      <vt:lpstr>HIPE </vt:lpstr>
      <vt:lpstr>PowerPoint Presentation</vt:lpstr>
      <vt:lpstr>Some (current) limitations of the HUI</vt:lpstr>
      <vt:lpstr>The story so far…</vt:lpstr>
      <vt:lpstr>Approved Programs</vt:lpstr>
      <vt:lpstr>Key Programs</vt:lpstr>
      <vt:lpstr>PowerPoint Presentation</vt:lpstr>
      <vt:lpstr>There are counterparts to Spitzer Legacy programs</vt:lpstr>
      <vt:lpstr>Some UPDPs are already available</vt:lpstr>
      <vt:lpstr>The Herschel portal at IRSA</vt:lpstr>
      <vt:lpstr>PowerPoint Presentation</vt:lpstr>
      <vt:lpstr>How to know if you have been scooped?</vt:lpstr>
      <vt:lpstr>Publications list</vt:lpstr>
      <vt:lpstr>Things that are not so simple</vt:lpstr>
      <vt:lpstr>Learn more!</vt:lpstr>
    </vt:vector>
  </TitlesOfParts>
  <Company>IPAC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Caltech</dc:creator>
  <cp:lastModifiedBy>David Ardila</cp:lastModifiedBy>
  <cp:revision>301</cp:revision>
  <dcterms:created xsi:type="dcterms:W3CDTF">2013-03-21T00:55:56Z</dcterms:created>
  <dcterms:modified xsi:type="dcterms:W3CDTF">2013-08-25T21:28:18Z</dcterms:modified>
</cp:coreProperties>
</file>