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46" r:id="rId2"/>
    <p:sldId id="428" r:id="rId3"/>
    <p:sldId id="416" r:id="rId4"/>
    <p:sldId id="425" r:id="rId5"/>
    <p:sldId id="429" r:id="rId6"/>
    <p:sldId id="430" r:id="rId7"/>
    <p:sldId id="432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00"/>
    <a:srgbClr val="9900FF"/>
    <a:srgbClr val="009900"/>
    <a:srgbClr val="FF6600"/>
    <a:srgbClr val="FFFFCC"/>
    <a:srgbClr val="CC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22898" autoAdjust="0"/>
    <p:restoredTop sz="94660"/>
  </p:normalViewPr>
  <p:slideViewPr>
    <p:cSldViewPr snapToGrid="0" showGuides="1">
      <p:cViewPr varScale="1">
        <p:scale>
          <a:sx n="151" d="100"/>
          <a:sy n="151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19" d="100"/>
          <a:sy n="119" d="100"/>
        </p:scale>
        <p:origin x="-3920" y="-11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40C6EDD-361B-E64D-A197-89FF88D67D2E}" type="datetime1">
              <a:rPr lang="en-US"/>
              <a:pPr>
                <a:defRPr/>
              </a:pPr>
              <a:t>8/23/13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B32F4D-00BA-8944-A8A7-E9E5F0C9B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82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661EB63F-FE3A-284C-B49A-2421CC88C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78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image" Target="../media/image8.png"/><Relationship Id="rId9" Type="http://schemas.openxmlformats.org/officeDocument/2006/relationships/image" Target="../media/image9.jpeg"/><Relationship Id="rId10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443788" y="5637213"/>
            <a:ext cx="642937" cy="40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/>
        </p:nvSpPr>
        <p:spPr bwMode="auto">
          <a:xfrm>
            <a:off x="-76200" y="152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rgbClr val="FF0066"/>
                </a:solidFill>
              </a:rPr>
              <a:t>NHSC </a:t>
            </a:r>
            <a:r>
              <a:rPr lang="en-US" sz="1100" b="1" dirty="0" smtClean="0">
                <a:solidFill>
                  <a:srgbClr val="FF0066"/>
                </a:solidFill>
              </a:rPr>
              <a:t>Workshop 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rgbClr val="FF0066"/>
                </a:solidFill>
              </a:rPr>
              <a:t>August 2013</a:t>
            </a:r>
            <a:endParaRPr lang="en-US" sz="1100" b="1" dirty="0">
              <a:solidFill>
                <a:srgbClr val="FF0066"/>
              </a:solidFill>
            </a:endParaRPr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latin typeface="Times New Roman" charset="0"/>
              <a:ea typeface="+mn-ea"/>
              <a:cs typeface="+mn-cs"/>
            </a:endParaRPr>
          </a:p>
        </p:txBody>
      </p:sp>
      <p:pic>
        <p:nvPicPr>
          <p:cNvPr id="7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01050" y="190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0" descr="NHSCLogo2d_long_2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68263"/>
            <a:ext cx="914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1" descr="NA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0"/>
            <a:ext cx="6858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4191000" y="-68263"/>
            <a:ext cx="4953000" cy="7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defRPr/>
            </a:pPr>
            <a:r>
              <a:rPr lang="en-GB" sz="2200" b="1" i="1">
                <a:solidFill>
                  <a:srgbClr val="0033CC"/>
                </a:solidFill>
                <a:latin typeface="Times New Roman" charset="0"/>
              </a:rPr>
              <a:t>NASA Herschel</a:t>
            </a:r>
          </a:p>
          <a:p>
            <a:pPr algn="ctr" eaLnBrk="0" hangingPunct="0">
              <a:defRPr/>
            </a:pPr>
            <a:r>
              <a:rPr lang="en-GB" sz="2200" b="1" i="1">
                <a:solidFill>
                  <a:srgbClr val="0033CC"/>
                </a:solidFill>
                <a:latin typeface="Times New Roman" charset="0"/>
              </a:rPr>
              <a:t> Science Center </a:t>
            </a:r>
            <a:endParaRPr lang="en-GB" sz="2200" i="1">
              <a:latin typeface="Times New Roman" charset="0"/>
            </a:endParaRPr>
          </a:p>
        </p:txBody>
      </p:sp>
      <p:sp>
        <p:nvSpPr>
          <p:cNvPr id="11" name="Rectangle 9"/>
          <p:cNvSpPr>
            <a:spLocks noGrp="1" noChangeArrowheads="1"/>
          </p:cNvSpPr>
          <p:nvPr/>
        </p:nvSpPr>
        <p:spPr bwMode="auto">
          <a:xfrm>
            <a:off x="3048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/>
              <a:t> - page </a:t>
            </a:r>
            <a:fld id="{FF9F74B5-FA53-0646-AE0F-6174C5426130}" type="slidenum">
              <a:rPr lang="en-US"/>
              <a:pPr eaLnBrk="0" hangingPunct="0">
                <a:defRPr/>
              </a:pPr>
              <a:t>‹#›</a:t>
            </a:fld>
            <a:endParaRPr lang="en-US"/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latin typeface="Times New Roman" charset="0"/>
              <a:ea typeface="+mn-ea"/>
              <a:cs typeface="+mn-cs"/>
            </a:endParaRPr>
          </a:p>
        </p:txBody>
      </p:sp>
      <p:pic>
        <p:nvPicPr>
          <p:cNvPr id="13" name="Picture 32" descr="ICC-logo-notransparan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0775" y="6286500"/>
            <a:ext cx="990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33"/>
          <p:cNvGrpSpPr>
            <a:grpSpLocks noChangeAspect="1"/>
          </p:cNvGrpSpPr>
          <p:nvPr/>
        </p:nvGrpSpPr>
        <p:grpSpPr bwMode="auto">
          <a:xfrm>
            <a:off x="7011988" y="6215063"/>
            <a:ext cx="914400" cy="566737"/>
            <a:chOff x="4320" y="3072"/>
            <a:chExt cx="1056" cy="653"/>
          </a:xfrm>
        </p:grpSpPr>
        <p:pic>
          <p:nvPicPr>
            <p:cNvPr id="15" name="Picture 34" descr="QM_FPU_schematics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20" y="3072"/>
              <a:ext cx="100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35"/>
            <p:cNvSpPr txBox="1">
              <a:spLocks noChangeAspect="1" noChangeArrowheads="1"/>
            </p:cNvSpPr>
            <p:nvPr userDrawn="1"/>
          </p:nvSpPr>
          <p:spPr bwMode="auto">
            <a:xfrm>
              <a:off x="4320" y="3072"/>
              <a:ext cx="1056" cy="653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prstTxWarp prst="textNoShape">
                <a:avLst/>
              </a:prstTxWarp>
            </a:bodyPr>
            <a:lstStyle/>
            <a:p>
              <a:pPr algn="r" eaLnBrk="0" hangingPunct="0">
                <a:defRPr/>
              </a:pPr>
              <a:r>
                <a:rPr lang="en-US" sz="1800" b="1">
                  <a:latin typeface="Arial Rounded MT Bold" charset="0"/>
                </a:rPr>
                <a:t>PACS</a:t>
              </a:r>
            </a:p>
          </p:txBody>
        </p:sp>
      </p:grpSp>
      <p:pic>
        <p:nvPicPr>
          <p:cNvPr id="17" name="Picture 36"/>
          <p:cNvPicPr>
            <a:picLocks noChangeAspect="1" noChangeArrowheads="1"/>
          </p:cNvPicPr>
          <p:nvPr/>
        </p:nvPicPr>
        <p:blipFill>
          <a:blip r:embed="rId7">
            <a:lum bright="24000" contrast="20000"/>
          </a:blip>
          <a:srcRect/>
          <a:stretch>
            <a:fillRect/>
          </a:stretch>
        </p:blipFill>
        <p:spPr bwMode="auto">
          <a:xfrm>
            <a:off x="6127750" y="6308725"/>
            <a:ext cx="6858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7" descr="CFLAG"/>
          <p:cNvPicPr>
            <a:picLocks noChangeAspect="1" noChangeArrowheads="1"/>
          </p:cNvPicPr>
          <p:nvPr/>
        </p:nvPicPr>
        <p:blipFill>
          <a:blip r:embed="rId8"/>
          <a:srcRect r="67694" b="-3482"/>
          <a:stretch>
            <a:fillRect/>
          </a:stretch>
        </p:blipFill>
        <p:spPr bwMode="auto">
          <a:xfrm>
            <a:off x="3752850" y="6332538"/>
            <a:ext cx="8985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8" descr="SPIRE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01000" y="6288088"/>
            <a:ext cx="8382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8" descr="LogoIPAC copy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725" y="90488"/>
            <a:ext cx="88423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a typeface="ＭＳ Ｐゴシック" charset="-128"/>
                <a:cs typeface="ＭＳ Ｐゴシック" charset="-128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427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900">
                <a:ea typeface="ＭＳ Ｐゴシック" charset="-128"/>
                <a:cs typeface="ＭＳ Ｐゴシック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7388"/>
            <a:ext cx="20574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7388"/>
            <a:ext cx="6019800" cy="5484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png"/><Relationship Id="rId21" Type="http://schemas.openxmlformats.org/officeDocument/2006/relationships/image" Target="../media/image9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9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1138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443788" y="5637213"/>
            <a:ext cx="642937" cy="40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latin typeface="Times New Roman" charset="0"/>
              <a:ea typeface="+mn-ea"/>
              <a:cs typeface="+mn-cs"/>
            </a:endParaRPr>
          </a:p>
        </p:txBody>
      </p:sp>
      <p:pic>
        <p:nvPicPr>
          <p:cNvPr id="1029" name="Picture 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01050" y="190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40" descr="NHSCLogo2d_long_20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81400" y="68263"/>
            <a:ext cx="914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41" descr="NASA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495800" y="0"/>
            <a:ext cx="6858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4191000" y="-68263"/>
            <a:ext cx="4953000" cy="7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defRPr/>
            </a:pPr>
            <a:r>
              <a:rPr lang="en-GB" sz="2200" b="1" i="1">
                <a:solidFill>
                  <a:srgbClr val="0033CC"/>
                </a:solidFill>
                <a:latin typeface="Times New Roman" charset="0"/>
              </a:rPr>
              <a:t>NASA Herschel</a:t>
            </a:r>
          </a:p>
          <a:p>
            <a:pPr algn="ctr" eaLnBrk="0" hangingPunct="0">
              <a:defRPr/>
            </a:pPr>
            <a:r>
              <a:rPr lang="en-GB" sz="2200" b="1" i="1">
                <a:solidFill>
                  <a:srgbClr val="0033CC"/>
                </a:solidFill>
                <a:latin typeface="Times New Roman" charset="0"/>
              </a:rPr>
              <a:t> Science Center </a:t>
            </a:r>
            <a:endParaRPr lang="en-GB" sz="2200" i="1">
              <a:latin typeface="Times New Roman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/>
        </p:nvSpPr>
        <p:spPr bwMode="auto">
          <a:xfrm>
            <a:off x="3048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dirty="0"/>
              <a:t> - page </a:t>
            </a:r>
            <a:fld id="{2E1E9E6A-51D8-A544-9900-E0B8B57579B1}" type="slidenum">
              <a:rPr lang="en-US"/>
              <a:pPr eaLnBrk="0" hangingPunct="0">
                <a:defRPr/>
              </a:pPr>
              <a:t>‹#›</a:t>
            </a:fld>
            <a:endParaRPr lang="en-US" dirty="0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5" name="Rectangle 46"/>
          <p:cNvSpPr>
            <a:spLocks noGrp="1" noChangeArrowheads="1"/>
          </p:cNvSpPr>
          <p:nvPr>
            <p:ph type="title"/>
          </p:nvPr>
        </p:nvSpPr>
        <p:spPr bwMode="auto">
          <a:xfrm>
            <a:off x="842963" y="687388"/>
            <a:ext cx="7548562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6" name="Picture 48" descr="LogoIPAC copy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5725" y="90488"/>
            <a:ext cx="88423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32" descr="ICC-logo-notransparant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4930775" y="6286500"/>
            <a:ext cx="990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8" name="Group 33"/>
          <p:cNvGrpSpPr>
            <a:grpSpLocks noChangeAspect="1"/>
          </p:cNvGrpSpPr>
          <p:nvPr userDrawn="1"/>
        </p:nvGrpSpPr>
        <p:grpSpPr bwMode="auto">
          <a:xfrm>
            <a:off x="7011988" y="6215063"/>
            <a:ext cx="914400" cy="566737"/>
            <a:chOff x="4320" y="3072"/>
            <a:chExt cx="1056" cy="653"/>
          </a:xfrm>
        </p:grpSpPr>
        <p:pic>
          <p:nvPicPr>
            <p:cNvPr id="1043" name="Picture 34" descr="QM_FPU_schematics"/>
            <p:cNvPicPr>
              <a:picLocks noChangeAspect="1" noChangeArrowheads="1"/>
            </p:cNvPicPr>
            <p:nvPr userDrawn="1"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4320" y="3072"/>
              <a:ext cx="100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9" name="Text Box 35"/>
            <p:cNvSpPr txBox="1">
              <a:spLocks noChangeAspect="1" noChangeArrowheads="1"/>
            </p:cNvSpPr>
            <p:nvPr userDrawn="1"/>
          </p:nvSpPr>
          <p:spPr bwMode="auto">
            <a:xfrm>
              <a:off x="4320" y="3072"/>
              <a:ext cx="1056" cy="653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prstTxWarp prst="textNoShape">
                <a:avLst/>
              </a:prstTxWarp>
            </a:bodyPr>
            <a:lstStyle/>
            <a:p>
              <a:pPr algn="r" eaLnBrk="0" hangingPunct="0">
                <a:defRPr/>
              </a:pPr>
              <a:r>
                <a:rPr lang="en-US" sz="1800" b="1">
                  <a:latin typeface="Arial Rounded MT Bold" charset="0"/>
                </a:rPr>
                <a:t>PACS</a:t>
              </a:r>
            </a:p>
          </p:txBody>
        </p:sp>
      </p:grpSp>
      <p:pic>
        <p:nvPicPr>
          <p:cNvPr id="1039" name="Picture 36"/>
          <p:cNvPicPr>
            <a:picLocks noChangeAspect="1" noChangeArrowheads="1"/>
          </p:cNvPicPr>
          <p:nvPr userDrawn="1"/>
        </p:nvPicPr>
        <p:blipFill>
          <a:blip r:embed="rId19">
            <a:lum bright="24000" contrast="20000"/>
          </a:blip>
          <a:srcRect/>
          <a:stretch>
            <a:fillRect/>
          </a:stretch>
        </p:blipFill>
        <p:spPr bwMode="auto">
          <a:xfrm>
            <a:off x="6127750" y="6308725"/>
            <a:ext cx="6858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37" descr="CFLAG"/>
          <p:cNvPicPr>
            <a:picLocks noChangeAspect="1" noChangeArrowheads="1"/>
          </p:cNvPicPr>
          <p:nvPr userDrawn="1"/>
        </p:nvPicPr>
        <p:blipFill>
          <a:blip r:embed="rId20"/>
          <a:srcRect r="67694" b="-3482"/>
          <a:stretch>
            <a:fillRect/>
          </a:stretch>
        </p:blipFill>
        <p:spPr bwMode="auto">
          <a:xfrm>
            <a:off x="3752850" y="6332538"/>
            <a:ext cx="8985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38" descr="SPIRE_Logo"/>
          <p:cNvPicPr>
            <a:picLocks noChangeAspect="1" noChangeArrowheads="1"/>
          </p:cNvPicPr>
          <p:nvPr userDrawn="1"/>
        </p:nvPicPr>
        <p:blipFill>
          <a:blip r:embed="rId21"/>
          <a:srcRect/>
          <a:stretch>
            <a:fillRect/>
          </a:stretch>
        </p:blipFill>
        <p:spPr bwMode="auto">
          <a:xfrm>
            <a:off x="8001000" y="6288088"/>
            <a:ext cx="8382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Grp="1" noChangeArrowheads="1"/>
          </p:cNvSpPr>
          <p:nvPr userDrawn="1"/>
        </p:nvSpPr>
        <p:spPr bwMode="auto">
          <a:xfrm>
            <a:off x="0" y="129585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rgbClr val="FF0066"/>
                </a:solidFill>
              </a:rPr>
              <a:t>NHSC </a:t>
            </a:r>
            <a:r>
              <a:rPr lang="en-US" sz="1100" b="1" dirty="0" smtClean="0">
                <a:solidFill>
                  <a:srgbClr val="FF0066"/>
                </a:solidFill>
              </a:rPr>
              <a:t>Workshop</a:t>
            </a:r>
            <a:endParaRPr lang="en-US" sz="1100" b="1" baseline="0" dirty="0" smtClean="0">
              <a:solidFill>
                <a:srgbClr val="FF0066"/>
              </a:solidFill>
            </a:endParaRPr>
          </a:p>
          <a:p>
            <a:pPr algn="ctr" eaLnBrk="0" hangingPunct="0">
              <a:defRPr/>
            </a:pPr>
            <a:r>
              <a:rPr lang="en-US" sz="1100" b="1" baseline="0" dirty="0" smtClean="0">
                <a:solidFill>
                  <a:srgbClr val="FF0066"/>
                </a:solidFill>
              </a:rPr>
              <a:t>August</a:t>
            </a:r>
            <a:r>
              <a:rPr lang="en-US" sz="1100" b="1" dirty="0" smtClean="0">
                <a:solidFill>
                  <a:srgbClr val="FF0066"/>
                </a:solidFill>
              </a:rPr>
              <a:t> 2013</a:t>
            </a:r>
            <a:endParaRPr lang="en-US" sz="1100" b="1" dirty="0">
              <a:solidFill>
                <a:srgbClr val="FF00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00">
          <a:solidFill>
            <a:srgbClr val="800000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00">
          <a:solidFill>
            <a:srgbClr val="800000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00">
          <a:solidFill>
            <a:srgbClr val="800000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00">
          <a:solidFill>
            <a:srgbClr val="800000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00">
          <a:solidFill>
            <a:srgbClr val="800000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900">
          <a:solidFill>
            <a:srgbClr val="800000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900">
          <a:solidFill>
            <a:srgbClr val="800000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900">
          <a:solidFill>
            <a:srgbClr val="800000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900">
          <a:solidFill>
            <a:srgbClr val="800000"/>
          </a:solidFill>
          <a:latin typeface="Times New Roman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025525" indent="-204788" algn="l" defTabSz="8207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ea typeface="ＭＳ Ｐゴシック" charset="-128"/>
        </a:defRPr>
      </a:lvl3pPr>
      <a:lvl4pPr marL="1436688" indent="-206375" algn="l" defTabSz="8207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846263" indent="-204788" algn="l" defTabSz="82073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4"/>
          <p:cNvSpPr>
            <a:spLocks noGrp="1"/>
          </p:cNvSpPr>
          <p:nvPr>
            <p:ph type="subTitle" idx="1"/>
          </p:nvPr>
        </p:nvSpPr>
        <p:spPr>
          <a:xfrm>
            <a:off x="1371600" y="4158365"/>
            <a:ext cx="6400800" cy="1752600"/>
          </a:xfrm>
        </p:spPr>
        <p:txBody>
          <a:bodyPr/>
          <a:lstStyle/>
          <a:p>
            <a:r>
              <a:rPr lang="en-US" dirty="0" smtClean="0"/>
              <a:t>David R. Ardila</a:t>
            </a:r>
          </a:p>
          <a:p>
            <a:r>
              <a:rPr lang="en-US" dirty="0" smtClean="0"/>
              <a:t>User Support coordinator / NHSC Archive Scientist</a:t>
            </a:r>
          </a:p>
        </p:txBody>
      </p:sp>
      <p:sp>
        <p:nvSpPr>
          <p:cNvPr id="15363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Recap of Data Access Methods</a:t>
            </a:r>
            <a:br>
              <a:rPr lang="en-US" dirty="0" smtClean="0"/>
            </a:br>
            <a:r>
              <a:rPr lang="en-US" sz="1800" dirty="0" smtClean="0"/>
              <a:t>See Chapter 1 of Data Analysis Guide and</a:t>
            </a:r>
            <a:br>
              <a:rPr lang="en-US" sz="1800" dirty="0" smtClean="0"/>
            </a:br>
            <a:r>
              <a:rPr lang="en-US" sz="1800" dirty="0" err="1" smtClean="0"/>
              <a:t>youtube</a:t>
            </a:r>
            <a:r>
              <a:rPr lang="en-US" sz="1800" dirty="0" smtClean="0"/>
              <a:t> videos!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ata management in Herschel </a:t>
            </a:r>
            <a:r>
              <a:rPr lang="en-US" dirty="0"/>
              <a:t>i</a:t>
            </a:r>
            <a:r>
              <a:rPr lang="en-US" dirty="0" smtClean="0"/>
              <a:t>s complicated by the size of datasets</a:t>
            </a:r>
          </a:p>
          <a:p>
            <a:r>
              <a:rPr lang="en-US" dirty="0" smtClean="0"/>
              <a:t>Everything is about making data management efficient</a:t>
            </a:r>
          </a:p>
          <a:p>
            <a:r>
              <a:rPr lang="en-US" dirty="0" smtClean="0"/>
              <a:t>Do you really need big data sets in your disk?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59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23369" y="1100004"/>
            <a:ext cx="1292718" cy="1202064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57204" y="146786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HSA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318290" y="2007220"/>
            <a:ext cx="1882380" cy="77113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0162" y="2363745"/>
            <a:ext cx="228590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Franklin Gothic Book"/>
                <a:cs typeface="Franklin Gothic Book"/>
              </a:rPr>
              <a:t>“Send to External Application”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4058" y="1792922"/>
            <a:ext cx="2440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(…,</a:t>
            </a:r>
            <a:r>
              <a:rPr lang="en-US" sz="1300" dirty="0" err="1" smtClean="0">
                <a:latin typeface="Franklin Gothic Book"/>
                <a:cs typeface="Franklin Gothic Book"/>
              </a:rPr>
              <a:t>useHsa</a:t>
            </a:r>
            <a:r>
              <a:rPr lang="en-US" sz="1300" dirty="0" smtClean="0">
                <a:latin typeface="Franklin Gothic Book"/>
                <a:cs typeface="Franklin Gothic Book"/>
              </a:rPr>
              <a:t>=True)</a:t>
            </a:r>
            <a:endParaRPr lang="en-US" sz="1300" dirty="0" smtClean="0">
              <a:latin typeface="Franklin Gothic Book"/>
              <a:cs typeface="Franklin Gothic Book"/>
            </a:endParaRP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6290" y="871813"/>
            <a:ext cx="33523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Franklin Gothic Book"/>
                <a:cs typeface="Franklin Gothic Book"/>
              </a:rPr>
              <a:t>For most people, this is all you need.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Gets references to the data in HIPE and downloads data as needed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Useful for 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>
                <a:latin typeface="Franklin Gothic Book"/>
                <a:cs typeface="Franklin Gothic Book"/>
              </a:rPr>
              <a:t>Q</a:t>
            </a:r>
            <a:r>
              <a:rPr lang="en-US" sz="1500" dirty="0" smtClean="0">
                <a:latin typeface="Franklin Gothic Book"/>
                <a:cs typeface="Franklin Gothic Book"/>
              </a:rPr>
              <a:t>uick inspection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Data reduction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Does not save, unless you do it explicitly*</a:t>
            </a:r>
          </a:p>
          <a:p>
            <a:endParaRPr lang="en-US" sz="1500" dirty="0" smtClean="0">
              <a:latin typeface="Franklin Gothic Book"/>
              <a:cs typeface="Franklin Gothic Book"/>
            </a:endParaRPr>
          </a:p>
          <a:p>
            <a:r>
              <a:rPr lang="en-US" dirty="0" smtClean="0">
                <a:latin typeface="Franklin Gothic Book"/>
                <a:cs typeface="Franklin Gothic Book"/>
              </a:rPr>
              <a:t>*of course, there is a way to override this!</a:t>
            </a:r>
            <a:endParaRPr lang="en-US" dirty="0">
              <a:latin typeface="Franklin Gothic Book"/>
              <a:cs typeface="Franklin Gothic Book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50253" y="1837116"/>
            <a:ext cx="1961756" cy="81649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72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23369" y="1100004"/>
            <a:ext cx="1292718" cy="1202064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57204" y="146786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HSA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318290" y="2007220"/>
            <a:ext cx="1882380" cy="77113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91749" y="2545188"/>
            <a:ext cx="1962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Franklin Gothic Book"/>
                <a:cs typeface="Franklin Gothic Book"/>
              </a:rPr>
              <a:t>“Send to External Application”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250253" y="1837116"/>
            <a:ext cx="1961756" cy="81649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6385" y="4965633"/>
            <a:ext cx="34997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Franklin Gothic Book"/>
                <a:cs typeface="Franklin Gothic Book"/>
              </a:rPr>
              <a:t>HSA to local disk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May be slow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But then you have the data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It allows you to bypass HIPE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7030567" y="2302068"/>
            <a:ext cx="1791673" cy="1976603"/>
            <a:chOff x="7030567" y="2302068"/>
            <a:chExt cx="1791673" cy="1976603"/>
          </a:xfrm>
        </p:grpSpPr>
        <p:sp>
          <p:nvSpPr>
            <p:cNvPr id="11" name="Rectangle 10"/>
            <p:cNvSpPr/>
            <p:nvPr/>
          </p:nvSpPr>
          <p:spPr>
            <a:xfrm>
              <a:off x="7030567" y="3594847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67330" y="3570785"/>
              <a:ext cx="11995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Tar file in 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858388" y="2302068"/>
              <a:ext cx="11320" cy="1258762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056751" y="2845011"/>
              <a:ext cx="176548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smtClean="0">
                  <a:latin typeface="Franklin Gothic Book"/>
                  <a:cs typeface="Franklin Gothic Book"/>
                </a:rPr>
                <a:t>“Retrieve Products”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83205" y="3594852"/>
            <a:ext cx="2156653" cy="1428867"/>
            <a:chOff x="4783205" y="3594852"/>
            <a:chExt cx="2156653" cy="1428867"/>
          </a:xfrm>
        </p:grpSpPr>
        <p:cxnSp>
          <p:nvCxnSpPr>
            <p:cNvPr id="22" name="Straight Arrow Connector 21"/>
            <p:cNvCxnSpPr/>
            <p:nvPr/>
          </p:nvCxnSpPr>
          <p:spPr>
            <a:xfrm flipH="1" flipV="1">
              <a:off x="5284272" y="3594852"/>
              <a:ext cx="1655586" cy="1428867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783205" y="4346898"/>
              <a:ext cx="134782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sz="1300" dirty="0" smtClean="0">
                  <a:latin typeface="Franklin Gothic Book"/>
                  <a:cs typeface="Franklin Gothic Book"/>
                </a:rPr>
                <a:t>()</a:t>
              </a:r>
            </a:p>
            <a:p>
              <a:r>
                <a:rPr lang="en-US" sz="1300" dirty="0" smtClean="0">
                  <a:latin typeface="Franklin Gothic Book"/>
                  <a:cs typeface="Franklin Gothic Book"/>
                </a:rPr>
                <a:t>Use Navigator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623246" y="1626792"/>
            <a:ext cx="2440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</a:t>
            </a:r>
            <a:r>
              <a:rPr lang="en-US" sz="1300" dirty="0">
                <a:latin typeface="Franklin Gothic Book"/>
                <a:cs typeface="Franklin Gothic Book"/>
              </a:rPr>
              <a:t>…,</a:t>
            </a:r>
            <a:r>
              <a:rPr lang="en-US" sz="1300" dirty="0" err="1">
                <a:latin typeface="Franklin Gothic Book"/>
                <a:cs typeface="Franklin Gothic Book"/>
              </a:rPr>
              <a:t>useHsa</a:t>
            </a:r>
            <a:r>
              <a:rPr lang="en-US" sz="1300" dirty="0">
                <a:latin typeface="Franklin Gothic Book"/>
                <a:cs typeface="Franklin Gothic Book"/>
              </a:rPr>
              <a:t>=True</a:t>
            </a:r>
            <a:r>
              <a:rPr lang="en-US" sz="1300" dirty="0" smtClean="0">
                <a:latin typeface="Franklin Gothic Book"/>
                <a:cs typeface="Franklin Gothic Book"/>
              </a:rPr>
              <a:t>)</a:t>
            </a:r>
            <a:endParaRPr lang="en-US" sz="1300" dirty="0" smtClean="0">
              <a:latin typeface="Franklin Gothic Book"/>
              <a:cs typeface="Franklin Gothic Book"/>
            </a:endParaRP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024212" y="4286604"/>
            <a:ext cx="1791673" cy="1233131"/>
            <a:chOff x="7024212" y="4286604"/>
            <a:chExt cx="1791673" cy="1233131"/>
          </a:xfrm>
        </p:grpSpPr>
        <p:cxnSp>
          <p:nvCxnSpPr>
            <p:cNvPr id="29" name="Straight Arrow Connector 28"/>
            <p:cNvCxnSpPr/>
            <p:nvPr/>
          </p:nvCxnSpPr>
          <p:spPr>
            <a:xfrm flipH="1">
              <a:off x="7847029" y="4286604"/>
              <a:ext cx="11340" cy="532991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7024212" y="4847248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136240" y="4811849"/>
              <a:ext cx="14158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Directory in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00869" y="4369578"/>
              <a:ext cx="7512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untar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5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23369" y="1100004"/>
            <a:ext cx="1292718" cy="1202064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57204" y="146786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HSA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318290" y="2007220"/>
            <a:ext cx="1882380" cy="77113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1749" y="2545188"/>
            <a:ext cx="1962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Franklin Gothic Book"/>
                <a:cs typeface="Franklin Gothic Book"/>
              </a:rPr>
              <a:t>“Send to External Application”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50253" y="1837116"/>
            <a:ext cx="1961756" cy="81649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030567" y="2302068"/>
            <a:ext cx="1791673" cy="1976603"/>
            <a:chOff x="7030567" y="2302068"/>
            <a:chExt cx="1791673" cy="1976603"/>
          </a:xfrm>
        </p:grpSpPr>
        <p:sp>
          <p:nvSpPr>
            <p:cNvPr id="13" name="Rectangle 12"/>
            <p:cNvSpPr/>
            <p:nvPr/>
          </p:nvSpPr>
          <p:spPr>
            <a:xfrm>
              <a:off x="7030567" y="3594847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67330" y="3570785"/>
              <a:ext cx="11995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Tar file in 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7858388" y="2302068"/>
              <a:ext cx="11320" cy="1258762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056751" y="2845011"/>
              <a:ext cx="176548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smtClean="0">
                  <a:latin typeface="Franklin Gothic Book"/>
                  <a:cs typeface="Franklin Gothic Book"/>
                </a:rPr>
                <a:t>“Retrieve Products”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83205" y="3594852"/>
            <a:ext cx="2156653" cy="1428867"/>
            <a:chOff x="4783205" y="3594852"/>
            <a:chExt cx="2156653" cy="1428867"/>
          </a:xfrm>
        </p:grpSpPr>
        <p:cxnSp>
          <p:nvCxnSpPr>
            <p:cNvPr id="18" name="Straight Arrow Connector 17"/>
            <p:cNvCxnSpPr/>
            <p:nvPr/>
          </p:nvCxnSpPr>
          <p:spPr>
            <a:xfrm flipH="1" flipV="1">
              <a:off x="5284272" y="3594852"/>
              <a:ext cx="1655586" cy="1428867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783205" y="4346898"/>
              <a:ext cx="134782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sz="1300" dirty="0" smtClean="0">
                  <a:latin typeface="Franklin Gothic Book"/>
                  <a:cs typeface="Franklin Gothic Book"/>
                </a:rPr>
                <a:t>()</a:t>
              </a:r>
            </a:p>
            <a:p>
              <a:r>
                <a:rPr lang="en-US" sz="1300" dirty="0" smtClean="0">
                  <a:latin typeface="Franklin Gothic Book"/>
                  <a:cs typeface="Franklin Gothic Book"/>
                </a:rPr>
                <a:t>Use Navigator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959654" y="1450164"/>
            <a:ext cx="2440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</a:t>
            </a:r>
            <a:r>
              <a:rPr lang="en-US" sz="1300" dirty="0">
                <a:latin typeface="Franklin Gothic Book"/>
                <a:cs typeface="Franklin Gothic Book"/>
              </a:rPr>
              <a:t>…,</a:t>
            </a:r>
            <a:r>
              <a:rPr lang="en-US" sz="1300" dirty="0" err="1">
                <a:latin typeface="Franklin Gothic Book"/>
                <a:cs typeface="Franklin Gothic Book"/>
              </a:rPr>
              <a:t>useHsa</a:t>
            </a:r>
            <a:r>
              <a:rPr lang="en-US" sz="1300" dirty="0">
                <a:latin typeface="Franklin Gothic Book"/>
                <a:cs typeface="Franklin Gothic Book"/>
              </a:rPr>
              <a:t>=True</a:t>
            </a:r>
            <a:r>
              <a:rPr lang="en-US" sz="1300" dirty="0" smtClean="0">
                <a:latin typeface="Franklin Gothic Book"/>
                <a:cs typeface="Franklin Gothic Book"/>
              </a:rPr>
              <a:t>)</a:t>
            </a:r>
            <a:endParaRPr lang="en-US" sz="1300" dirty="0" smtClean="0">
              <a:latin typeface="Franklin Gothic Book"/>
              <a:cs typeface="Franklin Gothic Book"/>
            </a:endParaRP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024212" y="4286604"/>
            <a:ext cx="1791673" cy="1233131"/>
            <a:chOff x="7024212" y="4286604"/>
            <a:chExt cx="1791673" cy="123313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7847029" y="4286604"/>
              <a:ext cx="11340" cy="532991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24212" y="4847248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36240" y="4811849"/>
              <a:ext cx="14158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Directory in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00869" y="4369578"/>
              <a:ext cx="7512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untar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664816" y="2154645"/>
            <a:ext cx="1145302" cy="498967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574098" y="2268045"/>
            <a:ext cx="1156643" cy="510310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22375" y="2537439"/>
            <a:ext cx="13478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>
                <a:latin typeface="Franklin Gothic Book"/>
                <a:cs typeface="Franklin Gothic Book"/>
              </a:rPr>
              <a:t>Product Browser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936" y="968890"/>
            <a:ext cx="1934104" cy="1117709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38624" y="1080910"/>
            <a:ext cx="177023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Local Pools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(working directories 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in the local disk)</a:t>
            </a:r>
            <a:endParaRPr lang="en-US" sz="1500" dirty="0">
              <a:latin typeface="Franklin Gothic Book"/>
              <a:cs typeface="Franklin Gothic Book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17335" y="1205655"/>
            <a:ext cx="147522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saveObservation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err="1" smtClean="0">
                <a:latin typeface="Franklin Gothic Book"/>
                <a:cs typeface="Franklin Gothic Book"/>
              </a:rPr>
              <a:t>saveProduct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smtClean="0">
                <a:latin typeface="Franklin Gothic Book"/>
                <a:cs typeface="Franklin Gothic Book"/>
              </a:rPr>
              <a:t>Save Products GUI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2366" y="4806870"/>
            <a:ext cx="34997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Franklin Gothic Book"/>
                <a:cs typeface="Franklin Gothic Book"/>
              </a:rPr>
              <a:t>Pools are good if: 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>
                <a:latin typeface="Franklin Gothic Book"/>
                <a:cs typeface="Franklin Gothic Book"/>
              </a:rPr>
              <a:t>Y</a:t>
            </a:r>
            <a:r>
              <a:rPr lang="en-US" sz="1500" dirty="0" smtClean="0">
                <a:latin typeface="Franklin Gothic Book"/>
                <a:cs typeface="Franklin Gothic Book"/>
              </a:rPr>
              <a:t>ou have a lot of data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 smtClean="0">
                <a:latin typeface="Franklin Gothic Book"/>
                <a:cs typeface="Franklin Gothic Book"/>
              </a:rPr>
              <a:t>That needs reprocessing</a:t>
            </a:r>
          </a:p>
        </p:txBody>
      </p:sp>
    </p:spTree>
    <p:extLst>
      <p:ext uri="{BB962C8B-B14F-4D97-AF65-F5344CB8AC3E}">
        <p14:creationId xmlns:p14="http://schemas.microsoft.com/office/powerpoint/2010/main" val="35771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23369" y="1100004"/>
            <a:ext cx="1292718" cy="1202064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57204" y="146786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HSA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318290" y="2007220"/>
            <a:ext cx="1882380" cy="77113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1749" y="2545188"/>
            <a:ext cx="1962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Franklin Gothic Book"/>
                <a:cs typeface="Franklin Gothic Book"/>
              </a:rPr>
              <a:t>“Send to External Application”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50253" y="1837116"/>
            <a:ext cx="1961756" cy="81649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030567" y="2302068"/>
            <a:ext cx="1791673" cy="1976603"/>
            <a:chOff x="7030567" y="2302068"/>
            <a:chExt cx="1791673" cy="1976603"/>
          </a:xfrm>
        </p:grpSpPr>
        <p:sp>
          <p:nvSpPr>
            <p:cNvPr id="13" name="Rectangle 12"/>
            <p:cNvSpPr/>
            <p:nvPr/>
          </p:nvSpPr>
          <p:spPr>
            <a:xfrm>
              <a:off x="7030567" y="3594847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67330" y="3570785"/>
              <a:ext cx="11995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Tar file in 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7858388" y="2302068"/>
              <a:ext cx="11320" cy="1258762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056751" y="2845011"/>
              <a:ext cx="176548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smtClean="0">
                  <a:latin typeface="Franklin Gothic Book"/>
                  <a:cs typeface="Franklin Gothic Book"/>
                </a:rPr>
                <a:t>“Retrieve Products”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83205" y="3594852"/>
            <a:ext cx="2156653" cy="1428867"/>
            <a:chOff x="4783205" y="3594852"/>
            <a:chExt cx="2156653" cy="1428867"/>
          </a:xfrm>
        </p:grpSpPr>
        <p:cxnSp>
          <p:nvCxnSpPr>
            <p:cNvPr id="18" name="Straight Arrow Connector 17"/>
            <p:cNvCxnSpPr/>
            <p:nvPr/>
          </p:nvCxnSpPr>
          <p:spPr>
            <a:xfrm flipH="1" flipV="1">
              <a:off x="5284272" y="3594852"/>
              <a:ext cx="1655586" cy="1428867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783205" y="4346898"/>
              <a:ext cx="134782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sz="1300" dirty="0" smtClean="0">
                  <a:latin typeface="Franklin Gothic Book"/>
                  <a:cs typeface="Franklin Gothic Book"/>
                </a:rPr>
                <a:t>()</a:t>
              </a:r>
            </a:p>
            <a:p>
              <a:r>
                <a:rPr lang="en-US" sz="1300" dirty="0" smtClean="0">
                  <a:latin typeface="Franklin Gothic Book"/>
                  <a:cs typeface="Franklin Gothic Book"/>
                </a:rPr>
                <a:t>Use Navigator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833504" y="1483808"/>
            <a:ext cx="2440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</a:t>
            </a:r>
            <a:r>
              <a:rPr lang="en-US" sz="1300" dirty="0">
                <a:latin typeface="Franklin Gothic Book"/>
                <a:cs typeface="Franklin Gothic Book"/>
              </a:rPr>
              <a:t>…,</a:t>
            </a:r>
            <a:r>
              <a:rPr lang="en-US" sz="1300" dirty="0" err="1">
                <a:latin typeface="Franklin Gothic Book"/>
                <a:cs typeface="Franklin Gothic Book"/>
              </a:rPr>
              <a:t>useHsa</a:t>
            </a:r>
            <a:r>
              <a:rPr lang="en-US" sz="1300" dirty="0">
                <a:latin typeface="Franklin Gothic Book"/>
                <a:cs typeface="Franklin Gothic Book"/>
              </a:rPr>
              <a:t>=True</a:t>
            </a:r>
            <a:r>
              <a:rPr lang="en-US" sz="1300" dirty="0" smtClean="0">
                <a:latin typeface="Franklin Gothic Book"/>
                <a:cs typeface="Franklin Gothic Book"/>
              </a:rPr>
              <a:t>)</a:t>
            </a:r>
            <a:endParaRPr lang="en-US" sz="1300" dirty="0" smtClean="0">
              <a:latin typeface="Franklin Gothic Book"/>
              <a:cs typeface="Franklin Gothic Book"/>
            </a:endParaRP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024212" y="4286604"/>
            <a:ext cx="1791673" cy="1233131"/>
            <a:chOff x="7024212" y="4286604"/>
            <a:chExt cx="1791673" cy="123313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7847029" y="4286604"/>
              <a:ext cx="11340" cy="532991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24212" y="4847248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36240" y="4811849"/>
              <a:ext cx="14158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Directory in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00869" y="4369578"/>
              <a:ext cx="7512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untar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664816" y="2154645"/>
            <a:ext cx="1145302" cy="498967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574098" y="2268045"/>
            <a:ext cx="1156643" cy="510310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22375" y="2537439"/>
            <a:ext cx="13478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>
                <a:latin typeface="Franklin Gothic Book"/>
                <a:cs typeface="Franklin Gothic Book"/>
              </a:rPr>
              <a:t>Product Browser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936" y="968890"/>
            <a:ext cx="1934104" cy="1117709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38624" y="1080910"/>
            <a:ext cx="177023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Local Pools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(working directories 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in the local disk)</a:t>
            </a:r>
            <a:endParaRPr lang="en-US" sz="1500" dirty="0">
              <a:latin typeface="Franklin Gothic Book"/>
              <a:cs typeface="Franklin Gothic Book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17335" y="1205655"/>
            <a:ext cx="147522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saveObservation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err="1" smtClean="0">
                <a:latin typeface="Franklin Gothic Book"/>
                <a:cs typeface="Franklin Gothic Book"/>
              </a:rPr>
              <a:t>saveProduct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smtClean="0">
                <a:latin typeface="Franklin Gothic Book"/>
                <a:cs typeface="Franklin Gothic Book"/>
              </a:rPr>
              <a:t>Save Products GUI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390" y="4688485"/>
            <a:ext cx="2047500" cy="1253791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98436" y="4789163"/>
            <a:ext cx="175403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Franklin Gothic Book"/>
                <a:cs typeface="Franklin Gothic Book"/>
              </a:rPr>
              <a:t>myHSA</a:t>
            </a:r>
            <a:r>
              <a:rPr lang="en-US" sz="2000" dirty="0" smtClean="0">
                <a:latin typeface="Franklin Gothic Book"/>
                <a:cs typeface="Franklin Gothic Book"/>
              </a:rPr>
              <a:t> 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A type of pool.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Unmodified data (or links) from HSA</a:t>
            </a:r>
            <a:endParaRPr lang="en-US" sz="1500" dirty="0">
              <a:latin typeface="Franklin Gothic Book"/>
              <a:cs typeface="Franklin Gothic Book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5768" y="3617531"/>
            <a:ext cx="3815069" cy="997940"/>
            <a:chOff x="85768" y="3617531"/>
            <a:chExt cx="3815069" cy="997940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2279267" y="3617531"/>
              <a:ext cx="1621570" cy="997940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85768" y="3884596"/>
              <a:ext cx="30472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dirty="0" smtClean="0">
                  <a:latin typeface="Franklin Gothic Book"/>
                  <a:cs typeface="Franklin Gothic Book"/>
                </a:rPr>
                <a:t>(…, </a:t>
              </a:r>
              <a:r>
                <a:rPr lang="en-US" dirty="0" err="1" smtClean="0">
                  <a:latin typeface="Franklin Gothic Book"/>
                  <a:cs typeface="Franklin Gothic Book"/>
                </a:rPr>
                <a:t>useHsa</a:t>
              </a:r>
              <a:r>
                <a:rPr lang="en-US" dirty="0" smtClean="0">
                  <a:latin typeface="Franklin Gothic Book"/>
                  <a:cs typeface="Franklin Gothic Book"/>
                </a:rPr>
                <a:t>=True, save=True)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423641" y="3728282"/>
            <a:ext cx="1898594" cy="1191691"/>
            <a:chOff x="2423641" y="3728282"/>
            <a:chExt cx="1898594" cy="1191691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2423641" y="3728282"/>
              <a:ext cx="1619644" cy="1001976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974409" y="4427530"/>
              <a:ext cx="134782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sz="1300" dirty="0" smtClean="0">
                  <a:latin typeface="Franklin Gothic Book"/>
                  <a:cs typeface="Franklin Gothic Book"/>
                </a:rPr>
                <a:t>()</a:t>
              </a:r>
            </a:p>
            <a:p>
              <a:r>
                <a:rPr lang="en-US" sz="1300" dirty="0">
                  <a:latin typeface="Franklin Gothic Book"/>
                  <a:cs typeface="Franklin Gothic Book"/>
                </a:rPr>
                <a:t>Product Browser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02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23369" y="1100004"/>
            <a:ext cx="1292718" cy="1202064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57204" y="146786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HSA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318290" y="2007220"/>
            <a:ext cx="1882380" cy="77113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1749" y="2545188"/>
            <a:ext cx="1962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Franklin Gothic Book"/>
                <a:cs typeface="Franklin Gothic Book"/>
              </a:rPr>
              <a:t>“Send to External Application”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50253" y="1837116"/>
            <a:ext cx="1961756" cy="81649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030567" y="2302068"/>
            <a:ext cx="1791673" cy="1976603"/>
            <a:chOff x="7030567" y="2302068"/>
            <a:chExt cx="1791673" cy="1976603"/>
          </a:xfrm>
        </p:grpSpPr>
        <p:sp>
          <p:nvSpPr>
            <p:cNvPr id="13" name="Rectangle 12"/>
            <p:cNvSpPr/>
            <p:nvPr/>
          </p:nvSpPr>
          <p:spPr>
            <a:xfrm>
              <a:off x="7030567" y="3594847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67330" y="3570785"/>
              <a:ext cx="11995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Tar file in 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7858388" y="2302068"/>
              <a:ext cx="11320" cy="1258762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056751" y="2845011"/>
              <a:ext cx="176548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smtClean="0">
                  <a:latin typeface="Franklin Gothic Book"/>
                  <a:cs typeface="Franklin Gothic Book"/>
                </a:rPr>
                <a:t>“Retrieve Products”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83205" y="3594852"/>
            <a:ext cx="2156653" cy="1428867"/>
            <a:chOff x="4783205" y="3594852"/>
            <a:chExt cx="2156653" cy="1428867"/>
          </a:xfrm>
        </p:grpSpPr>
        <p:cxnSp>
          <p:nvCxnSpPr>
            <p:cNvPr id="18" name="Straight Arrow Connector 17"/>
            <p:cNvCxnSpPr/>
            <p:nvPr/>
          </p:nvCxnSpPr>
          <p:spPr>
            <a:xfrm flipH="1" flipV="1">
              <a:off x="5284272" y="3594852"/>
              <a:ext cx="1655586" cy="1428867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783205" y="4346898"/>
              <a:ext cx="134782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getObservation</a:t>
              </a:r>
              <a:r>
                <a:rPr lang="en-US" sz="1300" dirty="0" smtClean="0">
                  <a:latin typeface="Franklin Gothic Book"/>
                  <a:cs typeface="Franklin Gothic Book"/>
                </a:rPr>
                <a:t>()</a:t>
              </a:r>
            </a:p>
            <a:p>
              <a:r>
                <a:rPr lang="en-US" sz="1300" dirty="0" smtClean="0">
                  <a:latin typeface="Franklin Gothic Book"/>
                  <a:cs typeface="Franklin Gothic Book"/>
                </a:rPr>
                <a:t>Use Navigator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98015" y="1727722"/>
            <a:ext cx="2440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</a:t>
            </a:r>
            <a:r>
              <a:rPr lang="en-US" sz="1300" dirty="0">
                <a:latin typeface="Franklin Gothic Book"/>
                <a:cs typeface="Franklin Gothic Book"/>
              </a:rPr>
              <a:t>…,</a:t>
            </a:r>
            <a:r>
              <a:rPr lang="en-US" sz="1300" dirty="0" err="1">
                <a:latin typeface="Franklin Gothic Book"/>
                <a:cs typeface="Franklin Gothic Book"/>
              </a:rPr>
              <a:t>useHsa</a:t>
            </a:r>
            <a:r>
              <a:rPr lang="en-US" sz="1300" dirty="0">
                <a:latin typeface="Franklin Gothic Book"/>
                <a:cs typeface="Franklin Gothic Book"/>
              </a:rPr>
              <a:t>=True</a:t>
            </a:r>
            <a:r>
              <a:rPr lang="en-US" sz="1300" dirty="0" smtClean="0">
                <a:latin typeface="Franklin Gothic Book"/>
                <a:cs typeface="Franklin Gothic Book"/>
              </a:rPr>
              <a:t>)</a:t>
            </a:r>
            <a:endParaRPr lang="en-US" sz="1300" dirty="0" smtClean="0">
              <a:latin typeface="Franklin Gothic Book"/>
              <a:cs typeface="Franklin Gothic Book"/>
            </a:endParaRP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024212" y="4286604"/>
            <a:ext cx="1791673" cy="1233131"/>
            <a:chOff x="7024212" y="4286604"/>
            <a:chExt cx="1791673" cy="123313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7847029" y="4286604"/>
              <a:ext cx="11340" cy="532991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24212" y="4847248"/>
              <a:ext cx="1791673" cy="657737"/>
            </a:xfrm>
            <a:prstGeom prst="rect">
              <a:avLst/>
            </a:prstGeom>
            <a:noFill/>
            <a:ln w="38100" cmpd="sng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36240" y="4811849"/>
              <a:ext cx="14158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Book"/>
                  <a:cs typeface="Franklin Gothic Book"/>
                </a:rPr>
                <a:t>Directory in</a:t>
              </a:r>
            </a:p>
            <a:p>
              <a:r>
                <a:rPr lang="en-US" sz="2000" dirty="0" smtClean="0">
                  <a:latin typeface="Franklin Gothic Book"/>
                  <a:cs typeface="Franklin Gothic Book"/>
                </a:rPr>
                <a:t>local disk</a:t>
              </a:r>
              <a:endParaRPr lang="en-US" sz="2000" dirty="0">
                <a:latin typeface="Franklin Gothic Book"/>
                <a:cs typeface="Franklin Gothic Book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00869" y="4369578"/>
              <a:ext cx="7512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err="1" smtClean="0">
                  <a:latin typeface="Franklin Gothic Book"/>
                  <a:cs typeface="Franklin Gothic Book"/>
                </a:rPr>
                <a:t>untar</a:t>
              </a:r>
              <a:endParaRPr lang="en-US" sz="1300" dirty="0">
                <a:latin typeface="Franklin Gothic Book"/>
                <a:cs typeface="Franklin Gothic Book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3753420" y="2506189"/>
            <a:ext cx="1598889" cy="1224744"/>
          </a:xfrm>
          <a:prstGeom prst="ellipse">
            <a:avLst/>
          </a:prstGeom>
          <a:noFill/>
          <a:ln w="38100" cmpd="sng">
            <a:solidFill>
              <a:srgbClr val="00664D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07005" y="2903098"/>
            <a:ext cx="697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HIPE</a:t>
            </a:r>
            <a:endParaRPr lang="en-US" sz="2000" dirty="0">
              <a:latin typeface="Franklin Gothic Book"/>
              <a:cs typeface="Franklin Gothic Book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664816" y="2154645"/>
            <a:ext cx="1145302" cy="498967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574098" y="2268045"/>
            <a:ext cx="1156643" cy="510310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83092" y="2571082"/>
            <a:ext cx="13478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smtClean="0">
                <a:latin typeface="Franklin Gothic Book"/>
                <a:cs typeface="Franklin Gothic Book"/>
              </a:rPr>
              <a:t>Product Browser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7936" y="968890"/>
            <a:ext cx="1934104" cy="1117709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38624" y="1080910"/>
            <a:ext cx="177023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Franklin Gothic Book"/>
                <a:cs typeface="Franklin Gothic Book"/>
              </a:rPr>
              <a:t>Local Pools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(working directories 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in the local disk)</a:t>
            </a:r>
            <a:endParaRPr lang="en-US" sz="1500" dirty="0">
              <a:latin typeface="Franklin Gothic Book"/>
              <a:cs typeface="Franklin Gothic Book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17335" y="1205655"/>
            <a:ext cx="147522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saveObservation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err="1" smtClean="0">
                <a:latin typeface="Franklin Gothic Book"/>
                <a:cs typeface="Franklin Gothic Book"/>
              </a:rPr>
              <a:t>saveProduct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 smtClean="0">
                <a:latin typeface="Franklin Gothic Book"/>
                <a:cs typeface="Franklin Gothic Book"/>
              </a:rPr>
              <a:t>Save Products GUI</a:t>
            </a:r>
            <a:endParaRPr lang="en-US" sz="1300" dirty="0">
              <a:latin typeface="Franklin Gothic Book"/>
              <a:cs typeface="Franklin Gothic Book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390" y="4688485"/>
            <a:ext cx="2047500" cy="1253791"/>
          </a:xfrm>
          <a:prstGeom prst="rect">
            <a:avLst/>
          </a:prstGeom>
          <a:noFill/>
          <a:ln w="38100" cmpd="sng"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98436" y="4789163"/>
            <a:ext cx="175403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Franklin Gothic Book"/>
                <a:cs typeface="Franklin Gothic Book"/>
              </a:rPr>
              <a:t>myHSA</a:t>
            </a:r>
            <a:r>
              <a:rPr lang="en-US" sz="2000" dirty="0" smtClean="0">
                <a:latin typeface="Franklin Gothic Book"/>
                <a:cs typeface="Franklin Gothic Book"/>
              </a:rPr>
              <a:t> 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A type of pool.</a:t>
            </a:r>
          </a:p>
          <a:p>
            <a:r>
              <a:rPr lang="en-US" sz="1500" dirty="0" smtClean="0">
                <a:latin typeface="Franklin Gothic Book"/>
                <a:cs typeface="Franklin Gothic Book"/>
              </a:rPr>
              <a:t>Unmodified data (or links) from HSA</a:t>
            </a:r>
            <a:endParaRPr lang="en-US" sz="1500" dirty="0">
              <a:latin typeface="Franklin Gothic Book"/>
              <a:cs typeface="Franklin Gothic Book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2279267" y="3617531"/>
            <a:ext cx="1621570" cy="997940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768" y="3884596"/>
            <a:ext cx="3047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dirty="0" smtClean="0">
                <a:latin typeface="Franklin Gothic Book"/>
                <a:cs typeface="Franklin Gothic Book"/>
              </a:rPr>
              <a:t>(…, </a:t>
            </a:r>
            <a:r>
              <a:rPr lang="en-US" dirty="0" err="1" smtClean="0">
                <a:latin typeface="Franklin Gothic Book"/>
                <a:cs typeface="Franklin Gothic Book"/>
              </a:rPr>
              <a:t>useHsa</a:t>
            </a:r>
            <a:r>
              <a:rPr lang="en-US" dirty="0" smtClean="0">
                <a:latin typeface="Franklin Gothic Book"/>
                <a:cs typeface="Franklin Gothic Book"/>
              </a:rPr>
              <a:t>=True, save=True)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423641" y="3728282"/>
            <a:ext cx="1619644" cy="1001976"/>
          </a:xfrm>
          <a:prstGeom prst="straightConnector1">
            <a:avLst/>
          </a:prstGeom>
          <a:ln>
            <a:solidFill>
              <a:srgbClr val="00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974409" y="4427530"/>
            <a:ext cx="13478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>
                <a:latin typeface="Franklin Gothic Book"/>
                <a:cs typeface="Franklin Gothic Book"/>
              </a:rPr>
              <a:t>getObservation</a:t>
            </a:r>
            <a:r>
              <a:rPr lang="en-US" sz="1300" dirty="0" smtClean="0">
                <a:latin typeface="Franklin Gothic Book"/>
                <a:cs typeface="Franklin Gothic Book"/>
              </a:rPr>
              <a:t>()</a:t>
            </a:r>
          </a:p>
          <a:p>
            <a:r>
              <a:rPr lang="en-US" sz="1300" dirty="0">
                <a:latin typeface="Franklin Gothic Book"/>
                <a:cs typeface="Franklin Gothic Book"/>
              </a:rPr>
              <a:t>Product Browser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2301946" y="3881282"/>
            <a:ext cx="4626572" cy="1326810"/>
            <a:chOff x="2301946" y="3889693"/>
            <a:chExt cx="4626572" cy="1326810"/>
          </a:xfrm>
        </p:grpSpPr>
        <p:sp>
          <p:nvSpPr>
            <p:cNvPr id="50" name="Freeform 49"/>
            <p:cNvSpPr/>
            <p:nvPr/>
          </p:nvSpPr>
          <p:spPr>
            <a:xfrm>
              <a:off x="2324626" y="3889693"/>
              <a:ext cx="4581213" cy="1292789"/>
            </a:xfrm>
            <a:custGeom>
              <a:avLst/>
              <a:gdLst>
                <a:gd name="connsiteX0" fmla="*/ 4581213 w 4581213"/>
                <a:gd name="connsiteY0" fmla="*/ 1281449 h 1292789"/>
                <a:gd name="connsiteX1" fmla="*/ 2426682 w 4581213"/>
                <a:gd name="connsiteY1" fmla="*/ 4 h 1292789"/>
                <a:gd name="connsiteX2" fmla="*/ 0 w 4581213"/>
                <a:gd name="connsiteY2" fmla="*/ 1292789 h 1292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81213" h="1292789">
                  <a:moveTo>
                    <a:pt x="4581213" y="1281449"/>
                  </a:moveTo>
                  <a:cubicBezTo>
                    <a:pt x="3885715" y="639781"/>
                    <a:pt x="3190217" y="-1886"/>
                    <a:pt x="2426682" y="4"/>
                  </a:cubicBezTo>
                  <a:cubicBezTo>
                    <a:pt x="1663147" y="1894"/>
                    <a:pt x="831573" y="647341"/>
                    <a:pt x="0" y="1292789"/>
                  </a:cubicBezTo>
                </a:path>
              </a:pathLst>
            </a:custGeom>
            <a:ln>
              <a:solidFill>
                <a:srgbClr val="0066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 flipV="1">
              <a:off x="6701727" y="4967019"/>
              <a:ext cx="226791" cy="249484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2301946" y="5035059"/>
              <a:ext cx="226793" cy="170104"/>
            </a:xfrm>
            <a:prstGeom prst="straightConnector1">
              <a:avLst/>
            </a:prstGeom>
            <a:ln>
              <a:solidFill>
                <a:srgbClr val="00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760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UP3">
  <a:themeElements>
    <a:clrScheme name="2009-LRR-NUP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9-LRR-NUP2">
      <a:majorFont>
        <a:latin typeface="Times New Roman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009-LRR-NUP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LRR-NUP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LRR-NUP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LRR-NUP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LRR-NUP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LRR-NUP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LRR-NUP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NUP3.potx</Template>
  <TotalTime>8669</TotalTime>
  <Words>433</Words>
  <Application>Microsoft Macintosh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NUP3</vt:lpstr>
      <vt:lpstr>Recap of Data Access Methods See Chapter 1 of Data Analysis Guide and youtube videos!</vt:lpstr>
      <vt:lpstr>Data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Caltech</dc:creator>
  <cp:lastModifiedBy>David Ardila</cp:lastModifiedBy>
  <cp:revision>282</cp:revision>
  <dcterms:created xsi:type="dcterms:W3CDTF">2013-03-21T00:55:56Z</dcterms:created>
  <dcterms:modified xsi:type="dcterms:W3CDTF">2013-08-24T00:21:12Z</dcterms:modified>
</cp:coreProperties>
</file>