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56" r:id="rId2"/>
    <p:sldId id="349" r:id="rId3"/>
    <p:sldId id="348" r:id="rId4"/>
    <p:sldId id="341" r:id="rId5"/>
    <p:sldId id="360" r:id="rId6"/>
    <p:sldId id="361" r:id="rId7"/>
    <p:sldId id="352" r:id="rId8"/>
    <p:sldId id="353" r:id="rId9"/>
    <p:sldId id="354" r:id="rId10"/>
    <p:sldId id="362" r:id="rId11"/>
    <p:sldId id="363" r:id="rId12"/>
    <p:sldId id="350" r:id="rId13"/>
    <p:sldId id="351" r:id="rId14"/>
    <p:sldId id="364" r:id="rId15"/>
    <p:sldId id="342" r:id="rId16"/>
    <p:sldId id="343" r:id="rId17"/>
    <p:sldId id="34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FFCC99"/>
    <a:srgbClr val="CCECFF"/>
    <a:srgbClr val="FF0000"/>
    <a:srgbClr val="CC0000"/>
    <a:srgbClr val="99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88567" autoAdjust="0"/>
  </p:normalViewPr>
  <p:slideViewPr>
    <p:cSldViewPr snapToGrid="0">
      <p:cViewPr varScale="1">
        <p:scale>
          <a:sx n="88" d="100"/>
          <a:sy n="88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788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788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/>
            </a:lvl1pPr>
          </a:lstStyle>
          <a:p>
            <a:fld id="{D47BFC4B-57DB-0D4F-99D2-BFD8ED131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baseline="0" dirty="0" smtClean="0"/>
              <a:t> this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8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Reasonable</a:t>
            </a:r>
            <a:r>
              <a:rPr lang="en-US" baseline="0" dirty="0" smtClean="0"/>
              <a:t> option for getting the latest default pipeline and most up to date calibration releases.</a:t>
            </a:r>
          </a:p>
          <a:p>
            <a:r>
              <a:rPr lang="en-US" baseline="0" dirty="0" smtClean="0"/>
              <a:t>However it can take the most time (but is just a 1 time hit per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use HSPOT if interest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5.jpeg"/><Relationship Id="rId9" Type="http://schemas.openxmlformats.org/officeDocument/2006/relationships/image" Target="../media/image10.png"/><Relationship Id="rId10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1525" y="1162050"/>
            <a:ext cx="7758113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1204" tIns="39889" rIns="81204" bIns="39889"/>
          <a:lstStyle/>
          <a:p>
            <a:pPr>
              <a:defRPr/>
            </a:pPr>
            <a:endParaRPr>
              <a:ea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43788" y="5637213"/>
            <a:ext cx="6429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/>
        </p:nvSpPr>
        <p:spPr bwMode="auto">
          <a:xfrm>
            <a:off x="77788" y="152400"/>
            <a:ext cx="254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chemeClr val="accent2"/>
                </a:solidFill>
                <a:ea typeface="ＭＳ Ｐゴシック" charset="-128"/>
                <a:cs typeface="+mn-cs"/>
              </a:rPr>
              <a:t>NHSC HIFI DP workshop </a:t>
            </a:r>
          </a:p>
          <a:p>
            <a:pPr algn="ctr" eaLnBrk="0" hangingPunct="0">
              <a:defRPr/>
            </a:pPr>
            <a:r>
              <a:rPr lang="en-US" sz="1100" b="1" dirty="0">
                <a:solidFill>
                  <a:schemeClr val="accent2"/>
                </a:solidFill>
                <a:ea typeface="ＭＳ Ｐゴシック" charset="-128"/>
                <a:cs typeface="+mn-cs"/>
              </a:rPr>
              <a:t>Caltech, </a:t>
            </a:r>
            <a:r>
              <a:rPr lang="en-US" sz="1100" b="1" dirty="0" smtClean="0">
                <a:solidFill>
                  <a:schemeClr val="accent2"/>
                </a:solidFill>
                <a:ea typeface="ＭＳ Ｐゴシック" charset="-128"/>
                <a:cs typeface="+mn-cs"/>
              </a:rPr>
              <a:t>29</a:t>
            </a:r>
            <a:r>
              <a:rPr lang="en-US" sz="1100" b="1" baseline="0" dirty="0" smtClean="0">
                <a:solidFill>
                  <a:schemeClr val="accent2"/>
                </a:solidFill>
                <a:ea typeface="ＭＳ Ｐゴシック" charset="-128"/>
                <a:cs typeface="+mn-cs"/>
              </a:rPr>
              <a:t> August </a:t>
            </a:r>
            <a:r>
              <a:rPr lang="en-US" sz="1100" b="1" dirty="0" smtClean="0">
                <a:solidFill>
                  <a:schemeClr val="accent2"/>
                </a:solidFill>
                <a:ea typeface="ＭＳ Ｐゴシック" charset="-128"/>
                <a:cs typeface="+mn-cs"/>
              </a:rPr>
              <a:t>2013</a:t>
            </a:r>
            <a:endParaRPr lang="en-US" sz="1100" b="1" dirty="0">
              <a:solidFill>
                <a:schemeClr val="accent2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8" name="Picture 41" descr="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0"/>
            <a:ext cx="685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Grp="1" noChangeArrowheads="1"/>
          </p:cNvSpPr>
          <p:nvPr/>
        </p:nvSpPr>
        <p:spPr bwMode="auto">
          <a:xfrm>
            <a:off x="3048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>
                <a:cs typeface="ＭＳ Ｐゴシック" charset="0"/>
              </a:rPr>
              <a:t> - page </a:t>
            </a:r>
            <a:fld id="{282D3C5A-3F0C-C444-AB01-E0F828DBDF6C}" type="slidenum">
              <a:rPr lang="en-US">
                <a:cs typeface="ＭＳ Ｐゴシック" charset="0"/>
              </a:rPr>
              <a:pPr eaLnBrk="0" hangingPunct="0"/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1" name="Picture 32" descr="ICC-logo-notranspa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72213"/>
            <a:ext cx="990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263px-JPL_logo.sv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25413"/>
            <a:ext cx="1050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IPAC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2550"/>
            <a:ext cx="828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450"/>
            <a:ext cx="1666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070"/>
          <a:stretch>
            <a:fillRect/>
          </a:stretch>
        </p:blipFill>
        <p:spPr bwMode="auto">
          <a:xfrm>
            <a:off x="7204075" y="6167438"/>
            <a:ext cx="771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 descr="NHSCLogo2d_long_20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224588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3338"/>
            <a:ext cx="11112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 descr="sm-HerschelFinal-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486"/>
          <a:stretch>
            <a:fillRect/>
          </a:stretch>
        </p:blipFill>
        <p:spPr bwMode="auto">
          <a:xfrm>
            <a:off x="8251825" y="52388"/>
            <a:ext cx="7318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49325"/>
            <a:ext cx="82296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443788" y="5637213"/>
            <a:ext cx="6429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/>
        </p:nvSpPr>
        <p:spPr bwMode="auto">
          <a:xfrm>
            <a:off x="3048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>
                <a:cs typeface="ＭＳ Ｐゴシック" charset="0"/>
              </a:rPr>
              <a:t> - page </a:t>
            </a:r>
            <a:fld id="{BC3C1A0A-750A-D74F-9330-5876D0C28903}" type="slidenum">
              <a:rPr lang="en-US">
                <a:cs typeface="ＭＳ Ｐゴシック" charset="0"/>
              </a:rPr>
              <a:pPr eaLnBrk="0" hangingPunct="0"/>
              <a:t>‹#›</a:t>
            </a:fld>
            <a:endParaRPr lang="en-US">
              <a:cs typeface="ＭＳ Ｐゴシック" charset="0"/>
            </a:endParaRPr>
          </a:p>
        </p:txBody>
      </p:sp>
      <p:pic>
        <p:nvPicPr>
          <p:cNvPr id="1030" name="Picture 32" descr="ICC-logo-notranspa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6305550"/>
            <a:ext cx="990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0"/>
            <a:ext cx="4953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87313"/>
            <a:ext cx="1666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6" descr="sm-HerschelFinal-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486"/>
          <a:stretch>
            <a:fillRect/>
          </a:stretch>
        </p:blipFill>
        <p:spPr bwMode="auto">
          <a:xfrm>
            <a:off x="8218488" y="96838"/>
            <a:ext cx="7318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070"/>
          <a:stretch>
            <a:fillRect/>
          </a:stretch>
        </p:blipFill>
        <p:spPr bwMode="auto">
          <a:xfrm>
            <a:off x="7964488" y="6191250"/>
            <a:ext cx="7429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0" descr="NHSCLogo2d_long_20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246813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ＭＳ Ｐゴシック" charset="-128"/>
          <a:cs typeface="ＭＳ Ｐゴシック" charset="0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ea typeface="ＭＳ Ｐゴシック" charset="-128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3034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606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178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750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3" y="924984"/>
            <a:ext cx="3371238" cy="4952807"/>
          </a:xfrm>
          <a:prstGeom prst="rect">
            <a:avLst/>
          </a:prstGeom>
        </p:spPr>
      </p:pic>
      <p:sp>
        <p:nvSpPr>
          <p:cNvPr id="4099" name="Subtitle 1"/>
          <p:cNvSpPr>
            <a:spLocks noGrp="1"/>
          </p:cNvSpPr>
          <p:nvPr>
            <p:ph type="subTitle" idx="1"/>
          </p:nvPr>
        </p:nvSpPr>
        <p:spPr>
          <a:xfrm>
            <a:off x="3807854" y="2525147"/>
            <a:ext cx="2463815" cy="807855"/>
          </a:xfrm>
        </p:spPr>
        <p:txBody>
          <a:bodyPr/>
          <a:lstStyle/>
          <a:p>
            <a:pPr algn="l" eaLnBrk="1" hangingPunct="1"/>
            <a:r>
              <a:rPr lang="en-US" sz="2000" dirty="0" smtClean="0">
                <a:latin typeface="Franklin Gothic Book" charset="0"/>
              </a:rPr>
              <a:t>Colin Borys (NHSC)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0842" y="1330580"/>
            <a:ext cx="4923001" cy="1030201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cs typeface="Arial Unicode MS" charset="0"/>
              </a:rPr>
              <a:t>HIFI Calibration and Pipeline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cs typeface="Arial Unicode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0224" y="744006"/>
            <a:ext cx="1834068" cy="524652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63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71" y="2092400"/>
            <a:ext cx="4112906" cy="36797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80828" y="0"/>
            <a:ext cx="6156971" cy="71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3: tweaking pipelines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The HIFI Pipeline GUI gives a good overview of the pipeline steps and their options.</a:t>
            </a:r>
            <a:endParaRPr lang="en-US" sz="2000" dirty="0" smtClean="0">
              <a:latin typeface="Franklin Gothic Book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Alternativel</a:t>
            </a:r>
            <a:r>
              <a:rPr lang="en-US" sz="2000" dirty="0" smtClean="0">
                <a:latin typeface="Franklin Gothic Book" charset="0"/>
                <a:cs typeface="ＭＳ Ｐゴシック" charset="0"/>
              </a:rPr>
              <a:t>y one can edit the pipeline scripts directly.</a:t>
            </a:r>
            <a:endParaRPr lang="en-US" sz="2000" dirty="0" smtClean="0">
              <a:latin typeface="Franklin Gothic Book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451" y="4805291"/>
            <a:ext cx="6690688" cy="20382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25546" y="5434337"/>
            <a:ext cx="2867850" cy="28130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u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6" r="23353" b="35083"/>
          <a:stretch/>
        </p:blipFill>
        <p:spPr>
          <a:xfrm>
            <a:off x="591499" y="2282377"/>
            <a:ext cx="3651283" cy="3379379"/>
          </a:xfrm>
          <a:prstGeom prst="rect">
            <a:avLst/>
          </a:prstGeom>
        </p:spPr>
      </p:pic>
      <p:pic>
        <p:nvPicPr>
          <p:cNvPr id="8" name="Picture 7" descr="gui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b="62"/>
          <a:stretch/>
        </p:blipFill>
        <p:spPr>
          <a:xfrm>
            <a:off x="2540265" y="4973336"/>
            <a:ext cx="6502718" cy="17343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0936" y="2709115"/>
            <a:ext cx="2361068" cy="5665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most common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By far the most common reason for pipelining is to reprocess the data after using one of the following three standalone tools:</a:t>
            </a:r>
          </a:p>
          <a:p>
            <a:pPr lvl="1" eaLnBrk="1" hangingPunct="1"/>
            <a:r>
              <a:rPr lang="en-US" sz="1900" dirty="0" err="1" smtClean="0">
                <a:latin typeface="Franklin Gothic Book" charset="0"/>
                <a:cs typeface="ＭＳ Ｐゴシック" charset="0"/>
              </a:rPr>
              <a:t>flagTool</a:t>
            </a:r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pPr lvl="1" eaLnBrk="1" hangingPunct="1"/>
            <a:r>
              <a:rPr lang="en-US" sz="1900" dirty="0" err="1" smtClean="0">
                <a:latin typeface="Franklin Gothic Book" charset="0"/>
                <a:cs typeface="ＭＳ Ｐゴシック" charset="0"/>
              </a:rPr>
              <a:t>fitBaseline</a:t>
            </a:r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pPr lvl="1" eaLnBrk="1" hangingPunct="1"/>
            <a:r>
              <a:rPr lang="en-US" sz="1900" dirty="0" err="1" smtClean="0">
                <a:latin typeface="Franklin Gothic Book" charset="0"/>
                <a:cs typeface="ＭＳ Ｐゴシック" charset="0"/>
              </a:rPr>
              <a:t>fitHifiFringe</a:t>
            </a:r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Normally done on level 2 data, by re-running the level 2.5 pipeline, one gets a much improved final product. </a:t>
            </a:r>
          </a:p>
          <a:p>
            <a:pPr eaLnBrk="1" hangingPunct="1"/>
            <a:endParaRPr lang="en-US" sz="2000" dirty="0">
              <a:latin typeface="Franklin Gothic Book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latin typeface="Franklin Gothic Book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We now go through a few demos illustrating the use of the HIFI pipeline task.</a:t>
            </a:r>
            <a:endParaRPr lang="en-US" sz="2000" dirty="0" smtClean="0">
              <a:latin typeface="Franklin Gothic Book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1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PE_point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8" y="4169381"/>
            <a:ext cx="8427138" cy="2139807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Data used in this demo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791804"/>
            <a:ext cx="8229600" cy="1093738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1342190183: Point Mode DBS with emission in a reference position</a:t>
            </a: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223435" y="2238264"/>
            <a:ext cx="442479" cy="423025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60386" y="2108140"/>
            <a:ext cx="4459472" cy="279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73480" y="2110526"/>
            <a:ext cx="6227" cy="17653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039358" y="2596167"/>
            <a:ext cx="443832" cy="4230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38766" y="3174376"/>
            <a:ext cx="442479" cy="423025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32906" y="3535612"/>
            <a:ext cx="442479" cy="4230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3758144" y="1204651"/>
            <a:ext cx="1287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/>
              <a:t>POSITION</a:t>
            </a: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 rot="16200000">
            <a:off x="1530504" y="2405259"/>
            <a:ext cx="736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/>
              <a:t>TIME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438612" y="2131503"/>
            <a:ext cx="16211" cy="22811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4070484" y="1699651"/>
            <a:ext cx="732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Target</a:t>
            </a:r>
          </a:p>
          <a:p>
            <a:pPr algn="ctr" eaLnBrk="1" hangingPunct="1"/>
            <a:r>
              <a:rPr lang="en-US"/>
              <a:t>Position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2312674" y="1699545"/>
            <a:ext cx="894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Reference</a:t>
            </a:r>
            <a:endParaRPr lang="en-US" dirty="0"/>
          </a:p>
          <a:p>
            <a:pPr algn="ctr" eaLnBrk="1" hangingPunct="1"/>
            <a:r>
              <a:rPr lang="en-US" dirty="0"/>
              <a:t>Position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6844480" y="2354188"/>
            <a:ext cx="338287" cy="7752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ight Brace 43"/>
          <p:cNvSpPr/>
          <p:nvPr/>
        </p:nvSpPr>
        <p:spPr>
          <a:xfrm>
            <a:off x="6862071" y="3467004"/>
            <a:ext cx="338287" cy="7885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7377543" y="2602430"/>
            <a:ext cx="878843" cy="2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NOD </a:t>
            </a:r>
            <a:r>
              <a:rPr lang="en-US" dirty="0" smtClean="0"/>
              <a:t>1 (ON)</a:t>
            </a:r>
            <a:endParaRPr lang="en-US" dirty="0"/>
          </a:p>
        </p:txBody>
      </p:sp>
      <p:sp>
        <p:nvSpPr>
          <p:cNvPr id="46" name="TextBox 25"/>
          <p:cNvSpPr txBox="1">
            <a:spLocks noChangeArrowheads="1"/>
          </p:cNvSpPr>
          <p:nvPr/>
        </p:nvSpPr>
        <p:spPr bwMode="auto">
          <a:xfrm>
            <a:off x="7466928" y="3754441"/>
            <a:ext cx="944364" cy="2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NOD </a:t>
            </a:r>
            <a:r>
              <a:rPr lang="en-US" dirty="0" smtClean="0"/>
              <a:t>2 (OFF)</a:t>
            </a:r>
            <a:endParaRPr lang="en-US" dirty="0"/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3969211" y="2327684"/>
            <a:ext cx="231389" cy="2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sp>
        <p:nvSpPr>
          <p:cNvPr id="48" name="TextBox 27"/>
          <p:cNvSpPr txBox="1">
            <a:spLocks noChangeArrowheads="1"/>
          </p:cNvSpPr>
          <p:nvPr/>
        </p:nvSpPr>
        <p:spPr bwMode="auto">
          <a:xfrm>
            <a:off x="5801773" y="2656729"/>
            <a:ext cx="230035" cy="2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2327806" y="3234938"/>
            <a:ext cx="230035" cy="2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3</a:t>
            </a:r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3968773" y="3621003"/>
            <a:ext cx="230035" cy="22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5082274" y="3584584"/>
            <a:ext cx="1461758" cy="584776"/>
          </a:xfrm>
          <a:prstGeom prst="rect">
            <a:avLst/>
          </a:prstGeom>
          <a:solidFill>
            <a:srgbClr val="3366FF"/>
          </a:solidFill>
          <a:ln w="34925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(1-2) + (4-3</a:t>
            </a:r>
            <a:r>
              <a:rPr lang="en-US" sz="1600" dirty="0" smtClean="0"/>
              <a:t>) =</a:t>
            </a:r>
          </a:p>
          <a:p>
            <a:pPr eaLnBrk="1" hangingPunct="1"/>
            <a:r>
              <a:rPr lang="en-US" sz="1600" dirty="0" smtClean="0"/>
              <a:t>(ON) – (OFF)</a:t>
            </a:r>
            <a:endParaRPr lang="en-US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96646" y="4223392"/>
            <a:ext cx="1757738" cy="13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3020048" y="3977723"/>
            <a:ext cx="1326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 smtClean="0"/>
              <a:t>180</a:t>
            </a:r>
            <a:r>
              <a:rPr lang="ja-JP" altLang="en-US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chop throw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450763" y="3162389"/>
            <a:ext cx="1757738" cy="13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37"/>
          <p:cNvSpPr txBox="1">
            <a:spLocks noChangeArrowheads="1"/>
          </p:cNvSpPr>
          <p:nvPr/>
        </p:nvSpPr>
        <p:spPr bwMode="auto">
          <a:xfrm>
            <a:off x="4774165" y="2916720"/>
            <a:ext cx="13260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dirty="0" smtClean="0"/>
              <a:t>180</a:t>
            </a:r>
            <a:r>
              <a:rPr lang="ja-JP" altLang="en-US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chop throw</a:t>
            </a:r>
          </a:p>
        </p:txBody>
      </p:sp>
      <p:sp>
        <p:nvSpPr>
          <p:cNvPr id="56" name="TextBox 20"/>
          <p:cNvSpPr txBox="1">
            <a:spLocks noChangeArrowheads="1"/>
          </p:cNvSpPr>
          <p:nvPr/>
        </p:nvSpPr>
        <p:spPr bwMode="auto">
          <a:xfrm>
            <a:off x="5803853" y="1707911"/>
            <a:ext cx="894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Reference</a:t>
            </a:r>
            <a:endParaRPr lang="en-US" dirty="0"/>
          </a:p>
          <a:p>
            <a:pPr algn="ctr" eaLnBrk="1" hangingPunct="1"/>
            <a:r>
              <a:rPr lang="en-US" dirty="0"/>
              <a:t>Position</a:t>
            </a: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5653667" y="4701716"/>
            <a:ext cx="2023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Calibrated Spectrum (blue)</a:t>
            </a:r>
            <a:endParaRPr lang="en-US" dirty="0"/>
          </a:p>
          <a:p>
            <a:pPr algn="ctr" eaLnBrk="1" hangingPunct="1"/>
            <a:r>
              <a:rPr lang="en-US" dirty="0" smtClean="0"/>
              <a:t>OFF Spectrum only (pink)</a:t>
            </a:r>
          </a:p>
        </p:txBody>
      </p:sp>
    </p:spTree>
    <p:extLst>
      <p:ext uri="{BB962C8B-B14F-4D97-AF65-F5344CB8AC3E}">
        <p14:creationId xmlns:p14="http://schemas.microsoft.com/office/powerpoint/2010/main" val="304280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Data used in this demo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6"/>
            <a:ext cx="8229600" cy="1093738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1342181161: DBS Spectral Scan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No emission in the reference beams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cs typeface="ＭＳ Ｐゴシック" charset="0"/>
              </a:rPr>
              <a:t>Pipeline performs an extra step compared to point mode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Deconvolution (discussed </a:t>
            </a:r>
            <a:r>
              <a:rPr lang="en-US" sz="19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later) </a:t>
            </a:r>
            <a:r>
              <a:rPr lang="en-US" sz="19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combines the spectra at different frequencies into a single spectra.</a:t>
            </a:r>
            <a:endParaRPr lang="en-US" sz="19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HIPE_sscan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298"/>
            <a:ext cx="8423871" cy="29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command line or GUI use</a:t>
            </a:r>
          </a:p>
          <a:p>
            <a:r>
              <a:rPr lang="en-US" dirty="0" smtClean="0"/>
              <a:t>Updating calibration</a:t>
            </a:r>
          </a:p>
          <a:p>
            <a:r>
              <a:rPr lang="en-US" dirty="0" smtClean="0"/>
              <a:t>Re-pipelining after cleaning data</a:t>
            </a:r>
          </a:p>
          <a:p>
            <a:r>
              <a:rPr lang="en-US" dirty="0" smtClean="0"/>
              <a:t>Modifying the pipeline via a GUI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1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488238" cy="647700"/>
          </a:xfrm>
        </p:spPr>
        <p:txBody>
          <a:bodyPr/>
          <a:lstStyle/>
          <a:p>
            <a:r>
              <a:rPr lang="en-US">
                <a:latin typeface="Times New Roman" charset="0"/>
                <a:cs typeface="ＭＳ Ｐゴシック" charset="0"/>
              </a:rPr>
              <a:t>Data calibration: general concept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13100"/>
            <a:ext cx="4105275" cy="2952750"/>
          </a:xfrm>
        </p:spPr>
        <p:txBody>
          <a:bodyPr/>
          <a:lstStyle/>
          <a:p>
            <a:pPr marL="457200" indent="-457200"/>
            <a:r>
              <a:rPr lang="en-US" sz="2000">
                <a:latin typeface="Franklin Gothic Book" charset="0"/>
                <a:cs typeface="ＭＳ Ｐゴシック" charset="0"/>
              </a:rPr>
              <a:t>The detection chain function involves (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time-dependent</a:t>
            </a:r>
            <a:r>
              <a:rPr lang="en-US" sz="2000">
                <a:latin typeface="Franklin Gothic Book" charset="0"/>
                <a:cs typeface="ＭＳ Ｐゴシック" charset="0"/>
              </a:rPr>
              <a:t>) transformations by the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optics</a:t>
            </a:r>
            <a:r>
              <a:rPr lang="en-US" sz="2000">
                <a:latin typeface="Franklin Gothic Book" charset="0"/>
                <a:cs typeface="ＭＳ Ｐゴシック" charset="0"/>
              </a:rPr>
              <a:t>,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electronics</a:t>
            </a:r>
            <a:r>
              <a:rPr lang="en-US" sz="2000">
                <a:latin typeface="Franklin Gothic Book" charset="0"/>
                <a:cs typeface="ＭＳ Ｐゴシック" charset="0"/>
              </a:rPr>
              <a:t>, and the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environment</a:t>
            </a:r>
            <a:r>
              <a:rPr lang="en-US" sz="2000">
                <a:latin typeface="Franklin Gothic Book" charset="0"/>
                <a:cs typeface="ＭＳ Ｐゴシック" charset="0"/>
              </a:rPr>
              <a:t> between the source and the telescope (esp. the atmosphere for ground-based facilities)</a:t>
            </a: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2268538" y="1712913"/>
            <a:ext cx="4606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latin typeface="Calibri" charset="0"/>
                <a:cs typeface="Times New Roman" charset="0"/>
              </a:rPr>
              <a:t>C = F </a:t>
            </a:r>
            <a:r>
              <a:rPr lang="en-GB" sz="3000" b="1">
                <a:latin typeface="Calibri" charset="0"/>
                <a:cs typeface="Times New Roman" charset="0"/>
              </a:rPr>
              <a:t>[</a:t>
            </a:r>
            <a:r>
              <a:rPr lang="en-GB" sz="3000" b="1" i="1">
                <a:latin typeface="Calibri" charset="0"/>
                <a:cs typeface="Times New Roman" charset="0"/>
              </a:rPr>
              <a:t>S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sou</a:t>
            </a:r>
            <a:r>
              <a:rPr lang="en-GB" sz="3000" b="1" i="1">
                <a:latin typeface="Calibri" charset="0"/>
                <a:cs typeface="Times New Roman" charset="0"/>
              </a:rPr>
              <a:t> </a:t>
            </a:r>
            <a:r>
              <a:rPr lang="en-GB" sz="3000" b="1">
                <a:latin typeface="Calibri" charset="0"/>
                <a:cs typeface="Times New Roman" charset="0"/>
              </a:rPr>
              <a:t>+ 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S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sky</a:t>
            </a:r>
            <a:r>
              <a:rPr lang="en-GB" sz="3000" b="1">
                <a:latin typeface="Calibri" charset="0"/>
                <a:cs typeface="Times New Roman" charset="0"/>
              </a:rPr>
              <a:t>]</a:t>
            </a:r>
            <a:r>
              <a:rPr lang="en-GB" sz="3000" b="1" i="1">
                <a:latin typeface="Calibri" charset="0"/>
                <a:cs typeface="Times New Roman" charset="0"/>
              </a:rPr>
              <a:t> + C</a:t>
            </a:r>
            <a:r>
              <a:rPr lang="en-GB" sz="3000" b="1" i="1" baseline="-25000">
                <a:latin typeface="Calibri" charset="0"/>
                <a:cs typeface="Times New Roman" charset="0"/>
              </a:rPr>
              <a:t>tel </a:t>
            </a:r>
            <a:r>
              <a:rPr lang="en-GB" sz="3000" b="1" i="1">
                <a:latin typeface="Calibri" charset="0"/>
                <a:cs typeface="Times New Roman" charset="0"/>
              </a:rPr>
              <a:t>+ C</a:t>
            </a:r>
            <a:r>
              <a:rPr lang="en-GB" sz="3000" b="1" i="1" baseline="-25000">
                <a:latin typeface="Calibri" charset="0"/>
                <a:cs typeface="Times New Roman" charset="0"/>
              </a:rPr>
              <a:t>inst</a:t>
            </a:r>
            <a:endParaRPr lang="en-GB" sz="3000">
              <a:latin typeface="Calibri" charset="0"/>
            </a:endParaRPr>
          </a:p>
          <a:p>
            <a:pPr eaLnBrk="0" hangingPunct="0"/>
            <a:endParaRPr lang="en-GB"/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7380288" y="1773238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Instrument emission</a:t>
            </a:r>
          </a:p>
        </p:txBody>
      </p: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6084888" y="2420938"/>
            <a:ext cx="136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Telescope emission</a:t>
            </a:r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395288" y="1844675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Measured detector counts</a:t>
            </a: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5148263" y="2420938"/>
            <a:ext cx="100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Sky signal</a:t>
            </a:r>
          </a:p>
        </p:txBody>
      </p:sp>
      <p:sp>
        <p:nvSpPr>
          <p:cNvPr id="44041" name="TextBox 14"/>
          <p:cNvSpPr txBox="1">
            <a:spLocks noChangeArrowheads="1"/>
          </p:cNvSpPr>
          <p:nvPr/>
        </p:nvSpPr>
        <p:spPr bwMode="auto">
          <a:xfrm>
            <a:off x="1835150" y="2420938"/>
            <a:ext cx="1944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Telescope + inst. </a:t>
            </a:r>
            <a:r>
              <a:rPr lang="en-US" sz="1800" b="1">
                <a:solidFill>
                  <a:srgbClr val="0000FF"/>
                </a:solidFill>
                <a:latin typeface="Calibri" charset="0"/>
              </a:rPr>
              <a:t>r</a:t>
            </a:r>
            <a:r>
              <a:rPr lang="en-GB" sz="1800" b="1">
                <a:solidFill>
                  <a:srgbClr val="0000FF"/>
                </a:solidFill>
                <a:latin typeface="Calibri" charset="0"/>
              </a:rPr>
              <a:t>esponse function</a:t>
            </a:r>
          </a:p>
        </p:txBody>
      </p:sp>
      <p:sp>
        <p:nvSpPr>
          <p:cNvPr id="44042" name="TextBox 15"/>
          <p:cNvSpPr txBox="1">
            <a:spLocks noChangeArrowheads="1"/>
          </p:cNvSpPr>
          <p:nvPr/>
        </p:nvSpPr>
        <p:spPr bwMode="auto">
          <a:xfrm>
            <a:off x="3924300" y="2493963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Source signal</a:t>
            </a:r>
          </a:p>
        </p:txBody>
      </p:sp>
      <p:cxnSp>
        <p:nvCxnSpPr>
          <p:cNvPr id="44043" name="Straight Arrow Connector 9"/>
          <p:cNvCxnSpPr>
            <a:cxnSpLocks noChangeShapeType="1"/>
          </p:cNvCxnSpPr>
          <p:nvPr/>
        </p:nvCxnSpPr>
        <p:spPr bwMode="auto">
          <a:xfrm flipH="1" flipV="1">
            <a:off x="6732588" y="2132013"/>
            <a:ext cx="647700" cy="158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Arrow Connector 9"/>
          <p:cNvCxnSpPr>
            <a:cxnSpLocks noChangeShapeType="1"/>
          </p:cNvCxnSpPr>
          <p:nvPr/>
        </p:nvCxnSpPr>
        <p:spPr bwMode="auto">
          <a:xfrm flipH="1" flipV="1">
            <a:off x="5580063" y="2284413"/>
            <a:ext cx="504825" cy="28098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Arrow Connector 9"/>
          <p:cNvCxnSpPr>
            <a:cxnSpLocks noChangeShapeType="1"/>
          </p:cNvCxnSpPr>
          <p:nvPr/>
        </p:nvCxnSpPr>
        <p:spPr bwMode="auto">
          <a:xfrm flipH="1" flipV="1">
            <a:off x="4572000" y="2312988"/>
            <a:ext cx="576263" cy="25241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Arrow Connector 9"/>
          <p:cNvCxnSpPr>
            <a:cxnSpLocks noChangeShapeType="1"/>
          </p:cNvCxnSpPr>
          <p:nvPr/>
        </p:nvCxnSpPr>
        <p:spPr bwMode="auto">
          <a:xfrm flipH="1" flipV="1">
            <a:off x="3563938" y="2349500"/>
            <a:ext cx="360362" cy="2873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Straight Arrow Connector 9"/>
          <p:cNvCxnSpPr>
            <a:cxnSpLocks noChangeShapeType="1"/>
          </p:cNvCxnSpPr>
          <p:nvPr/>
        </p:nvCxnSpPr>
        <p:spPr bwMode="auto">
          <a:xfrm flipV="1">
            <a:off x="2700338" y="2205038"/>
            <a:ext cx="215900" cy="28733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Straight Arrow Connector 9"/>
          <p:cNvCxnSpPr>
            <a:cxnSpLocks noChangeShapeType="1"/>
          </p:cNvCxnSpPr>
          <p:nvPr/>
        </p:nvCxnSpPr>
        <p:spPr bwMode="auto">
          <a:xfrm>
            <a:off x="1619250" y="2060575"/>
            <a:ext cx="649288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9" name="Rectangle 3"/>
          <p:cNvSpPr txBox="1">
            <a:spLocks noChangeArrowheads="1"/>
          </p:cNvSpPr>
          <p:nvPr/>
        </p:nvSpPr>
        <p:spPr bwMode="auto">
          <a:xfrm>
            <a:off x="179388" y="908050"/>
            <a:ext cx="8496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The ultimate goal of the data calibration is to recover the original source signal from the total signal measured by the detectors</a:t>
            </a:r>
          </a:p>
          <a:p>
            <a:pPr>
              <a:spcBef>
                <a:spcPct val="20000"/>
              </a:spcBef>
            </a:pPr>
            <a:endParaRPr lang="en-US" sz="2000"/>
          </a:p>
          <a:p>
            <a:pPr>
              <a:spcBef>
                <a:spcPct val="20000"/>
              </a:spcBef>
            </a:pPr>
            <a:endParaRPr lang="en-US" sz="2000"/>
          </a:p>
        </p:txBody>
      </p:sp>
      <p:sp>
        <p:nvSpPr>
          <p:cNvPr id="44050" name="Rectangle 73"/>
          <p:cNvSpPr>
            <a:spLocks noChangeArrowheads="1"/>
          </p:cNvSpPr>
          <p:nvPr/>
        </p:nvSpPr>
        <p:spPr bwMode="auto">
          <a:xfrm>
            <a:off x="4284663" y="3284538"/>
            <a:ext cx="4535487" cy="2881312"/>
          </a:xfrm>
          <a:prstGeom prst="rect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" name="5-Point Star 43"/>
          <p:cNvSpPr/>
          <p:nvPr/>
        </p:nvSpPr>
        <p:spPr bwMode="auto">
          <a:xfrm>
            <a:off x="4643438" y="3357563"/>
            <a:ext cx="215900" cy="2159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07" charset="0"/>
              <a:ea typeface="ＭＳ Ｐゴシック" pitchFamily="-107" charset="-128"/>
            </a:endParaRPr>
          </a:p>
        </p:txBody>
      </p:sp>
      <p:sp>
        <p:nvSpPr>
          <p:cNvPr id="45" name="Cloud Callout 44"/>
          <p:cNvSpPr/>
          <p:nvPr/>
        </p:nvSpPr>
        <p:spPr bwMode="auto">
          <a:xfrm>
            <a:off x="4787900" y="3409950"/>
            <a:ext cx="1295400" cy="1098550"/>
          </a:xfrm>
          <a:prstGeom prst="cloudCallout">
            <a:avLst>
              <a:gd name="adj1" fmla="val -13889"/>
              <a:gd name="adj2" fmla="val 15858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Times New Roman" pitchFamily="-107" charset="0"/>
              <a:ea typeface="ＭＳ Ｐゴシック" pitchFamily="-107" charset="-128"/>
            </a:endParaRPr>
          </a:p>
        </p:txBody>
      </p:sp>
      <p:sp>
        <p:nvSpPr>
          <p:cNvPr id="44053" name="TextBox 84"/>
          <p:cNvSpPr txBox="1">
            <a:spLocks noChangeArrowheads="1"/>
          </p:cNvSpPr>
          <p:nvPr/>
        </p:nvSpPr>
        <p:spPr bwMode="auto">
          <a:xfrm>
            <a:off x="4643438" y="4849813"/>
            <a:ext cx="698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 i="1">
                <a:solidFill>
                  <a:schemeClr val="accent2"/>
                </a:solidFill>
              </a:rPr>
              <a:t>Sky</a:t>
            </a:r>
          </a:p>
        </p:txBody>
      </p:sp>
      <p:sp>
        <p:nvSpPr>
          <p:cNvPr id="44054" name="Lightning Bolt 25"/>
          <p:cNvSpPr>
            <a:spLocks noChangeArrowheads="1"/>
          </p:cNvSpPr>
          <p:nvPr/>
        </p:nvSpPr>
        <p:spPr bwMode="auto">
          <a:xfrm rot="-1676981">
            <a:off x="4959350" y="3841750"/>
            <a:ext cx="288925" cy="258763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55" name="Lightning Bolt 59"/>
          <p:cNvSpPr>
            <a:spLocks noChangeArrowheads="1"/>
          </p:cNvSpPr>
          <p:nvPr/>
        </p:nvSpPr>
        <p:spPr bwMode="auto">
          <a:xfrm rot="-1676981">
            <a:off x="5534025" y="3481388"/>
            <a:ext cx="290513" cy="258762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56" name="Lightning Bolt 60"/>
          <p:cNvSpPr>
            <a:spLocks noChangeArrowheads="1"/>
          </p:cNvSpPr>
          <p:nvPr/>
        </p:nvSpPr>
        <p:spPr bwMode="auto">
          <a:xfrm rot="-1676981">
            <a:off x="5624513" y="3765550"/>
            <a:ext cx="288925" cy="258763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57" name="Lightning Bolt 61"/>
          <p:cNvSpPr>
            <a:spLocks noChangeArrowheads="1"/>
          </p:cNvSpPr>
          <p:nvPr/>
        </p:nvSpPr>
        <p:spPr bwMode="auto">
          <a:xfrm rot="-1676981">
            <a:off x="5407025" y="3981450"/>
            <a:ext cx="290513" cy="258763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58" name="Lightning Bolt 62"/>
          <p:cNvSpPr>
            <a:spLocks noChangeArrowheads="1"/>
          </p:cNvSpPr>
          <p:nvPr/>
        </p:nvSpPr>
        <p:spPr bwMode="auto">
          <a:xfrm rot="-1676981">
            <a:off x="5175250" y="3554413"/>
            <a:ext cx="288925" cy="257175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cxnSp>
        <p:nvCxnSpPr>
          <p:cNvPr id="44059" name="Straight Arrow Connector 9"/>
          <p:cNvCxnSpPr>
            <a:cxnSpLocks noChangeShapeType="1"/>
            <a:stCxn id="44053" idx="0"/>
          </p:cNvCxnSpPr>
          <p:nvPr/>
        </p:nvCxnSpPr>
        <p:spPr bwMode="auto">
          <a:xfrm flipV="1">
            <a:off x="4992688" y="4365625"/>
            <a:ext cx="227012" cy="4841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60" name="Group 16399"/>
          <p:cNvGrpSpPr>
            <a:grpSpLocks/>
          </p:cNvGrpSpPr>
          <p:nvPr/>
        </p:nvGrpSpPr>
        <p:grpSpPr bwMode="auto">
          <a:xfrm>
            <a:off x="6019800" y="3819525"/>
            <a:ext cx="1289050" cy="1439863"/>
            <a:chOff x="6019143" y="3819023"/>
            <a:chExt cx="1289161" cy="1439862"/>
          </a:xfrm>
        </p:grpSpPr>
        <p:grpSp>
          <p:nvGrpSpPr>
            <p:cNvPr id="44075" name="Group 30"/>
            <p:cNvGrpSpPr>
              <a:grpSpLocks/>
            </p:cNvGrpSpPr>
            <p:nvPr/>
          </p:nvGrpSpPr>
          <p:grpSpPr bwMode="auto">
            <a:xfrm>
              <a:off x="6019143" y="3819023"/>
              <a:ext cx="1274762" cy="1439862"/>
              <a:chOff x="6019143" y="3819023"/>
              <a:chExt cx="1274762" cy="1439862"/>
            </a:xfrm>
          </p:grpSpPr>
          <p:sp>
            <p:nvSpPr>
              <p:cNvPr id="56" name="Block Arc 55"/>
              <p:cNvSpPr/>
              <p:nvPr/>
            </p:nvSpPr>
            <p:spPr bwMode="auto">
              <a:xfrm rot="7152493">
                <a:off x="5936649" y="3901517"/>
                <a:ext cx="1439862" cy="1274873"/>
              </a:xfrm>
              <a:prstGeom prst="blockArc">
                <a:avLst>
                  <a:gd name="adj1" fmla="val 11657140"/>
                  <a:gd name="adj2" fmla="val 20645630"/>
                  <a:gd name="adj3" fmla="val 3545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pitchFamily="-107" charset="0"/>
                  <a:ea typeface="ＭＳ Ｐゴシック" pitchFamily="-107" charset="-128"/>
                </a:endParaRPr>
              </a:p>
            </p:txBody>
          </p:sp>
          <p:sp>
            <p:nvSpPr>
              <p:cNvPr id="57" name="Block Arc 56"/>
              <p:cNvSpPr/>
              <p:nvPr/>
            </p:nvSpPr>
            <p:spPr bwMode="auto">
              <a:xfrm rot="7152493">
                <a:off x="6085849" y="4211121"/>
                <a:ext cx="576263" cy="338166"/>
              </a:xfrm>
              <a:prstGeom prst="blockArc">
                <a:avLst>
                  <a:gd name="adj1" fmla="val 11657140"/>
                  <a:gd name="adj2" fmla="val 20645630"/>
                  <a:gd name="adj3" fmla="val 3545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pitchFamily="-107" charset="0"/>
                  <a:ea typeface="ＭＳ Ｐゴシック" pitchFamily="-107" charset="-128"/>
                </a:endParaRPr>
              </a:p>
            </p:txBody>
          </p:sp>
        </p:grpSp>
        <p:cxnSp>
          <p:nvCxnSpPr>
            <p:cNvPr id="44076" name="Straight Connector 19"/>
            <p:cNvCxnSpPr>
              <a:cxnSpLocks noChangeShapeType="1"/>
            </p:cNvCxnSpPr>
            <p:nvPr/>
          </p:nvCxnSpPr>
          <p:spPr bwMode="auto">
            <a:xfrm>
              <a:off x="6588224" y="4293096"/>
              <a:ext cx="7200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7" name="Straight Connector 19"/>
            <p:cNvCxnSpPr>
              <a:cxnSpLocks noChangeShapeType="1"/>
            </p:cNvCxnSpPr>
            <p:nvPr/>
          </p:nvCxnSpPr>
          <p:spPr bwMode="auto">
            <a:xfrm>
              <a:off x="6444208" y="4581128"/>
              <a:ext cx="432048" cy="57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061" name="Straight Connector 19"/>
          <p:cNvCxnSpPr>
            <a:cxnSpLocks noChangeShapeType="1"/>
          </p:cNvCxnSpPr>
          <p:nvPr/>
        </p:nvCxnSpPr>
        <p:spPr bwMode="auto">
          <a:xfrm>
            <a:off x="4859338" y="3573463"/>
            <a:ext cx="1512887" cy="792162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ash"/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2" name="Straight Arrow Connector 9"/>
          <p:cNvCxnSpPr>
            <a:cxnSpLocks noChangeShapeType="1"/>
          </p:cNvCxnSpPr>
          <p:nvPr/>
        </p:nvCxnSpPr>
        <p:spPr bwMode="auto">
          <a:xfrm flipV="1">
            <a:off x="6011863" y="4941888"/>
            <a:ext cx="360362" cy="7905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3" name="TextBox 84"/>
          <p:cNvSpPr txBox="1">
            <a:spLocks noChangeArrowheads="1"/>
          </p:cNvSpPr>
          <p:nvPr/>
        </p:nvSpPr>
        <p:spPr bwMode="auto">
          <a:xfrm>
            <a:off x="5241925" y="5713413"/>
            <a:ext cx="163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 i="1">
                <a:solidFill>
                  <a:schemeClr val="accent2"/>
                </a:solidFill>
              </a:rPr>
              <a:t>Telescope</a:t>
            </a:r>
          </a:p>
        </p:txBody>
      </p:sp>
      <p:sp>
        <p:nvSpPr>
          <p:cNvPr id="44064" name="TextBox 84"/>
          <p:cNvSpPr txBox="1">
            <a:spLocks noChangeArrowheads="1"/>
          </p:cNvSpPr>
          <p:nvPr/>
        </p:nvSpPr>
        <p:spPr bwMode="auto">
          <a:xfrm>
            <a:off x="7402513" y="4140200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 i="1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44065" name="Lightning Bolt 83"/>
          <p:cNvSpPr>
            <a:spLocks noChangeArrowheads="1"/>
          </p:cNvSpPr>
          <p:nvPr/>
        </p:nvSpPr>
        <p:spPr bwMode="auto">
          <a:xfrm rot="-2918003" flipH="1" flipV="1">
            <a:off x="6768306" y="4090194"/>
            <a:ext cx="338138" cy="247650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6402" name="Snip Same Side Corner Rectangle 16401"/>
          <p:cNvSpPr/>
          <p:nvPr/>
        </p:nvSpPr>
        <p:spPr bwMode="auto">
          <a:xfrm>
            <a:off x="7113588" y="4797425"/>
            <a:ext cx="914400" cy="914400"/>
          </a:xfrm>
          <a:prstGeom prst="snip2Same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07" charset="0"/>
              <a:ea typeface="ＭＳ Ｐゴシック" pitchFamily="-107" charset="-128"/>
            </a:endParaRPr>
          </a:p>
        </p:txBody>
      </p:sp>
      <p:sp>
        <p:nvSpPr>
          <p:cNvPr id="44067" name="Lightning Bolt 85"/>
          <p:cNvSpPr>
            <a:spLocks noChangeArrowheads="1"/>
          </p:cNvSpPr>
          <p:nvPr/>
        </p:nvSpPr>
        <p:spPr bwMode="auto">
          <a:xfrm rot="2005271" flipH="1" flipV="1">
            <a:off x="6340475" y="4824413"/>
            <a:ext cx="338138" cy="247650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68" name="Lightning Bolt 86"/>
          <p:cNvSpPr>
            <a:spLocks noChangeArrowheads="1"/>
          </p:cNvSpPr>
          <p:nvPr/>
        </p:nvSpPr>
        <p:spPr bwMode="auto">
          <a:xfrm rot="-661895" flipH="1" flipV="1">
            <a:off x="6732588" y="4538663"/>
            <a:ext cx="339725" cy="247650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69" name="Lightning Bolt 87"/>
          <p:cNvSpPr>
            <a:spLocks noChangeArrowheads="1"/>
          </p:cNvSpPr>
          <p:nvPr/>
        </p:nvSpPr>
        <p:spPr bwMode="auto">
          <a:xfrm rot="-1676981">
            <a:off x="5111750" y="4125913"/>
            <a:ext cx="288925" cy="258762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cxnSp>
        <p:nvCxnSpPr>
          <p:cNvPr id="44070" name="Straight Arrow Connector 9"/>
          <p:cNvCxnSpPr>
            <a:cxnSpLocks noChangeShapeType="1"/>
          </p:cNvCxnSpPr>
          <p:nvPr/>
        </p:nvCxnSpPr>
        <p:spPr bwMode="auto">
          <a:xfrm flipH="1">
            <a:off x="7596188" y="4500563"/>
            <a:ext cx="360362" cy="584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Parallelogram 16403"/>
          <p:cNvSpPr/>
          <p:nvPr/>
        </p:nvSpPr>
        <p:spPr bwMode="auto">
          <a:xfrm>
            <a:off x="7235825" y="5157788"/>
            <a:ext cx="649288" cy="4318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Times New Roman" pitchFamily="-107" charset="0"/>
              <a:ea typeface="ＭＳ Ｐゴシック" pitchFamily="-107" charset="-128"/>
            </a:endParaRPr>
          </a:p>
        </p:txBody>
      </p:sp>
      <p:cxnSp>
        <p:nvCxnSpPr>
          <p:cNvPr id="44072" name="Straight Arrow Connector 9"/>
          <p:cNvCxnSpPr>
            <a:cxnSpLocks noChangeShapeType="1"/>
          </p:cNvCxnSpPr>
          <p:nvPr/>
        </p:nvCxnSpPr>
        <p:spPr bwMode="auto">
          <a:xfrm>
            <a:off x="7885113" y="5437188"/>
            <a:ext cx="431800" cy="7937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3" name="TextBox 84"/>
          <p:cNvSpPr txBox="1">
            <a:spLocks noChangeArrowheads="1"/>
          </p:cNvSpPr>
          <p:nvPr/>
        </p:nvSpPr>
        <p:spPr bwMode="auto">
          <a:xfrm>
            <a:off x="8316913" y="5084763"/>
            <a:ext cx="5540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3000" b="1" i="1">
                <a:solidFill>
                  <a:srgbClr val="000000"/>
                </a:solidFill>
                <a:latin typeface="Calibri" charset="0"/>
              </a:rPr>
              <a:t>C</a:t>
            </a:r>
          </a:p>
        </p:txBody>
      </p:sp>
      <p:sp>
        <p:nvSpPr>
          <p:cNvPr id="44074" name="Lightning Bolt 94"/>
          <p:cNvSpPr>
            <a:spLocks noChangeArrowheads="1"/>
          </p:cNvSpPr>
          <p:nvPr/>
        </p:nvSpPr>
        <p:spPr bwMode="auto">
          <a:xfrm rot="-1676981">
            <a:off x="7407275" y="5278438"/>
            <a:ext cx="288925" cy="258762"/>
          </a:xfrm>
          <a:prstGeom prst="lightningBolt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488238" cy="647700"/>
          </a:xfrm>
        </p:spPr>
        <p:txBody>
          <a:bodyPr/>
          <a:lstStyle/>
          <a:p>
            <a:r>
              <a:rPr lang="en-US">
                <a:latin typeface="Times New Roman" charset="0"/>
                <a:cs typeface="ＭＳ Ｐゴシック" charset="0"/>
              </a:rPr>
              <a:t>HIFI flux calibration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708275"/>
            <a:ext cx="5616575" cy="3313113"/>
          </a:xfrm>
        </p:spPr>
        <p:txBody>
          <a:bodyPr/>
          <a:lstStyle/>
          <a:p>
            <a:pPr marL="457200" indent="-457200"/>
            <a:r>
              <a:rPr lang="en-US" sz="2000" b="1" i="1">
                <a:latin typeface="Franklin Gothic Book" charset="0"/>
                <a:cs typeface="ＭＳ Ｐゴシック" charset="0"/>
              </a:rPr>
              <a:t>HIFI</a:t>
            </a:r>
            <a:r>
              <a:rPr lang="en-US" sz="2000">
                <a:latin typeface="Franklin Gothic Book" charset="0"/>
                <a:cs typeface="ＭＳ Ｐゴシック" charset="0"/>
              </a:rPr>
              <a:t> works with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differential signals</a:t>
            </a:r>
            <a:r>
              <a:rPr lang="en-US" sz="2000">
                <a:latin typeface="Franklin Gothic Book" charset="0"/>
                <a:cs typeface="ＭＳ Ｐゴシック" charset="0"/>
              </a:rPr>
              <a:t>, allowing to cancel out to 1</a:t>
            </a:r>
            <a:r>
              <a:rPr lang="en-US" sz="2000" baseline="30000">
                <a:latin typeface="Franklin Gothic Book" charset="0"/>
                <a:cs typeface="ＭＳ Ｐゴシック" charset="0"/>
              </a:rPr>
              <a:t>st</a:t>
            </a:r>
            <a:r>
              <a:rPr lang="en-US" sz="2000">
                <a:latin typeface="Franklin Gothic Book" charset="0"/>
                <a:cs typeface="ＭＳ Ｐゴシック" charset="0"/>
              </a:rPr>
              <a:t> order the telescope and instrument background (so-called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T</a:t>
            </a:r>
            <a:r>
              <a:rPr lang="en-US" sz="2000" b="1" i="1" baseline="-25000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rec</a:t>
            </a:r>
            <a:r>
              <a:rPr lang="en-US" sz="2000">
                <a:latin typeface="Franklin Gothic Book" charset="0"/>
                <a:cs typeface="ＭＳ Ｐゴシック" charset="0"/>
              </a:rPr>
              <a:t>)</a:t>
            </a:r>
          </a:p>
          <a:p>
            <a:pPr marL="457200" indent="-457200"/>
            <a:r>
              <a:rPr lang="en-US" sz="2000">
                <a:latin typeface="Franklin Gothic Book" charset="0"/>
                <a:cs typeface="ＭＳ Ｐゴシック" charset="0"/>
              </a:rPr>
              <a:t>The instrument response is expressed as a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band-pass </a:t>
            </a:r>
            <a:r>
              <a:rPr lang="en-US" sz="2000">
                <a:latin typeface="Franklin Gothic Book" charset="0"/>
                <a:cs typeface="ＭＳ Ｐゴシック" charset="0"/>
              </a:rPr>
              <a:t>function, measured on two internal (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hot</a:t>
            </a:r>
            <a:r>
              <a:rPr lang="en-US" sz="2000">
                <a:latin typeface="Franklin Gothic Book" charset="0"/>
                <a:cs typeface="ＭＳ Ｐゴシック" charset="0"/>
              </a:rPr>
              <a:t> and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cold load</a:t>
            </a:r>
            <a:r>
              <a:rPr lang="en-US" sz="2000">
                <a:latin typeface="Franklin Gothic Book" charset="0"/>
                <a:cs typeface="ＭＳ Ｐゴシック" charset="0"/>
              </a:rPr>
              <a:t>) black-bodies</a:t>
            </a:r>
          </a:p>
          <a:p>
            <a:pPr marL="457200" indent="-457200"/>
            <a:r>
              <a:rPr lang="en-US" sz="2000">
                <a:latin typeface="Franklin Gothic Book" charset="0"/>
                <a:cs typeface="ＭＳ Ｐゴシック" charset="0"/>
              </a:rPr>
              <a:t>As such, the HIFI data are calibrated as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brightness temperature</a:t>
            </a:r>
            <a:r>
              <a:rPr lang="en-US" sz="2000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 </a:t>
            </a:r>
            <a:r>
              <a:rPr lang="en-US" sz="2000">
                <a:latin typeface="Franklin Gothic Book" charset="0"/>
                <a:cs typeface="ＭＳ Ｐゴシック" charset="0"/>
              </a:rPr>
              <a:t>[</a:t>
            </a:r>
            <a:r>
              <a:rPr lang="en-US" sz="2000" b="1">
                <a:latin typeface="Franklin Gothic Book" charset="0"/>
                <a:cs typeface="ＭＳ Ｐゴシック" charset="0"/>
              </a:rPr>
              <a:t>J</a:t>
            </a:r>
            <a:r>
              <a:rPr lang="en-US" sz="2000" b="1" baseline="-25000">
                <a:latin typeface="Franklin Gothic Book" charset="0"/>
                <a:cs typeface="ＭＳ Ｐゴシック" charset="0"/>
              </a:rPr>
              <a:t>ν</a:t>
            </a:r>
            <a:r>
              <a:rPr lang="en-US" sz="2000" b="1">
                <a:latin typeface="Franklin Gothic Book" charset="0"/>
                <a:cs typeface="ＭＳ Ｐゴシック" charset="0"/>
              </a:rPr>
              <a:t>=B</a:t>
            </a:r>
            <a:r>
              <a:rPr lang="en-US" sz="2000" b="1" baseline="-25000">
                <a:latin typeface="Franklin Gothic Book" charset="0"/>
                <a:cs typeface="ＭＳ Ｐゴシック" charset="0"/>
              </a:rPr>
              <a:t>ν</a:t>
            </a:r>
            <a:r>
              <a:rPr lang="en-US" sz="2000" b="1">
                <a:latin typeface="Franklin Gothic Book" charset="0"/>
                <a:cs typeface="ＭＳ Ｐゴシック" charset="0"/>
              </a:rPr>
              <a:t>(T)</a:t>
            </a:r>
            <a:r>
              <a:rPr lang="en-US" sz="2000">
                <a:latin typeface="Franklin Gothic Book" charset="0"/>
                <a:cs typeface="ＭＳ Ｐゴシック" charset="0"/>
              </a:rPr>
              <a:t>]</a:t>
            </a: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5867400" y="1484313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Instrument response</a:t>
            </a:r>
          </a:p>
        </p:txBody>
      </p:sp>
      <p:sp>
        <p:nvSpPr>
          <p:cNvPr id="45061" name="TextBox 12"/>
          <p:cNvSpPr txBox="1">
            <a:spLocks noChangeArrowheads="1"/>
          </p:cNvSpPr>
          <p:nvPr/>
        </p:nvSpPr>
        <p:spPr bwMode="auto">
          <a:xfrm>
            <a:off x="3851275" y="2060575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Forward efficiency</a:t>
            </a:r>
          </a:p>
        </p:txBody>
      </p:sp>
      <p:sp>
        <p:nvSpPr>
          <p:cNvPr id="45062" name="TextBox 13"/>
          <p:cNvSpPr txBox="1">
            <a:spLocks noChangeArrowheads="1"/>
          </p:cNvSpPr>
          <p:nvPr/>
        </p:nvSpPr>
        <p:spPr bwMode="auto">
          <a:xfrm>
            <a:off x="7164388" y="1052513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800" b="1">
                <a:solidFill>
                  <a:srgbClr val="0000FF"/>
                </a:solidFill>
                <a:latin typeface="Calibri" charset="0"/>
              </a:rPr>
              <a:t>Source and reference counts</a:t>
            </a:r>
          </a:p>
        </p:txBody>
      </p:sp>
      <p:sp>
        <p:nvSpPr>
          <p:cNvPr id="45063" name="TextBox 14"/>
          <p:cNvSpPr txBox="1">
            <a:spLocks noChangeArrowheads="1"/>
          </p:cNvSpPr>
          <p:nvPr/>
        </p:nvSpPr>
        <p:spPr bwMode="auto">
          <a:xfrm>
            <a:off x="2771775" y="177323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800" b="1">
                <a:solidFill>
                  <a:srgbClr val="0000FF"/>
                </a:solidFill>
                <a:latin typeface="Calibri" charset="0"/>
              </a:rPr>
              <a:t>Source efficiency</a:t>
            </a:r>
            <a:endParaRPr lang="en-GB" sz="1800" b="1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5064" name="TextBox 15"/>
          <p:cNvSpPr txBox="1">
            <a:spLocks noChangeArrowheads="1"/>
          </p:cNvSpPr>
          <p:nvPr/>
        </p:nvSpPr>
        <p:spPr bwMode="auto">
          <a:xfrm>
            <a:off x="179388" y="1641475"/>
            <a:ext cx="252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Source and reference brightness temperature (</a:t>
            </a:r>
            <a:r>
              <a:rPr lang="en-GB" sz="1800" b="1">
                <a:solidFill>
                  <a:srgbClr val="FF0000"/>
                </a:solidFill>
                <a:latin typeface="Calibri" charset="0"/>
              </a:rPr>
              <a:t>K, Double-Side-Band</a:t>
            </a:r>
            <a:r>
              <a:rPr lang="en-GB" sz="1800" b="1">
                <a:solidFill>
                  <a:srgbClr val="0000FF"/>
                </a:solidFill>
                <a:latin typeface="Calibri" charset="0"/>
              </a:rPr>
              <a:t>)</a:t>
            </a:r>
          </a:p>
        </p:txBody>
      </p:sp>
      <p:cxnSp>
        <p:nvCxnSpPr>
          <p:cNvPr id="45065" name="Straight Arrow Connector 9"/>
          <p:cNvCxnSpPr>
            <a:cxnSpLocks noChangeShapeType="1"/>
          </p:cNvCxnSpPr>
          <p:nvPr/>
        </p:nvCxnSpPr>
        <p:spPr bwMode="auto">
          <a:xfrm flipH="1">
            <a:off x="7092950" y="1341438"/>
            <a:ext cx="647700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9"/>
          <p:cNvCxnSpPr>
            <a:cxnSpLocks noChangeShapeType="1"/>
            <a:stCxn id="45060" idx="1"/>
          </p:cNvCxnSpPr>
          <p:nvPr/>
        </p:nvCxnSpPr>
        <p:spPr bwMode="auto">
          <a:xfrm flipH="1" flipV="1">
            <a:off x="5364163" y="1665288"/>
            <a:ext cx="503237" cy="14287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Straight Arrow Connector 9"/>
          <p:cNvCxnSpPr>
            <a:cxnSpLocks noChangeShapeType="1"/>
          </p:cNvCxnSpPr>
          <p:nvPr/>
        </p:nvCxnSpPr>
        <p:spPr bwMode="auto">
          <a:xfrm flipV="1">
            <a:off x="2411413" y="1484313"/>
            <a:ext cx="215900" cy="36036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Straight Arrow Connector 9"/>
          <p:cNvCxnSpPr>
            <a:cxnSpLocks noChangeShapeType="1"/>
          </p:cNvCxnSpPr>
          <p:nvPr/>
        </p:nvCxnSpPr>
        <p:spPr bwMode="auto">
          <a:xfrm flipV="1">
            <a:off x="3708400" y="1773238"/>
            <a:ext cx="215900" cy="28733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Straight Arrow Connector 9"/>
          <p:cNvCxnSpPr>
            <a:cxnSpLocks noChangeShapeType="1"/>
          </p:cNvCxnSpPr>
          <p:nvPr/>
        </p:nvCxnSpPr>
        <p:spPr bwMode="auto">
          <a:xfrm flipV="1">
            <a:off x="4427538" y="1773238"/>
            <a:ext cx="73025" cy="36036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0" name="Rectangle 50"/>
          <p:cNvSpPr>
            <a:spLocks noChangeArrowheads="1"/>
          </p:cNvSpPr>
          <p:nvPr/>
        </p:nvSpPr>
        <p:spPr bwMode="auto">
          <a:xfrm>
            <a:off x="1876425" y="920750"/>
            <a:ext cx="6872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latin typeface="Calibri" charset="0"/>
                <a:cs typeface="Times New Roman" charset="0"/>
              </a:rPr>
              <a:t>J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sou</a:t>
            </a:r>
            <a:r>
              <a:rPr lang="en-GB" sz="3000" b="1" i="1">
                <a:latin typeface="Calibri" charset="0"/>
                <a:cs typeface="Times New Roman" charset="0"/>
              </a:rPr>
              <a:t> </a:t>
            </a:r>
            <a:r>
              <a:rPr lang="en-US" sz="3000" b="1" i="1">
                <a:latin typeface="Calibri" charset="0"/>
                <a:cs typeface="Times New Roman" charset="0"/>
              </a:rPr>
              <a:t>–</a:t>
            </a:r>
            <a:r>
              <a:rPr lang="en-GB" sz="3000" b="1" i="1">
                <a:latin typeface="Calibri" charset="0"/>
                <a:cs typeface="Times New Roman" charset="0"/>
              </a:rPr>
              <a:t> J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OFF </a:t>
            </a:r>
            <a:r>
              <a:rPr lang="en-GB" sz="3000" b="1" i="1">
                <a:latin typeface="Calibri" charset="0"/>
                <a:cs typeface="Times New Roman" charset="0"/>
              </a:rPr>
              <a:t>=       </a:t>
            </a:r>
            <a:r>
              <a:rPr lang="en-GB" sz="3000" b="1" i="1" baseline="-25000">
                <a:latin typeface="Calibri" charset="0"/>
                <a:cs typeface="Times New Roman" charset="0"/>
              </a:rPr>
              <a:t> </a:t>
            </a:r>
            <a:r>
              <a:rPr lang="en-GB" sz="3000" b="1" i="1">
                <a:latin typeface="Calibri" charset="0"/>
                <a:cs typeface="Times New Roman" charset="0"/>
              </a:rPr>
              <a:t>            </a:t>
            </a:r>
            <a:r>
              <a:rPr lang="en-GB" sz="3000" b="1">
                <a:latin typeface="Calibri" charset="0"/>
                <a:cs typeface="Times New Roman" charset="0"/>
              </a:rPr>
              <a:t>[</a:t>
            </a:r>
            <a:r>
              <a:rPr lang="en-GB" sz="3000" b="1" i="1">
                <a:latin typeface="Calibri" charset="0"/>
                <a:cs typeface="Times New Roman" charset="0"/>
              </a:rPr>
              <a:t>C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sou</a:t>
            </a:r>
            <a:r>
              <a:rPr lang="en-GB" sz="3000" b="1" i="1">
                <a:latin typeface="Calibri" charset="0"/>
                <a:cs typeface="Times New Roman" charset="0"/>
              </a:rPr>
              <a:t> </a:t>
            </a:r>
            <a:r>
              <a:rPr lang="en-US" sz="3000" b="1">
                <a:latin typeface="Calibri" charset="0"/>
                <a:cs typeface="Times New Roman" charset="0"/>
              </a:rPr>
              <a:t>–</a:t>
            </a:r>
            <a:r>
              <a:rPr lang="en-GB" sz="3000" b="1">
                <a:latin typeface="Calibri" charset="0"/>
                <a:cs typeface="Times New Roman" charset="0"/>
              </a:rPr>
              <a:t> 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C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OFF</a:t>
            </a:r>
            <a:r>
              <a:rPr lang="en-GB" sz="3000" b="1">
                <a:latin typeface="Calibri" charset="0"/>
                <a:cs typeface="Times New Roman" charset="0"/>
              </a:rPr>
              <a:t>]</a:t>
            </a:r>
            <a:endParaRPr lang="en-GB" sz="3000">
              <a:latin typeface="Calibri" charset="0"/>
            </a:endParaRPr>
          </a:p>
          <a:p>
            <a:pPr eaLnBrk="0" hangingPunct="0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>
            <a:off x="3741738" y="1268413"/>
            <a:ext cx="147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2" name="Rectangle 54"/>
          <p:cNvSpPr>
            <a:spLocks noChangeArrowheads="1"/>
          </p:cNvSpPr>
          <p:nvPr/>
        </p:nvSpPr>
        <p:spPr bwMode="auto">
          <a:xfrm>
            <a:off x="3708400" y="1196975"/>
            <a:ext cx="2376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η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sou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η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l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G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inst</a:t>
            </a:r>
            <a:endParaRPr lang="en-GB" sz="3000">
              <a:latin typeface="Calibri" charset="0"/>
            </a:endParaRPr>
          </a:p>
        </p:txBody>
      </p:sp>
      <p:sp>
        <p:nvSpPr>
          <p:cNvPr id="45073" name="Rectangle 58"/>
          <p:cNvSpPr>
            <a:spLocks noChangeArrowheads="1"/>
          </p:cNvSpPr>
          <p:nvPr/>
        </p:nvSpPr>
        <p:spPr bwMode="auto">
          <a:xfrm>
            <a:off x="4330700" y="714375"/>
            <a:ext cx="528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1</a:t>
            </a:r>
            <a:endParaRPr lang="en-GB" sz="3000">
              <a:latin typeface="Calibri" charset="0"/>
            </a:endParaRPr>
          </a:p>
        </p:txBody>
      </p:sp>
      <p:cxnSp>
        <p:nvCxnSpPr>
          <p:cNvPr id="45074" name="Straight Arrow Connector 9"/>
          <p:cNvCxnSpPr>
            <a:cxnSpLocks noChangeShapeType="1"/>
          </p:cNvCxnSpPr>
          <p:nvPr/>
        </p:nvCxnSpPr>
        <p:spPr bwMode="auto">
          <a:xfrm>
            <a:off x="6221413" y="5300663"/>
            <a:ext cx="215900" cy="57626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5" name="TextBox 78"/>
          <p:cNvSpPr txBox="1">
            <a:spLocks noChangeArrowheads="1"/>
          </p:cNvSpPr>
          <p:nvPr/>
        </p:nvSpPr>
        <p:spPr bwMode="auto">
          <a:xfrm>
            <a:off x="5573713" y="465296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800" b="1">
                <a:solidFill>
                  <a:srgbClr val="0000FF"/>
                </a:solidFill>
                <a:latin typeface="Calibri" charset="0"/>
              </a:rPr>
              <a:t>Coupling to the loads</a:t>
            </a:r>
          </a:p>
        </p:txBody>
      </p:sp>
      <p:cxnSp>
        <p:nvCxnSpPr>
          <p:cNvPr id="45076" name="Straight Arrow Connector 9"/>
          <p:cNvCxnSpPr>
            <a:cxnSpLocks noChangeShapeType="1"/>
          </p:cNvCxnSpPr>
          <p:nvPr/>
        </p:nvCxnSpPr>
        <p:spPr bwMode="auto">
          <a:xfrm flipH="1">
            <a:off x="7373938" y="5084763"/>
            <a:ext cx="215900" cy="2889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77" name="Picture 40" descr="bandp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85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8" name="TextBox 89"/>
          <p:cNvSpPr txBox="1">
            <a:spLocks noChangeArrowheads="1"/>
          </p:cNvSpPr>
          <p:nvPr/>
        </p:nvSpPr>
        <p:spPr bwMode="auto">
          <a:xfrm>
            <a:off x="6156325" y="2195513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600" b="1">
                <a:solidFill>
                  <a:srgbClr val="0000FF"/>
                </a:solidFill>
                <a:latin typeface="Calibri" charset="0"/>
              </a:rPr>
              <a:t>Example of an HIFI band-pass function</a:t>
            </a:r>
          </a:p>
        </p:txBody>
      </p:sp>
      <p:sp>
        <p:nvSpPr>
          <p:cNvPr id="45079" name="Rectangle 42"/>
          <p:cNvSpPr>
            <a:spLocks noChangeArrowheads="1"/>
          </p:cNvSpPr>
          <p:nvPr/>
        </p:nvSpPr>
        <p:spPr bwMode="auto">
          <a:xfrm>
            <a:off x="4840288" y="5386388"/>
            <a:ext cx="10810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G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inst </a:t>
            </a:r>
            <a:r>
              <a:rPr lang="en-GB" sz="3000" b="1" i="1">
                <a:latin typeface="Calibri" charset="0"/>
                <a:cs typeface="Times New Roman" charset="0"/>
              </a:rPr>
              <a:t>=                 </a:t>
            </a:r>
            <a:endParaRPr lang="en-GB" sz="3000">
              <a:latin typeface="Calibri" charset="0"/>
            </a:endParaRPr>
          </a:p>
          <a:p>
            <a:pPr eaLnBrk="0" hangingPunct="0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5895975" y="5732463"/>
            <a:ext cx="28463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1" name="Rectangle 44"/>
          <p:cNvSpPr>
            <a:spLocks noChangeArrowheads="1"/>
          </p:cNvSpPr>
          <p:nvPr/>
        </p:nvSpPr>
        <p:spPr bwMode="auto">
          <a:xfrm>
            <a:off x="5789613" y="5661025"/>
            <a:ext cx="3384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(η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h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 + η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c</a:t>
            </a:r>
            <a:r>
              <a:rPr lang="en-GB" sz="3000" b="1" i="1">
                <a:latin typeface="Calibri" charset="0"/>
                <a:cs typeface="Times New Roman" charset="0"/>
              </a:rPr>
              <a:t> - 1)[J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h</a:t>
            </a:r>
            <a:r>
              <a:rPr lang="en-GB" sz="3000" b="1" i="1">
                <a:latin typeface="Calibri" charset="0"/>
                <a:cs typeface="Times New Roman" charset="0"/>
              </a:rPr>
              <a:t> </a:t>
            </a:r>
            <a:r>
              <a:rPr lang="en-US" sz="3000" b="1">
                <a:latin typeface="Calibri" charset="0"/>
                <a:cs typeface="Times New Roman" charset="0"/>
              </a:rPr>
              <a:t>–</a:t>
            </a:r>
            <a:r>
              <a:rPr lang="en-GB" sz="3000" b="1">
                <a:latin typeface="Calibri" charset="0"/>
                <a:cs typeface="Times New Roman" charset="0"/>
              </a:rPr>
              <a:t> 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J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c</a:t>
            </a:r>
            <a:r>
              <a:rPr lang="en-GB" sz="3000" b="1" i="1">
                <a:latin typeface="Calibri" charset="0"/>
                <a:cs typeface="Times New Roman" charset="0"/>
              </a:rPr>
              <a:t>]</a:t>
            </a:r>
            <a:endParaRPr lang="en-GB" sz="3000">
              <a:latin typeface="Calibri" charset="0"/>
            </a:endParaRPr>
          </a:p>
        </p:txBody>
      </p:sp>
      <p:sp>
        <p:nvSpPr>
          <p:cNvPr id="45082" name="Rectangle 45"/>
          <p:cNvSpPr>
            <a:spLocks noChangeArrowheads="1"/>
          </p:cNvSpPr>
          <p:nvPr/>
        </p:nvSpPr>
        <p:spPr bwMode="auto">
          <a:xfrm>
            <a:off x="6797675" y="5157788"/>
            <a:ext cx="1584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3000" b="1" i="1">
                <a:latin typeface="Calibri" charset="0"/>
                <a:cs typeface="Times New Roman" charset="0"/>
              </a:rPr>
              <a:t>C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h</a:t>
            </a:r>
            <a:r>
              <a:rPr lang="en-GB" sz="3000" b="1" i="1">
                <a:latin typeface="Calibri" charset="0"/>
                <a:cs typeface="Times New Roman" charset="0"/>
              </a:rPr>
              <a:t> </a:t>
            </a:r>
            <a:r>
              <a:rPr lang="en-US" sz="3000" b="1">
                <a:latin typeface="Calibri" charset="0"/>
                <a:cs typeface="Times New Roman" charset="0"/>
              </a:rPr>
              <a:t>–</a:t>
            </a:r>
            <a:r>
              <a:rPr lang="en-GB" sz="3000" b="1">
                <a:latin typeface="Calibri" charset="0"/>
                <a:cs typeface="Times New Roman" charset="0"/>
              </a:rPr>
              <a:t> </a:t>
            </a:r>
            <a:r>
              <a:rPr lang="en-GB" sz="3000" b="1" i="1">
                <a:solidFill>
                  <a:srgbClr val="000000"/>
                </a:solidFill>
                <a:latin typeface="Calibri" charset="0"/>
                <a:cs typeface="Times New Roman" charset="0"/>
              </a:rPr>
              <a:t>C</a:t>
            </a:r>
            <a:r>
              <a:rPr lang="en-GB" sz="3000" b="1" i="1" baseline="-25000">
                <a:solidFill>
                  <a:srgbClr val="000000"/>
                </a:solidFill>
                <a:latin typeface="Calibri" charset="0"/>
                <a:cs typeface="Times New Roman" charset="0"/>
              </a:rPr>
              <a:t>c</a:t>
            </a:r>
            <a:endParaRPr lang="en-GB" sz="3000">
              <a:latin typeface="Calibri" charset="0"/>
            </a:endParaRPr>
          </a:p>
        </p:txBody>
      </p:sp>
      <p:sp>
        <p:nvSpPr>
          <p:cNvPr id="45083" name="TextBox 48"/>
          <p:cNvSpPr txBox="1">
            <a:spLocks noChangeArrowheads="1"/>
          </p:cNvSpPr>
          <p:nvPr/>
        </p:nvSpPr>
        <p:spPr bwMode="auto">
          <a:xfrm>
            <a:off x="7094538" y="4724400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1800" b="1">
                <a:solidFill>
                  <a:srgbClr val="0000FF"/>
                </a:solidFill>
                <a:latin typeface="Calibri" charset="0"/>
              </a:rPr>
              <a:t>H</a:t>
            </a:r>
            <a:r>
              <a:rPr lang="en-GB" sz="1800" b="1">
                <a:solidFill>
                  <a:srgbClr val="0000FF"/>
                </a:solidFill>
                <a:latin typeface="Calibri" charset="0"/>
              </a:rPr>
              <a:t>ot and cold load counts</a:t>
            </a:r>
          </a:p>
        </p:txBody>
      </p:sp>
    </p:spTree>
    <p:extLst>
      <p:ext uri="{BB962C8B-B14F-4D97-AF65-F5344CB8AC3E}">
        <p14:creationId xmlns:p14="http://schemas.microsoft.com/office/powerpoint/2010/main" val="269345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488238" cy="647700"/>
          </a:xfrm>
        </p:spPr>
        <p:txBody>
          <a:bodyPr/>
          <a:lstStyle/>
          <a:p>
            <a:r>
              <a:rPr lang="en-US">
                <a:latin typeface="Times New Roman" charset="0"/>
                <a:cs typeface="ＭＳ Ｐゴシック" charset="0"/>
              </a:rPr>
              <a:t>HIFI flux calibration (2)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640762" cy="1871662"/>
          </a:xfrm>
        </p:spPr>
        <p:txBody>
          <a:bodyPr/>
          <a:lstStyle/>
          <a:p>
            <a:pPr marL="457200" indent="-457200"/>
            <a:r>
              <a:rPr lang="en-US" sz="2000">
                <a:latin typeface="Franklin Gothic Book" charset="0"/>
                <a:cs typeface="ＭＳ Ｐゴシック" charset="0"/>
              </a:rPr>
              <a:t>The </a:t>
            </a:r>
            <a:r>
              <a:rPr lang="en-US" sz="2000" b="1" i="1">
                <a:latin typeface="Franklin Gothic Book" charset="0"/>
                <a:cs typeface="ＭＳ Ｐゴシック" charset="0"/>
              </a:rPr>
              <a:t>HIFI</a:t>
            </a:r>
            <a:r>
              <a:rPr lang="en-US" sz="2000">
                <a:latin typeface="Franklin Gothic Book" charset="0"/>
                <a:cs typeface="ＭＳ Ｐゴシック" charset="0"/>
              </a:rPr>
              <a:t> calibration is thus based on a </a:t>
            </a:r>
            <a:r>
              <a:rPr lang="en-US" sz="2000" b="1" i="1">
                <a:solidFill>
                  <a:schemeClr val="accent2"/>
                </a:solidFill>
                <a:latin typeface="Franklin Gothic Book" charset="0"/>
                <a:cs typeface="ＭＳ Ｐゴシック" charset="0"/>
              </a:rPr>
              <a:t>three points (hot, cold, blank sky OFF)</a:t>
            </a:r>
            <a:r>
              <a:rPr lang="en-US" sz="2000">
                <a:latin typeface="Franklin Gothic Book" charset="0"/>
                <a:cs typeface="ＭＳ Ｐゴシック" charset="0"/>
              </a:rPr>
              <a:t> measurement scheme</a:t>
            </a:r>
          </a:p>
          <a:p>
            <a:pPr marL="857250" lvl="1" indent="-457200"/>
            <a:r>
              <a:rPr lang="en-US" sz="2000">
                <a:latin typeface="Franklin Gothic Book" charset="0"/>
                <a:ea typeface="ＭＳ Ｐゴシック" charset="0"/>
              </a:rPr>
              <a:t>Unlike for the ground-based radio-telescopes, the OFF is not used for atmosphere calibration, but rather for standing wave mitigation</a:t>
            </a:r>
          </a:p>
          <a:p>
            <a:pPr marL="857250" lvl="1" indent="-457200"/>
            <a:r>
              <a:rPr lang="en-US" sz="2000">
                <a:latin typeface="Franklin Gothic Book" charset="0"/>
                <a:ea typeface="ＭＳ Ｐゴシック" charset="0"/>
              </a:rPr>
              <a:t>The rate at which those points are visited depends on the drift characteristics applying to each of the 14 detector bands</a:t>
            </a:r>
          </a:p>
        </p:txBody>
      </p:sp>
      <p:sp>
        <p:nvSpPr>
          <p:cNvPr id="46084" name="Rectangle 3"/>
          <p:cNvSpPr txBox="1">
            <a:spLocks noChangeArrowheads="1"/>
          </p:cNvSpPr>
          <p:nvPr/>
        </p:nvSpPr>
        <p:spPr bwMode="auto">
          <a:xfrm>
            <a:off x="179388" y="2863850"/>
            <a:ext cx="49688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572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The standard HIFI products are calibrated on the so-called </a:t>
            </a:r>
            <a:r>
              <a:rPr lang="en-US" sz="2000" b="1" i="1">
                <a:solidFill>
                  <a:schemeClr val="accent2"/>
                </a:solidFill>
              </a:rPr>
              <a:t>T</a:t>
            </a:r>
            <a:r>
              <a:rPr lang="en-US" sz="2000" b="1" i="1" baseline="-25000">
                <a:solidFill>
                  <a:schemeClr val="accent2"/>
                </a:solidFill>
              </a:rPr>
              <a:t>A</a:t>
            </a:r>
            <a:r>
              <a:rPr lang="en-US" sz="2000" b="1" i="1">
                <a:solidFill>
                  <a:schemeClr val="accent2"/>
                </a:solidFill>
              </a:rPr>
              <a:t>*</a:t>
            </a:r>
            <a:r>
              <a:rPr lang="en-US" sz="2000"/>
              <a:t> scale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Calibration onto a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single-side-band</a:t>
            </a:r>
            <a:r>
              <a:rPr lang="en-US" sz="1800">
                <a:ea typeface="ＭＳ Ｐゴシック" charset="0"/>
              </a:rPr>
              <a:t> scale require correction from the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side-band ratio (SBR)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Source coupling correction depends on the source extent compared to the beam – many radio-astronomers convert their data into a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main beam temperature:</a:t>
            </a:r>
            <a:endParaRPr lang="en-US" sz="1800">
              <a:ea typeface="ＭＳ Ｐゴシック" charset="0"/>
            </a:endParaRPr>
          </a:p>
        </p:txBody>
      </p:sp>
      <p:cxnSp>
        <p:nvCxnSpPr>
          <p:cNvPr id="46085" name="Straight Arrow Connector 9"/>
          <p:cNvCxnSpPr>
            <a:cxnSpLocks noChangeShapeType="1"/>
          </p:cNvCxnSpPr>
          <p:nvPr/>
        </p:nvCxnSpPr>
        <p:spPr bwMode="auto">
          <a:xfrm flipH="1" flipV="1">
            <a:off x="8101013" y="3500438"/>
            <a:ext cx="287337" cy="730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086" name="Group 3"/>
          <p:cNvGrpSpPr>
            <a:grpSpLocks/>
          </p:cNvGrpSpPr>
          <p:nvPr/>
        </p:nvGrpSpPr>
        <p:grpSpPr bwMode="auto">
          <a:xfrm>
            <a:off x="5405438" y="2855913"/>
            <a:ext cx="3990975" cy="860425"/>
            <a:chOff x="5117087" y="3068961"/>
            <a:chExt cx="3991417" cy="861774"/>
          </a:xfrm>
        </p:grpSpPr>
        <p:sp>
          <p:nvSpPr>
            <p:cNvPr id="46095" name="Rectangle 32"/>
            <p:cNvSpPr>
              <a:spLocks noChangeArrowheads="1"/>
            </p:cNvSpPr>
            <p:nvPr/>
          </p:nvSpPr>
          <p:spPr bwMode="auto">
            <a:xfrm>
              <a:off x="5117087" y="3244914"/>
              <a:ext cx="17591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>
                  <a:latin typeface="Calibri" charset="0"/>
                  <a:cs typeface="Times New Roman" charset="0"/>
                </a:rPr>
                <a:t>[</a:t>
              </a:r>
              <a:r>
                <a:rPr lang="en-GB" sz="2000" b="1" i="1">
                  <a:latin typeface="Calibri" charset="0"/>
                  <a:cs typeface="Times New Roman" charset="0"/>
                </a:rPr>
                <a:t>J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sou</a:t>
              </a:r>
              <a:r>
                <a:rPr lang="en-GB" sz="2000" b="1" i="1">
                  <a:latin typeface="Calibri" charset="0"/>
                  <a:cs typeface="Times New Roman" charset="0"/>
                </a:rPr>
                <a:t> </a:t>
              </a:r>
              <a:r>
                <a:rPr lang="en-US" sz="2000" b="1" i="1">
                  <a:latin typeface="Calibri" charset="0"/>
                  <a:cs typeface="Times New Roman" charset="0"/>
                </a:rPr>
                <a:t>–</a:t>
              </a:r>
              <a:r>
                <a:rPr lang="en-GB" sz="2000" b="1" i="1">
                  <a:latin typeface="Calibri" charset="0"/>
                  <a:cs typeface="Times New Roman" charset="0"/>
                </a:rPr>
                <a:t> J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OFF</a:t>
              </a:r>
              <a:r>
                <a:rPr lang="en-GB" sz="2000" b="1">
                  <a:latin typeface="Calibri" charset="0"/>
                  <a:cs typeface="Times New Roman" charset="0"/>
                </a:rPr>
                <a:t>]</a:t>
              </a:r>
              <a:r>
                <a:rPr lang="en-GB" sz="2000" b="1" i="1" baseline="-25000">
                  <a:solidFill>
                    <a:srgbClr val="FF0000"/>
                  </a:solidFill>
                  <a:latin typeface="Calibri" charset="0"/>
                  <a:cs typeface="Times New Roman" charset="0"/>
                </a:rPr>
                <a:t>SSB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 </a:t>
              </a:r>
              <a:r>
                <a:rPr lang="en-GB" sz="2000" b="1" i="1">
                  <a:latin typeface="Calibri" charset="0"/>
                  <a:cs typeface="Times New Roman" charset="0"/>
                </a:rPr>
                <a:t>=</a:t>
              </a:r>
              <a:endParaRPr lang="en-GB" sz="200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838128" y="3501438"/>
              <a:ext cx="1406681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7" name="Rectangle 36"/>
            <p:cNvSpPr>
              <a:spLocks noChangeArrowheads="1"/>
            </p:cNvSpPr>
            <p:nvPr/>
          </p:nvSpPr>
          <p:spPr bwMode="auto">
            <a:xfrm>
              <a:off x="7236296" y="3429000"/>
              <a:ext cx="8640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 i="1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G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ssb</a:t>
              </a:r>
              <a:endParaRPr lang="en-GB" sz="2000">
                <a:latin typeface="Calibri" charset="0"/>
              </a:endParaRPr>
            </a:p>
          </p:txBody>
        </p:sp>
        <p:sp>
          <p:nvSpPr>
            <p:cNvPr id="46098" name="Rectangle 37"/>
            <p:cNvSpPr>
              <a:spLocks noChangeArrowheads="1"/>
            </p:cNvSpPr>
            <p:nvPr/>
          </p:nvSpPr>
          <p:spPr bwMode="auto">
            <a:xfrm>
              <a:off x="6732240" y="3068961"/>
              <a:ext cx="2376264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>
                  <a:latin typeface="Calibri" charset="0"/>
                  <a:cs typeface="Times New Roman" charset="0"/>
                </a:rPr>
                <a:t>[</a:t>
              </a:r>
              <a:r>
                <a:rPr lang="en-GB" sz="2000" b="1" i="1">
                  <a:latin typeface="Calibri" charset="0"/>
                  <a:cs typeface="Times New Roman" charset="0"/>
                </a:rPr>
                <a:t>J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sou</a:t>
              </a:r>
              <a:r>
                <a:rPr lang="en-GB" sz="2000" b="1" i="1">
                  <a:latin typeface="Calibri" charset="0"/>
                  <a:cs typeface="Times New Roman" charset="0"/>
                </a:rPr>
                <a:t> </a:t>
              </a:r>
              <a:r>
                <a:rPr lang="en-US" sz="2000" b="1">
                  <a:latin typeface="Calibri" charset="0"/>
                  <a:cs typeface="Times New Roman" charset="0"/>
                </a:rPr>
                <a:t>–</a:t>
              </a:r>
              <a:r>
                <a:rPr lang="en-GB" sz="2000" b="1">
                  <a:latin typeface="Calibri" charset="0"/>
                  <a:cs typeface="Times New Roman" charset="0"/>
                </a:rPr>
                <a:t> </a:t>
              </a:r>
              <a:r>
                <a:rPr lang="en-GB" sz="2000" b="1" i="1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J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OFF</a:t>
              </a:r>
              <a:r>
                <a:rPr lang="en-GB" sz="2000" b="1">
                  <a:latin typeface="Calibri" charset="0"/>
                  <a:cs typeface="Times New Roman" charset="0"/>
                </a:rPr>
                <a:t>]</a:t>
              </a:r>
              <a:r>
                <a:rPr lang="en-GB" sz="2000" b="1" i="1" baseline="-25000">
                  <a:solidFill>
                    <a:srgbClr val="FF0000"/>
                  </a:solidFill>
                  <a:latin typeface="Calibri" charset="0"/>
                  <a:cs typeface="Times New Roman" charset="0"/>
                </a:rPr>
                <a:t>DSB</a:t>
              </a:r>
              <a:endParaRPr lang="en-GB" sz="2000">
                <a:solidFill>
                  <a:srgbClr val="FF0000"/>
                </a:solidFill>
                <a:latin typeface="Calibri" charset="0"/>
              </a:endParaRPr>
            </a:p>
            <a:p>
              <a:pPr eaLnBrk="0" hangingPunct="0"/>
              <a:endParaRPr lang="en-GB" sz="3000">
                <a:latin typeface="Calibri" charset="0"/>
              </a:endParaRPr>
            </a:p>
          </p:txBody>
        </p:sp>
      </p:grpSp>
      <p:sp>
        <p:nvSpPr>
          <p:cNvPr id="46087" name="TextBox 46"/>
          <p:cNvSpPr txBox="1">
            <a:spLocks noChangeArrowheads="1"/>
          </p:cNvSpPr>
          <p:nvPr/>
        </p:nvSpPr>
        <p:spPr bwMode="auto">
          <a:xfrm>
            <a:off x="8388350" y="3357563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800" b="1">
                <a:solidFill>
                  <a:srgbClr val="0000FF"/>
                </a:solidFill>
                <a:latin typeface="Calibri" charset="0"/>
              </a:rPr>
              <a:t>SBR</a:t>
            </a:r>
            <a:endParaRPr lang="en-GB" sz="1800" b="1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46088" name="Picture 47" descr="Mixer_gain_FTS_B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773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49"/>
          <p:cNvSpPr txBox="1">
            <a:spLocks noChangeArrowheads="1"/>
          </p:cNvSpPr>
          <p:nvPr/>
        </p:nvSpPr>
        <p:spPr bwMode="auto">
          <a:xfrm>
            <a:off x="6315075" y="5157788"/>
            <a:ext cx="250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solidFill>
                  <a:schemeClr val="accent2"/>
                </a:solidFill>
              </a:rPr>
              <a:t>Receiver gain response (unpumped mixer)</a:t>
            </a:r>
          </a:p>
        </p:txBody>
      </p:sp>
      <p:grpSp>
        <p:nvGrpSpPr>
          <p:cNvPr id="46090" name="Group 9"/>
          <p:cNvGrpSpPr>
            <a:grpSpLocks/>
          </p:cNvGrpSpPr>
          <p:nvPr/>
        </p:nvGrpSpPr>
        <p:grpSpPr bwMode="auto">
          <a:xfrm>
            <a:off x="2771775" y="5567363"/>
            <a:ext cx="1944688" cy="760412"/>
            <a:chOff x="2627784" y="5415607"/>
            <a:chExt cx="1944216" cy="759848"/>
          </a:xfrm>
        </p:grpSpPr>
        <p:sp>
          <p:nvSpPr>
            <p:cNvPr id="46091" name="Rectangle 52"/>
            <p:cNvSpPr>
              <a:spLocks noChangeArrowheads="1"/>
            </p:cNvSpPr>
            <p:nvPr/>
          </p:nvSpPr>
          <p:spPr bwMode="auto">
            <a:xfrm>
              <a:off x="2627784" y="5559623"/>
              <a:ext cx="1759169" cy="39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 i="1">
                  <a:latin typeface="Calibri" charset="0"/>
                  <a:cs typeface="Times New Roman" charset="0"/>
                </a:rPr>
                <a:t>T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mb </a:t>
              </a:r>
              <a:r>
                <a:rPr lang="en-GB" sz="2000" b="1" i="1">
                  <a:latin typeface="Calibri" charset="0"/>
                  <a:cs typeface="Times New Roman" charset="0"/>
                </a:rPr>
                <a:t>= T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A</a:t>
              </a:r>
              <a:r>
                <a:rPr lang="en-GB" sz="2000" b="1" i="1">
                  <a:latin typeface="Calibri" charset="0"/>
                  <a:cs typeface="Times New Roman" charset="0"/>
                </a:rPr>
                <a:t>*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 </a:t>
              </a:r>
              <a:endParaRPr lang="en-GB" sz="200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924457" y="5877226"/>
              <a:ext cx="503115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Rectangle 55"/>
            <p:cNvSpPr>
              <a:spLocks noChangeArrowheads="1"/>
            </p:cNvSpPr>
            <p:nvPr/>
          </p:nvSpPr>
          <p:spPr bwMode="auto">
            <a:xfrm>
              <a:off x="3923928" y="5415607"/>
              <a:ext cx="576064" cy="39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 i="1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η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l</a:t>
              </a:r>
              <a:endParaRPr lang="en-GB" sz="2000">
                <a:latin typeface="Calibri" charset="0"/>
              </a:endParaRPr>
            </a:p>
          </p:txBody>
        </p:sp>
        <p:sp>
          <p:nvSpPr>
            <p:cNvPr id="46094" name="Rectangle 56"/>
            <p:cNvSpPr>
              <a:spLocks noChangeArrowheads="1"/>
            </p:cNvSpPr>
            <p:nvPr/>
          </p:nvSpPr>
          <p:spPr bwMode="auto">
            <a:xfrm>
              <a:off x="3851920" y="5775647"/>
              <a:ext cx="720080" cy="39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 i="1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η</a:t>
              </a:r>
              <a:r>
                <a:rPr lang="en-GB" sz="2000" b="1" i="1" baseline="-25000">
                  <a:solidFill>
                    <a:srgbClr val="000000"/>
                  </a:solidFill>
                  <a:latin typeface="Calibri" charset="0"/>
                  <a:cs typeface="Times New Roman" charset="0"/>
                </a:rPr>
                <a:t>mb</a:t>
              </a:r>
              <a:endParaRPr lang="en-GB" sz="20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14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b="1" u="sng" dirty="0" smtClean="0">
                <a:latin typeface="Franklin Gothic Book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 would it be necessary to reprocess data?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cs typeface="ＭＳ Ｐゴシック" charset="0"/>
              </a:rPr>
              <a:t>Take </a:t>
            </a:r>
            <a:r>
              <a:rPr lang="en-US" sz="1900" dirty="0">
                <a:latin typeface="Franklin Gothic Book" charset="0"/>
                <a:cs typeface="ＭＳ Ｐゴシック" charset="0"/>
              </a:rPr>
              <a:t>advantage of new </a:t>
            </a:r>
            <a:r>
              <a:rPr lang="en-US" sz="1900" dirty="0" smtClean="0">
                <a:latin typeface="Franklin Gothic Book" charset="0"/>
                <a:cs typeface="ＭＳ Ｐゴシック" charset="0"/>
              </a:rPr>
              <a:t>calibrations</a:t>
            </a:r>
            <a:endParaRPr lang="en-US" sz="1900" dirty="0">
              <a:latin typeface="Franklin Gothic Book" charset="0"/>
              <a:cs typeface="ＭＳ Ｐゴシック" charset="0"/>
            </a:endParaRPr>
          </a:p>
          <a:p>
            <a:pPr lvl="1" eaLnBrk="1" hangingPunct="1"/>
            <a:r>
              <a:rPr lang="en-US" sz="1900" dirty="0" smtClean="0">
                <a:latin typeface="Franklin Gothic Book" charset="0"/>
                <a:cs typeface="ＭＳ Ｐゴシック" charset="0"/>
              </a:rPr>
              <a:t>Take </a:t>
            </a:r>
            <a:r>
              <a:rPr lang="en-US" sz="1900" dirty="0">
                <a:latin typeface="Franklin Gothic Book" charset="0"/>
                <a:cs typeface="ＭＳ Ｐゴシック" charset="0"/>
              </a:rPr>
              <a:t>advantage of improved pipelines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cs typeface="ＭＳ Ｐゴシック" charset="0"/>
              </a:rPr>
              <a:t>Adjust </a:t>
            </a:r>
            <a:r>
              <a:rPr lang="en-US" sz="1900" dirty="0">
                <a:latin typeface="Franklin Gothic Book" charset="0"/>
                <a:cs typeface="ＭＳ Ｐゴシック" charset="0"/>
              </a:rPr>
              <a:t>parameters in existing pipeline</a:t>
            </a:r>
          </a:p>
          <a:p>
            <a:pPr lvl="1" eaLnBrk="1" hangingPunct="1"/>
            <a:r>
              <a:rPr lang="en-US" sz="1900" b="1" i="1" dirty="0" smtClean="0">
                <a:solidFill>
                  <a:srgbClr val="FF0000"/>
                </a:solidFill>
                <a:latin typeface="Franklin Gothic Book" charset="0"/>
              </a:rPr>
              <a:t>Reprocess data after cleaning</a:t>
            </a:r>
            <a:endParaRPr lang="en-US" sz="1900" b="1" i="1" dirty="0" smtClean="0">
              <a:solidFill>
                <a:srgbClr val="FF0000"/>
              </a:solidFill>
              <a:latin typeface="Franklin Gothic Book" charset="0"/>
            </a:endParaRPr>
          </a:p>
          <a:p>
            <a:pPr eaLnBrk="1" hangingPunct="1"/>
            <a:endParaRPr lang="en-US" sz="2000" b="1" u="sng" dirty="0" smtClean="0">
              <a:latin typeface="Franklin Gothic Book" charset="0"/>
              <a:cs typeface="ＭＳ Ｐゴシック" charset="0"/>
            </a:endParaRPr>
          </a:p>
          <a:p>
            <a:pPr eaLnBrk="1" hangingPunct="1"/>
            <a:r>
              <a:rPr lang="en-US" sz="2000" b="1" u="sng" dirty="0" smtClean="0">
                <a:latin typeface="Franklin Gothic Book" charset="0"/>
                <a:cs typeface="ＭＳ Ｐゴシック" charset="0"/>
              </a:rPr>
              <a:t>Basic </a:t>
            </a:r>
            <a:r>
              <a:rPr lang="en-US" sz="2000" b="1" u="sng" dirty="0">
                <a:latin typeface="Franklin Gothic Book" charset="0"/>
                <a:cs typeface="ＭＳ Ｐゴシック" charset="0"/>
              </a:rPr>
              <a:t>overview of the pipeline</a:t>
            </a:r>
            <a:endParaRPr lang="en-US" sz="2000" dirty="0">
              <a:latin typeface="Franklin Gothic Book" charset="0"/>
              <a:cs typeface="ＭＳ Ｐゴシック" charset="0"/>
            </a:endParaRPr>
          </a:p>
          <a:p>
            <a:pPr lvl="1" eaLnBrk="1" hangingPunct="1"/>
            <a:r>
              <a:rPr lang="en-US" sz="1900" dirty="0" smtClean="0">
                <a:latin typeface="Franklin Gothic Book" charset="0"/>
              </a:rPr>
              <a:t>What is done at each level</a:t>
            </a:r>
            <a:endParaRPr lang="en-US" sz="1900" dirty="0">
              <a:latin typeface="Franklin Gothic Book" charset="0"/>
              <a:cs typeface="ＭＳ Ｐゴシック" charset="0"/>
            </a:endParaRPr>
          </a:p>
          <a:p>
            <a:pPr eaLnBrk="1" hangingPunct="1"/>
            <a:endParaRPr lang="en-US" sz="2000" b="1" u="sng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b="1" u="sng" dirty="0" smtClean="0">
                <a:latin typeface="Franklin Gothic Book" charset="0"/>
                <a:ea typeface="ＭＳ Ｐゴシック" charset="0"/>
                <a:cs typeface="ＭＳ Ｐゴシック" charset="0"/>
              </a:rPr>
              <a:t>How</a:t>
            </a:r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 to reprocess HIFI </a:t>
            </a:r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data (Demos)</a:t>
            </a: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1900" dirty="0" smtClean="0">
                <a:latin typeface="Franklin Gothic Book" charset="0"/>
                <a:cs typeface="ＭＳ Ｐゴシック" charset="0"/>
              </a:rPr>
              <a:t>HSC on-demand re-processing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ea typeface="ＭＳ Ｐゴシック" charset="0"/>
              </a:rPr>
              <a:t>Command line based</a:t>
            </a:r>
            <a:endParaRPr lang="en-US" sz="19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1900" dirty="0" smtClean="0">
                <a:latin typeface="Franklin Gothic Book" charset="0"/>
                <a:cs typeface="ＭＳ Ｐゴシック" charset="0"/>
              </a:rPr>
              <a:t>GUI based re-pipelining (configurable)</a:t>
            </a:r>
          </a:p>
          <a:p>
            <a:pPr lvl="1" eaLnBrk="1" hangingPunct="1"/>
            <a:r>
              <a:rPr lang="en-US" sz="19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Script based re-pipelining</a:t>
            </a: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3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6204" y="5509025"/>
            <a:ext cx="8821312" cy="772585"/>
          </a:xfrm>
          <a:prstGeom prst="rect">
            <a:avLst/>
          </a:prstGeom>
          <a:solidFill>
            <a:srgbClr val="3366FF">
              <a:alpha val="54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6204" y="4445983"/>
            <a:ext cx="8821312" cy="1062506"/>
          </a:xfrm>
          <a:prstGeom prst="rect">
            <a:avLst/>
          </a:prstGeom>
          <a:solidFill>
            <a:srgbClr val="3366FF">
              <a:alpha val="54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6204" y="3686667"/>
            <a:ext cx="8821312" cy="758780"/>
          </a:xfrm>
          <a:prstGeom prst="rect">
            <a:avLst/>
          </a:prstGeom>
          <a:solidFill>
            <a:srgbClr val="3366FF">
              <a:alpha val="54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6205" y="2899741"/>
            <a:ext cx="8821312" cy="786391"/>
          </a:xfrm>
          <a:prstGeom prst="rect">
            <a:avLst/>
          </a:prstGeom>
          <a:solidFill>
            <a:srgbClr val="3366FF">
              <a:alpha val="54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204" y="1809085"/>
            <a:ext cx="8821312" cy="1090119"/>
          </a:xfrm>
          <a:prstGeom prst="rect">
            <a:avLst/>
          </a:prstGeom>
          <a:solidFill>
            <a:srgbClr val="3366FF">
              <a:alpha val="54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5658" y="966401"/>
            <a:ext cx="8821312" cy="842150"/>
          </a:xfrm>
          <a:prstGeom prst="rect">
            <a:avLst/>
          </a:prstGeom>
          <a:solidFill>
            <a:srgbClr val="3366FF">
              <a:alpha val="54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25"/>
            <a:ext cx="1820603" cy="624529"/>
          </a:xfrm>
        </p:spPr>
        <p:txBody>
          <a:bodyPr/>
          <a:lstStyle/>
          <a:p>
            <a:pPr marL="0" indent="0" algn="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Level -1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071" y="966401"/>
            <a:ext cx="469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Raw data from telescope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Users do not have access to this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746" y="1709166"/>
            <a:ext cx="1820603" cy="6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Level 0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617" y="1726242"/>
            <a:ext cx="603242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Data frames and telemetry frames merged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Pointing </a:t>
            </a:r>
            <a:r>
              <a:rPr lang="en-US" sz="2400" dirty="0" smtClean="0">
                <a:latin typeface="+mn-lt"/>
              </a:rPr>
              <a:t>product applied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Data from proposal system added.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8293" y="2841766"/>
            <a:ext cx="1820603" cy="6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Level 0.5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2164" y="2858842"/>
            <a:ext cx="458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Spectrometer specific pipelines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Frequency calibration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8840" y="3615420"/>
            <a:ext cx="1820603" cy="6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Level 1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2711" y="3618690"/>
            <a:ext cx="5904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‘Generic’ pipeline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Flux calibration and reference subtraction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9387" y="4389075"/>
            <a:ext cx="1820603" cy="6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Level 2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58" y="4406151"/>
            <a:ext cx="52758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Gain and velocity corrections applied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Data averaged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Data split into LSB and USB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9933" y="5438850"/>
            <a:ext cx="1820603" cy="6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Level 2.5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3804" y="5455926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+mn-lt"/>
              </a:rPr>
              <a:t>Decon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400" dirty="0" err="1" smtClean="0">
                <a:latin typeface="+mn-lt"/>
              </a:rPr>
              <a:t>sscan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Cubes (mapping)</a:t>
            </a:r>
          </a:p>
        </p:txBody>
      </p:sp>
    </p:spTree>
    <p:extLst>
      <p:ext uri="{BB962C8B-B14F-4D97-AF65-F5344CB8AC3E}">
        <p14:creationId xmlns:p14="http://schemas.microsoft.com/office/powerpoint/2010/main" val="426575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488238" cy="647700"/>
          </a:xfrm>
        </p:spPr>
        <p:txBody>
          <a:bodyPr/>
          <a:lstStyle/>
          <a:p>
            <a:r>
              <a:rPr lang="en-US">
                <a:latin typeface="Times New Roman" charset="0"/>
                <a:cs typeface="ＭＳ Ｐゴシック" charset="0"/>
              </a:rPr>
              <a:t>Some pointers about HIFI frequencies</a:t>
            </a: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304800" y="882650"/>
            <a:ext cx="858837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572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i="1">
                <a:solidFill>
                  <a:schemeClr val="accent2"/>
                </a:solidFill>
              </a:rPr>
              <a:t>From channel number to IF frequencies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The assignment of spectrometer channel number to IF frequency is performed in the WBS and HRS branch of the pipeline (between </a:t>
            </a:r>
            <a:r>
              <a:rPr lang="en-US" sz="1800">
                <a:solidFill>
                  <a:schemeClr val="accent2"/>
                </a:solidFill>
                <a:ea typeface="ＭＳ Ｐゴシック" charset="0"/>
              </a:rPr>
              <a:t>L0</a:t>
            </a:r>
            <a:r>
              <a:rPr lang="en-US" sz="1800">
                <a:ea typeface="ＭＳ Ｐゴシック" charset="0"/>
              </a:rPr>
              <a:t> and </a:t>
            </a:r>
            <a:r>
              <a:rPr lang="en-US" sz="1800">
                <a:solidFill>
                  <a:schemeClr val="accent2"/>
                </a:solidFill>
                <a:ea typeface="ＭＳ Ｐゴシック" charset="0"/>
              </a:rPr>
              <a:t>L0.5</a:t>
            </a:r>
            <a:r>
              <a:rPr lang="en-US" sz="1800">
                <a:ea typeface="ＭＳ Ｐゴシック" charset="0"/>
              </a:rPr>
              <a:t>) </a:t>
            </a:r>
          </a:p>
        </p:txBody>
      </p:sp>
      <p:sp>
        <p:nvSpPr>
          <p:cNvPr id="43012" name="Rectangle 3"/>
          <p:cNvSpPr txBox="1">
            <a:spLocks noChangeArrowheads="1"/>
          </p:cNvSpPr>
          <p:nvPr/>
        </p:nvSpPr>
        <p:spPr bwMode="auto">
          <a:xfrm>
            <a:off x="304800" y="2008188"/>
            <a:ext cx="87312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572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i="1">
                <a:solidFill>
                  <a:schemeClr val="accent2"/>
                </a:solidFill>
              </a:rPr>
              <a:t>Space-craft radial velocity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The correction of the space-craft velocity along the source line-of-sight is done in the L</a:t>
            </a:r>
            <a:r>
              <a:rPr lang="en-US" sz="1800">
                <a:solidFill>
                  <a:schemeClr val="accent2"/>
                </a:solidFill>
                <a:ea typeface="ＭＳ Ｐゴシック" charset="0"/>
              </a:rPr>
              <a:t>1</a:t>
            </a:r>
            <a:r>
              <a:rPr lang="en-US" sz="1800">
                <a:ea typeface="ＭＳ Ｐゴシック" charset="0"/>
              </a:rPr>
              <a:t> pipeline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For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fixed target</a:t>
            </a:r>
            <a:r>
              <a:rPr lang="en-US" sz="1800">
                <a:ea typeface="ＭＳ Ｐゴシック" charset="0"/>
              </a:rPr>
              <a:t>, it brings the frequency scale in the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LSR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For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moving targets</a:t>
            </a:r>
            <a:r>
              <a:rPr lang="en-US" sz="1800">
                <a:ea typeface="ＭＳ Ｐゴシック" charset="0"/>
              </a:rPr>
              <a:t>, it brings the frequency scale into the target frame </a:t>
            </a:r>
          </a:p>
        </p:txBody>
      </p: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304800" y="3684588"/>
            <a:ext cx="8534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572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i="1">
                <a:solidFill>
                  <a:schemeClr val="accent2"/>
                </a:solidFill>
              </a:rPr>
              <a:t>USB/LSB scales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The L</a:t>
            </a:r>
            <a:r>
              <a:rPr lang="en-US" sz="1800">
                <a:solidFill>
                  <a:schemeClr val="accent2"/>
                </a:solidFill>
                <a:ea typeface="ＭＳ Ｐゴシック" charset="0"/>
              </a:rPr>
              <a:t>2</a:t>
            </a:r>
            <a:r>
              <a:rPr lang="en-US" sz="1800">
                <a:ea typeface="ＭＳ Ｐゴシック" charset="0"/>
              </a:rPr>
              <a:t> pipeline creates two products: a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USB</a:t>
            </a:r>
            <a:r>
              <a:rPr lang="en-US" sz="1800">
                <a:ea typeface="ＭＳ Ｐゴシック" charset="0"/>
              </a:rPr>
              <a:t> and an </a:t>
            </a:r>
            <a:r>
              <a:rPr lang="en-US" sz="1800" b="1" i="1">
                <a:solidFill>
                  <a:schemeClr val="accent2"/>
                </a:solidFill>
                <a:ea typeface="ＭＳ Ｐゴシック" charset="0"/>
              </a:rPr>
              <a:t>LSB</a:t>
            </a:r>
            <a:r>
              <a:rPr lang="en-US" sz="1800">
                <a:ea typeface="ＭＳ Ｐゴシック" charset="0"/>
              </a:rPr>
              <a:t> spectrum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The two products are not only mirror spectra of one another wrt the LO frequency – intensity calibration can vary (</a:t>
            </a:r>
            <a:r>
              <a:rPr lang="en-US" sz="1800">
                <a:solidFill>
                  <a:srgbClr val="FF0000"/>
                </a:solidFill>
                <a:ea typeface="ＭＳ Ｐゴシック" charset="0"/>
              </a:rPr>
              <a:t>Sideband ratio</a:t>
            </a:r>
            <a:r>
              <a:rPr lang="en-US" sz="1800">
                <a:ea typeface="ＭＳ Ｐゴシック" charset="0"/>
              </a:rPr>
              <a:t>)</a:t>
            </a:r>
          </a:p>
          <a:p>
            <a:pPr lvl="1">
              <a:spcBef>
                <a:spcPct val="20000"/>
              </a:spcBef>
            </a:pPr>
            <a:endParaRPr lang="en-US" sz="1800" i="1">
              <a:ea typeface="ＭＳ Ｐゴシック" charset="0"/>
            </a:endParaRPr>
          </a:p>
        </p:txBody>
      </p:sp>
      <p:sp>
        <p:nvSpPr>
          <p:cNvPr id="43014" name="Rectangle 3"/>
          <p:cNvSpPr txBox="1">
            <a:spLocks noChangeArrowheads="1"/>
          </p:cNvSpPr>
          <p:nvPr/>
        </p:nvSpPr>
        <p:spPr bwMode="auto">
          <a:xfrm>
            <a:off x="304800" y="5056188"/>
            <a:ext cx="8534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572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i="1">
                <a:solidFill>
                  <a:schemeClr val="accent2"/>
                </a:solidFill>
              </a:rPr>
              <a:t>Velocity scales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 u="sng">
                <a:ea typeface="ＭＳ Ｐゴシック" charset="0"/>
              </a:rPr>
              <a:t>No pipeline product is given in velocity scale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>
                <a:ea typeface="ＭＳ Ｐゴシック" charset="0"/>
              </a:rPr>
              <a:t>Conversion to velocity scale can be done by the user, e.g. in HIPE.</a:t>
            </a:r>
          </a:p>
        </p:txBody>
      </p:sp>
    </p:spTree>
    <p:extLst>
      <p:ext uri="{BB962C8B-B14F-4D97-AF65-F5344CB8AC3E}">
        <p14:creationId xmlns:p14="http://schemas.microsoft.com/office/powerpoint/2010/main" val="245059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use-cases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cleaning at level 2</a:t>
            </a:r>
          </a:p>
          <a:p>
            <a:pPr lvl="1"/>
            <a:r>
              <a:rPr lang="en-US" dirty="0" smtClean="0"/>
              <a:t>Flagging of bad channels and/or spectra</a:t>
            </a:r>
          </a:p>
          <a:p>
            <a:pPr lvl="1"/>
            <a:r>
              <a:rPr lang="en-US" dirty="0" smtClean="0"/>
              <a:t>Baseline and/or fringe removal</a:t>
            </a:r>
            <a:endParaRPr lang="en-US" dirty="0"/>
          </a:p>
          <a:p>
            <a:r>
              <a:rPr lang="en-US" dirty="0" smtClean="0"/>
              <a:t>Data cleaning at level 1</a:t>
            </a:r>
          </a:p>
          <a:p>
            <a:pPr lvl="1"/>
            <a:r>
              <a:rPr lang="en-US" dirty="0" smtClean="0"/>
              <a:t>Flagging of bad spectra before averaging</a:t>
            </a:r>
          </a:p>
          <a:p>
            <a:r>
              <a:rPr lang="en-US" dirty="0" smtClean="0"/>
              <a:t>Applying new calibrations</a:t>
            </a:r>
          </a:p>
          <a:p>
            <a:r>
              <a:rPr lang="en-US" dirty="0" smtClean="0"/>
              <a:t>Less common:</a:t>
            </a:r>
          </a:p>
          <a:p>
            <a:pPr lvl="1"/>
            <a:r>
              <a:rPr lang="en-US" dirty="0" smtClean="0"/>
              <a:t>New pipelines</a:t>
            </a:r>
          </a:p>
          <a:p>
            <a:pPr lvl="1"/>
            <a:r>
              <a:rPr lang="en-US" dirty="0" smtClean="0"/>
              <a:t>Pointing updates</a:t>
            </a:r>
          </a:p>
          <a:p>
            <a:pPr lvl="1"/>
            <a:r>
              <a:rPr lang="en-US" dirty="0" smtClean="0"/>
              <a:t>Modifying pipeline steps or parameters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95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HIFI pipeline is actually </a:t>
            </a:r>
            <a:r>
              <a:rPr lang="en-US" b="1" i="1" u="sng" dirty="0" smtClean="0">
                <a:solidFill>
                  <a:srgbClr val="008000"/>
                </a:solidFill>
              </a:rPr>
              <a:t>very stable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Almost all work on data is done with standalone interactive tools, and not the pipeline.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find that you need to adjust parameters or modify the standard pipeline steps, you should consult us first.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9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04" y="2726161"/>
            <a:ext cx="4909842" cy="33457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1: new pipeline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Compare the </a:t>
            </a:r>
            <a:r>
              <a:rPr lang="en-US" sz="2000" dirty="0" smtClean="0">
                <a:latin typeface="Franklin Gothic Book" charset="0"/>
                <a:cs typeface="ＭＳ Ｐゴシック" charset="0"/>
              </a:rPr>
              <a:t>SPG meta data against </a:t>
            </a:r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the `what’s new’ web</a:t>
            </a:r>
            <a:endParaRPr lang="en-US" sz="2000" dirty="0" smtClean="0">
              <a:latin typeface="Franklin Gothic Book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http://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herschel.esac.esa.int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twiki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/bin/view/Public/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HipeWhatsNew</a:t>
            </a: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4871" y="2757138"/>
            <a:ext cx="3252577" cy="32992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IPE_creat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836"/>
          <a:stretch/>
        </p:blipFill>
        <p:spPr>
          <a:xfrm>
            <a:off x="433675" y="2850668"/>
            <a:ext cx="4572000" cy="30967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281" y="4615869"/>
            <a:ext cx="1982523" cy="2013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IKI_creat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79"/>
          <a:stretch/>
        </p:blipFill>
        <p:spPr>
          <a:xfrm>
            <a:off x="5653291" y="2875923"/>
            <a:ext cx="3048000" cy="30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04" y="2726161"/>
            <a:ext cx="4909842" cy="33457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80828" y="0"/>
            <a:ext cx="6156971" cy="71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2: changes in calibration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Compare </a:t>
            </a:r>
            <a:r>
              <a:rPr lang="en-US" sz="2000" b="1" dirty="0" err="1" smtClean="0">
                <a:latin typeface="Courier"/>
                <a:ea typeface="ＭＳ Ｐゴシック" charset="0"/>
                <a:cs typeface="Courier"/>
              </a:rPr>
              <a:t>calVersion</a:t>
            </a:r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 meta data in the observation context against the list on the HIFI calibration web page</a:t>
            </a:r>
            <a:r>
              <a:rPr lang="en-US" sz="2000" dirty="0">
                <a:latin typeface="Franklin Gothic Book" charset="0"/>
                <a:cs typeface="ＭＳ Ｐゴシック" charset="0"/>
              </a:rPr>
              <a:t>.</a:t>
            </a:r>
            <a:r>
              <a:rPr lang="en-US" sz="2000" dirty="0" smtClean="0">
                <a:latin typeface="Franklin Gothic Book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Cal updates usually tied to major releases but not always.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http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://herschel.esac.esa.int/twiki/bin/view/Public/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Franklin Gothic Book" charset="0"/>
                <a:cs typeface="ＭＳ Ｐゴシック" charset="0"/>
              </a:rPr>
              <a:t>HifiCalibrationWeb</a:t>
            </a: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IPE_calVers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602"/>
          <a:stretch/>
        </p:blipFill>
        <p:spPr>
          <a:xfrm>
            <a:off x="433677" y="2866156"/>
            <a:ext cx="4572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3893" y="2602242"/>
            <a:ext cx="3252577" cy="34541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IKI_calVers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19763" y="2757141"/>
            <a:ext cx="3025701" cy="31008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281" y="5219979"/>
            <a:ext cx="1982523" cy="2013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25546" y="5434337"/>
            <a:ext cx="2867850" cy="28130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HSC </a:t>
            </a:r>
            <a:r>
              <a:rPr lang="en-US" dirty="0">
                <a:latin typeface="Times New Roman" charset="0"/>
                <a:cs typeface="ＭＳ Ｐゴシック" charset="0"/>
              </a:rPr>
              <a:t>o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n-demand reprocessing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1686689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Use HSA web page or via HIPE:</a:t>
            </a:r>
          </a:p>
          <a:p>
            <a:pPr marL="0" indent="0" eaLnBrk="1" hangingPunct="1">
              <a:buNone/>
            </a:pPr>
            <a:r>
              <a:rPr lang="en-US" sz="1900" b="1" dirty="0" smtClean="0">
                <a:latin typeface="Courier"/>
                <a:ea typeface="ＭＳ Ｐゴシック" charset="0"/>
                <a:cs typeface="Courier"/>
              </a:rPr>
              <a:t>	Window-&gt;Show View-&gt;Data Access-&gt; HSA</a:t>
            </a: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IPE_hs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92" y="2067838"/>
            <a:ext cx="6619381" cy="41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09-LRR-NUP2">
  <a:themeElements>
    <a:clrScheme name="2009-LRR-NUP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9-LRR-NUP2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-LRR-NUP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-LRR-NUP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2009-LRR-NUP2</Template>
  <TotalTime>19000</TotalTime>
  <Words>1204</Words>
  <Application>Microsoft Macintosh PowerPoint</Application>
  <PresentationFormat>On-screen Show (4:3)</PresentationFormat>
  <Paragraphs>194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2009-LRR-NUP2</vt:lpstr>
      <vt:lpstr>HIFI Calibration and Pipeline</vt:lpstr>
      <vt:lpstr>Outline</vt:lpstr>
      <vt:lpstr>Data by Level</vt:lpstr>
      <vt:lpstr>Some pointers about HIFI frequencies</vt:lpstr>
      <vt:lpstr>Common use-cases</vt:lpstr>
      <vt:lpstr>We are here to help</vt:lpstr>
      <vt:lpstr>Example 1: new pipeline</vt:lpstr>
      <vt:lpstr>Example 2: changes in calibration</vt:lpstr>
      <vt:lpstr>HSC on-demand reprocessing</vt:lpstr>
      <vt:lpstr>Example 3: tweaking pipelines</vt:lpstr>
      <vt:lpstr>Example 4: most common </vt:lpstr>
      <vt:lpstr>Data used in this demo</vt:lpstr>
      <vt:lpstr>Data used in this demo</vt:lpstr>
      <vt:lpstr>DEMOS</vt:lpstr>
      <vt:lpstr>Data calibration: general concept</vt:lpstr>
      <vt:lpstr>HIFI flux calibration (1)</vt:lpstr>
      <vt:lpstr>HIFI flux calibration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HIFI Status and NHSC Activities Update</dc:title>
  <dc:creator>pmorris</dc:creator>
  <cp:lastModifiedBy>Colin Borys</cp:lastModifiedBy>
  <cp:revision>395</cp:revision>
  <dcterms:created xsi:type="dcterms:W3CDTF">2010-06-01T17:14:48Z</dcterms:created>
  <dcterms:modified xsi:type="dcterms:W3CDTF">2013-08-24T19:47:23Z</dcterms:modified>
</cp:coreProperties>
</file>