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550" r:id="rId2"/>
    <p:sldId id="821" r:id="rId3"/>
    <p:sldId id="804" r:id="rId4"/>
    <p:sldId id="823" r:id="rId5"/>
    <p:sldId id="840" r:id="rId6"/>
    <p:sldId id="836" r:id="rId7"/>
    <p:sldId id="651" r:id="rId8"/>
    <p:sldId id="825" r:id="rId9"/>
    <p:sldId id="826" r:id="rId10"/>
    <p:sldId id="816" r:id="rId11"/>
    <p:sldId id="833" r:id="rId12"/>
    <p:sldId id="832" r:id="rId13"/>
    <p:sldId id="834" r:id="rId14"/>
    <p:sldId id="835" r:id="rId15"/>
    <p:sldId id="828" r:id="rId16"/>
    <p:sldId id="830" r:id="rId17"/>
    <p:sldId id="827" r:id="rId18"/>
    <p:sldId id="831" r:id="rId19"/>
    <p:sldId id="829" r:id="rId20"/>
    <p:sldId id="824" r:id="rId21"/>
    <p:sldId id="837" r:id="rId22"/>
    <p:sldId id="838" r:id="rId23"/>
    <p:sldId id="841" r:id="rId24"/>
    <p:sldId id="800" r:id="rId25"/>
  </p:sldIdLst>
  <p:sldSz cx="9144000" cy="6858000" type="screen4x3"/>
  <p:notesSz cx="6797675" cy="9928225"/>
  <p:defaultTextStyle>
    <a:defPPr>
      <a:defRPr lang="en-US"/>
    </a:defPPr>
    <a:lvl1pPr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1pPr>
    <a:lvl2pPr marL="4572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2pPr>
    <a:lvl3pPr marL="9144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3pPr>
    <a:lvl4pPr marL="13716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4pPr>
    <a:lvl5pPr marL="18288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5pPr>
    <a:lvl6pPr marL="2286000" algn="l" defTabSz="914400" rtl="0" eaLnBrk="1" latinLnBrk="0" hangingPunct="1">
      <a:defRPr sz="1000" kern="1200">
        <a:solidFill>
          <a:schemeClr val="tx1"/>
        </a:solidFill>
        <a:latin typeface="Microsoft Sans Serif" pitchFamily="34" charset="0"/>
        <a:ea typeface="+mn-ea"/>
        <a:cs typeface="+mn-cs"/>
      </a:defRPr>
    </a:lvl6pPr>
    <a:lvl7pPr marL="2743200" algn="l" defTabSz="914400" rtl="0" eaLnBrk="1" latinLnBrk="0" hangingPunct="1">
      <a:defRPr sz="1000" kern="1200">
        <a:solidFill>
          <a:schemeClr val="tx1"/>
        </a:solidFill>
        <a:latin typeface="Microsoft Sans Serif" pitchFamily="34" charset="0"/>
        <a:ea typeface="+mn-ea"/>
        <a:cs typeface="+mn-cs"/>
      </a:defRPr>
    </a:lvl7pPr>
    <a:lvl8pPr marL="3200400" algn="l" defTabSz="914400" rtl="0" eaLnBrk="1" latinLnBrk="0" hangingPunct="1">
      <a:defRPr sz="1000" kern="1200">
        <a:solidFill>
          <a:schemeClr val="tx1"/>
        </a:solidFill>
        <a:latin typeface="Microsoft Sans Serif" pitchFamily="34" charset="0"/>
        <a:ea typeface="+mn-ea"/>
        <a:cs typeface="+mn-cs"/>
      </a:defRPr>
    </a:lvl8pPr>
    <a:lvl9pPr marL="3657600" algn="l" defTabSz="914400" rtl="0" eaLnBrk="1" latinLnBrk="0" hangingPunct="1">
      <a:defRPr sz="1000" kern="1200">
        <a:solidFill>
          <a:schemeClr val="tx1"/>
        </a:solidFill>
        <a:latin typeface="Microsoft Sans Serif"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082"/>
    <a:srgbClr val="FFFA97"/>
    <a:srgbClr val="F7FA7E"/>
    <a:srgbClr val="F0F60A"/>
    <a:srgbClr val="D1D12F"/>
    <a:srgbClr val="F5EE5D"/>
    <a:srgbClr val="000000"/>
    <a:srgbClr val="009900"/>
    <a:srgbClr val="FF7C8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158" autoAdjust="0"/>
    <p:restoredTop sz="83981" autoAdjust="0"/>
  </p:normalViewPr>
  <p:slideViewPr>
    <p:cSldViewPr>
      <p:cViewPr varScale="1">
        <p:scale>
          <a:sx n="66" d="100"/>
          <a:sy n="66" d="100"/>
        </p:scale>
        <p:origin x="-2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5" d="100"/>
          <a:sy n="25" d="100"/>
        </p:scale>
        <p:origin x="-3354" y="-169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1"/>
            <a:ext cx="2916961" cy="5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0" tIns="45464" rIns="90930" bIns="45464" numCol="1" anchor="t" anchorCtr="0" compatLnSpc="1">
            <a:prstTxWarp prst="textNoShape">
              <a:avLst/>
            </a:prstTxWarp>
          </a:bodyPr>
          <a:lstStyle>
            <a:lvl1pPr algn="l" defTabSz="909133">
              <a:buClrTx/>
              <a:buSzTx/>
              <a:buFontTx/>
              <a:buNone/>
              <a:defRPr sz="1200">
                <a:latin typeface="Times New Roman" pitchFamily="18" charset="0"/>
              </a:defRPr>
            </a:lvl1pPr>
          </a:lstStyle>
          <a:p>
            <a:pPr>
              <a:defRPr/>
            </a:pPr>
            <a:endParaRPr lang="en-GB" dirty="0"/>
          </a:p>
        </p:txBody>
      </p:sp>
      <p:sp>
        <p:nvSpPr>
          <p:cNvPr id="211971" name="Rectangle 3"/>
          <p:cNvSpPr>
            <a:spLocks noGrp="1" noChangeArrowheads="1"/>
          </p:cNvSpPr>
          <p:nvPr>
            <p:ph type="dt" sz="quarter" idx="1"/>
          </p:nvPr>
        </p:nvSpPr>
        <p:spPr bwMode="auto">
          <a:xfrm>
            <a:off x="3838952" y="1"/>
            <a:ext cx="2994061" cy="5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0" tIns="45464" rIns="90930" bIns="45464" numCol="1" anchor="t" anchorCtr="0" compatLnSpc="1">
            <a:prstTxWarp prst="textNoShape">
              <a:avLst/>
            </a:prstTxWarp>
          </a:bodyPr>
          <a:lstStyle>
            <a:lvl1pPr algn="r" defTabSz="909133">
              <a:buClrTx/>
              <a:buSzTx/>
              <a:buFontTx/>
              <a:buNone/>
              <a:defRPr sz="1200">
                <a:latin typeface="Times New Roman" pitchFamily="18" charset="0"/>
              </a:defRPr>
            </a:lvl1pPr>
          </a:lstStyle>
          <a:p>
            <a:pPr>
              <a:defRPr/>
            </a:pPr>
            <a:endParaRPr lang="en-GB" dirty="0"/>
          </a:p>
        </p:txBody>
      </p:sp>
      <p:sp>
        <p:nvSpPr>
          <p:cNvPr id="211972" name="Rectangle 4"/>
          <p:cNvSpPr>
            <a:spLocks noGrp="1" noChangeArrowheads="1"/>
          </p:cNvSpPr>
          <p:nvPr>
            <p:ph type="ftr" sz="quarter" idx="2"/>
          </p:nvPr>
        </p:nvSpPr>
        <p:spPr bwMode="auto">
          <a:xfrm>
            <a:off x="0" y="9462841"/>
            <a:ext cx="2916961" cy="45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0" tIns="45464" rIns="90930" bIns="45464" numCol="1" anchor="b" anchorCtr="0" compatLnSpc="1">
            <a:prstTxWarp prst="textNoShape">
              <a:avLst/>
            </a:prstTxWarp>
          </a:bodyPr>
          <a:lstStyle>
            <a:lvl1pPr algn="l" defTabSz="909133">
              <a:buClrTx/>
              <a:buSzTx/>
              <a:buFontTx/>
              <a:buNone/>
              <a:defRPr sz="1200">
                <a:latin typeface="Times New Roman" pitchFamily="18" charset="0"/>
              </a:defRPr>
            </a:lvl1pPr>
          </a:lstStyle>
          <a:p>
            <a:pPr>
              <a:defRPr/>
            </a:pPr>
            <a:endParaRPr lang="en-GB" dirty="0"/>
          </a:p>
        </p:txBody>
      </p:sp>
      <p:sp>
        <p:nvSpPr>
          <p:cNvPr id="211973" name="Rectangle 5"/>
          <p:cNvSpPr>
            <a:spLocks noGrp="1" noChangeArrowheads="1"/>
          </p:cNvSpPr>
          <p:nvPr>
            <p:ph type="sldNum" sz="quarter" idx="3"/>
          </p:nvPr>
        </p:nvSpPr>
        <p:spPr bwMode="auto">
          <a:xfrm>
            <a:off x="3838952" y="9462841"/>
            <a:ext cx="2994061" cy="45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0" tIns="45464" rIns="90930" bIns="45464" numCol="1" anchor="b" anchorCtr="0" compatLnSpc="1">
            <a:prstTxWarp prst="textNoShape">
              <a:avLst/>
            </a:prstTxWarp>
          </a:bodyPr>
          <a:lstStyle>
            <a:lvl1pPr algn="r" defTabSz="909133">
              <a:buClrTx/>
              <a:buSzTx/>
              <a:buFontTx/>
              <a:buNone/>
              <a:defRPr sz="1200">
                <a:latin typeface="Times New Roman" pitchFamily="18" charset="0"/>
              </a:defRPr>
            </a:lvl1pPr>
          </a:lstStyle>
          <a:p>
            <a:pPr>
              <a:defRPr/>
            </a:pPr>
            <a:fld id="{56032CB2-548E-451B-8EDB-86BB8A5006F8}" type="slidenum">
              <a:rPr lang="en-GB"/>
              <a:pPr>
                <a:defRPr/>
              </a:pPr>
              <a:t>‹#›</a:t>
            </a:fld>
            <a:endParaRPr lang="en-GB" dirty="0"/>
          </a:p>
        </p:txBody>
      </p:sp>
    </p:spTree>
    <p:extLst>
      <p:ext uri="{BB962C8B-B14F-4D97-AF65-F5344CB8AC3E}">
        <p14:creationId xmlns:p14="http://schemas.microsoft.com/office/powerpoint/2010/main" val="84769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2977998" cy="5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7" tIns="45459" rIns="90917" bIns="45459" numCol="1" anchor="t" anchorCtr="0" compatLnSpc="1">
            <a:prstTxWarp prst="textNoShape">
              <a:avLst/>
            </a:prstTxWarp>
          </a:bodyPr>
          <a:lstStyle>
            <a:lvl1pPr algn="l" defTabSz="909133">
              <a:buClrTx/>
              <a:buSzTx/>
              <a:buFontTx/>
              <a:buNone/>
              <a:defRPr sz="1200">
                <a:latin typeface="Times New Roman" pitchFamily="18" charset="0"/>
              </a:defRPr>
            </a:lvl1pPr>
          </a:lstStyle>
          <a:p>
            <a:pPr>
              <a:defRPr/>
            </a:pPr>
            <a:endParaRPr lang="en-GB" dirty="0"/>
          </a:p>
        </p:txBody>
      </p:sp>
      <p:sp>
        <p:nvSpPr>
          <p:cNvPr id="81923" name="Rectangle 3"/>
          <p:cNvSpPr>
            <a:spLocks noGrp="1" noChangeArrowheads="1"/>
          </p:cNvSpPr>
          <p:nvPr>
            <p:ph type="dt" idx="1"/>
          </p:nvPr>
        </p:nvSpPr>
        <p:spPr bwMode="auto">
          <a:xfrm>
            <a:off x="3819677" y="1"/>
            <a:ext cx="2977998" cy="5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7" tIns="45459" rIns="90917" bIns="45459" numCol="1" anchor="t" anchorCtr="0" compatLnSpc="1">
            <a:prstTxWarp prst="textNoShape">
              <a:avLst/>
            </a:prstTxWarp>
          </a:bodyPr>
          <a:lstStyle>
            <a:lvl1pPr algn="r" defTabSz="909133">
              <a:buClrTx/>
              <a:buSzTx/>
              <a:buFontTx/>
              <a:buNone/>
              <a:defRPr sz="1200">
                <a:latin typeface="Times New Roman" pitchFamily="18" charset="0"/>
              </a:defRPr>
            </a:lvl1pPr>
          </a:lstStyle>
          <a:p>
            <a:pPr>
              <a:defRPr/>
            </a:pPr>
            <a:endParaRPr lang="en-GB" dirty="0"/>
          </a:p>
        </p:txBody>
      </p:sp>
      <p:sp>
        <p:nvSpPr>
          <p:cNvPr id="35844" name="Rectangle 4"/>
          <p:cNvSpPr>
            <a:spLocks noGrp="1" noRot="1" noChangeAspect="1" noChangeArrowheads="1" noTextEdit="1"/>
          </p:cNvSpPr>
          <p:nvPr>
            <p:ph type="sldImg" idx="2"/>
          </p:nvPr>
        </p:nvSpPr>
        <p:spPr bwMode="auto">
          <a:xfrm>
            <a:off x="908050" y="763588"/>
            <a:ext cx="4983163" cy="3738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917173" y="4732220"/>
            <a:ext cx="4963331" cy="443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7" tIns="45459" rIns="90917" bIns="454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26" name="Rectangle 6"/>
          <p:cNvSpPr>
            <a:spLocks noGrp="1" noChangeArrowheads="1"/>
          </p:cNvSpPr>
          <p:nvPr>
            <p:ph type="ftr" sz="quarter" idx="4"/>
          </p:nvPr>
        </p:nvSpPr>
        <p:spPr bwMode="auto">
          <a:xfrm>
            <a:off x="1" y="9392472"/>
            <a:ext cx="2977998" cy="5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7" tIns="45459" rIns="90917" bIns="45459" numCol="1" anchor="b" anchorCtr="0" compatLnSpc="1">
            <a:prstTxWarp prst="textNoShape">
              <a:avLst/>
            </a:prstTxWarp>
          </a:bodyPr>
          <a:lstStyle>
            <a:lvl1pPr algn="l" defTabSz="909133">
              <a:buClrTx/>
              <a:buSzTx/>
              <a:buFontTx/>
              <a:buNone/>
              <a:defRPr sz="1200">
                <a:latin typeface="Times New Roman" pitchFamily="18" charset="0"/>
              </a:defRPr>
            </a:lvl1pPr>
          </a:lstStyle>
          <a:p>
            <a:pPr>
              <a:defRPr/>
            </a:pPr>
            <a:endParaRPr lang="en-GB" dirty="0"/>
          </a:p>
        </p:txBody>
      </p:sp>
      <p:sp>
        <p:nvSpPr>
          <p:cNvPr id="81927" name="Rectangle 7"/>
          <p:cNvSpPr>
            <a:spLocks noGrp="1" noChangeArrowheads="1"/>
          </p:cNvSpPr>
          <p:nvPr>
            <p:ph type="sldNum" sz="quarter" idx="5"/>
          </p:nvPr>
        </p:nvSpPr>
        <p:spPr bwMode="auto">
          <a:xfrm>
            <a:off x="3819677" y="9392472"/>
            <a:ext cx="2977998" cy="5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7" tIns="45459" rIns="90917" bIns="45459" numCol="1" anchor="b" anchorCtr="0" compatLnSpc="1">
            <a:prstTxWarp prst="textNoShape">
              <a:avLst/>
            </a:prstTxWarp>
          </a:bodyPr>
          <a:lstStyle>
            <a:lvl1pPr algn="r" defTabSz="909133">
              <a:buClrTx/>
              <a:buSzTx/>
              <a:buFontTx/>
              <a:buNone/>
              <a:defRPr sz="1200">
                <a:latin typeface="Times New Roman" pitchFamily="18" charset="0"/>
              </a:defRPr>
            </a:lvl1pPr>
          </a:lstStyle>
          <a:p>
            <a:pPr>
              <a:defRPr/>
            </a:pPr>
            <a:fld id="{46706548-71B2-4BF7-9396-14B13331115C}" type="slidenum">
              <a:rPr lang="en-GB"/>
              <a:pPr>
                <a:defRPr/>
              </a:pPr>
              <a:t>‹#›</a:t>
            </a:fld>
            <a:endParaRPr lang="en-GB" dirty="0"/>
          </a:p>
        </p:txBody>
      </p:sp>
    </p:spTree>
    <p:extLst>
      <p:ext uri="{BB962C8B-B14F-4D97-AF65-F5344CB8AC3E}">
        <p14:creationId xmlns:p14="http://schemas.microsoft.com/office/powerpoint/2010/main" val="2747700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08050">
              <a:defRPr sz="1000">
                <a:solidFill>
                  <a:schemeClr val="tx1"/>
                </a:solidFill>
                <a:latin typeface="Microsoft Sans Serif" pitchFamily="34" charset="0"/>
              </a:defRPr>
            </a:lvl1pPr>
            <a:lvl2pPr marL="742950" indent="-285750" defTabSz="908050">
              <a:defRPr sz="1000">
                <a:solidFill>
                  <a:schemeClr val="tx1"/>
                </a:solidFill>
                <a:latin typeface="Microsoft Sans Serif" pitchFamily="34" charset="0"/>
              </a:defRPr>
            </a:lvl2pPr>
            <a:lvl3pPr marL="1143000" indent="-228600" defTabSz="908050">
              <a:defRPr sz="1000">
                <a:solidFill>
                  <a:schemeClr val="tx1"/>
                </a:solidFill>
                <a:latin typeface="Microsoft Sans Serif" pitchFamily="34" charset="0"/>
              </a:defRPr>
            </a:lvl3pPr>
            <a:lvl4pPr marL="1600200" indent="-228600" defTabSz="908050">
              <a:defRPr sz="1000">
                <a:solidFill>
                  <a:schemeClr val="tx1"/>
                </a:solidFill>
                <a:latin typeface="Microsoft Sans Serif" pitchFamily="34" charset="0"/>
              </a:defRPr>
            </a:lvl4pPr>
            <a:lvl5pPr marL="2057400" indent="-228600" defTabSz="908050">
              <a:defRPr sz="1000">
                <a:solidFill>
                  <a:schemeClr val="tx1"/>
                </a:solidFill>
                <a:latin typeface="Microsoft Sans Serif" pitchFamily="34" charset="0"/>
              </a:defRPr>
            </a:lvl5pPr>
            <a:lvl6pPr marL="25146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fld id="{60697531-C762-4D1A-9717-36FFB25D42D3}" type="slidenum">
              <a:rPr lang="en-GB" sz="1200" smtClean="0">
                <a:latin typeface="Times New Roman" pitchFamily="18" charset="0"/>
              </a:rPr>
              <a:pPr/>
              <a:t>1</a:t>
            </a:fld>
            <a:endParaRPr lang="en-GB" sz="1200"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400050" y="571500"/>
            <a:ext cx="6432550" cy="4824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79768" y="4715907"/>
            <a:ext cx="5417685" cy="44470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a:t>
            </a:r>
            <a:r>
              <a:rPr lang="en-US" baseline="0" dirty="0" smtClean="0"/>
              <a:t> HIPE 11 product will appear end of the year, up to then you can generate</a:t>
            </a:r>
          </a:p>
          <a:p>
            <a:r>
              <a:rPr lang="en-US" baseline="0" dirty="0" smtClean="0"/>
              <a:t> this via on-demand processing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230485" y="859656"/>
            <a:ext cx="6221776" cy="466660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79768" y="4715907"/>
            <a:ext cx="5417685" cy="44470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This is already available as level 2.5 product in previous</a:t>
            </a:r>
            <a:r>
              <a:rPr lang="en-US" baseline="0" dirty="0" smtClean="0"/>
              <a:t> HCSS versions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302493" y="571624"/>
            <a:ext cx="6221777" cy="466660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79768" y="4715907"/>
            <a:ext cx="5417685" cy="44470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No Photoshop</a:t>
            </a:r>
            <a:r>
              <a:rPr lang="en-US" baseline="0" dirty="0" smtClean="0"/>
              <a:t> – this will come out of the archive!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662533" y="571624"/>
            <a:ext cx="5671575" cy="425393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79768" y="4715907"/>
            <a:ext cx="5417685" cy="44470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This is the full product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17</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dirty="0" smtClean="0"/>
              <a:t>We can </a:t>
            </a:r>
            <a:r>
              <a:rPr lang="en-US" baseline="0" dirty="0" smtClean="0"/>
              <a:t>read CASA data Alma </a:t>
            </a:r>
            <a:r>
              <a:rPr lang="en-US" baseline="0" smtClean="0"/>
              <a:t>and Sofia </a:t>
            </a:r>
            <a:r>
              <a:rPr lang="en-US" baseline="0" dirty="0" smtClean="0"/>
              <a:t>data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735013" y="284163"/>
            <a:ext cx="5664200" cy="4248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79768" y="4715907"/>
            <a:ext cx="5417685" cy="44470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19</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8050">
              <a:defRPr sz="1000">
                <a:solidFill>
                  <a:schemeClr val="tx1"/>
                </a:solidFill>
                <a:latin typeface="Microsoft Sans Serif" pitchFamily="34" charset="0"/>
              </a:defRPr>
            </a:lvl1pPr>
            <a:lvl2pPr marL="742950" indent="-285750" defTabSz="908050">
              <a:defRPr sz="1000">
                <a:solidFill>
                  <a:schemeClr val="tx1"/>
                </a:solidFill>
                <a:latin typeface="Microsoft Sans Serif" pitchFamily="34" charset="0"/>
              </a:defRPr>
            </a:lvl2pPr>
            <a:lvl3pPr marL="1143000" indent="-228600" defTabSz="908050">
              <a:defRPr sz="1000">
                <a:solidFill>
                  <a:schemeClr val="tx1"/>
                </a:solidFill>
                <a:latin typeface="Microsoft Sans Serif" pitchFamily="34" charset="0"/>
              </a:defRPr>
            </a:lvl3pPr>
            <a:lvl4pPr marL="1600200" indent="-228600" defTabSz="908050">
              <a:defRPr sz="1000">
                <a:solidFill>
                  <a:schemeClr val="tx1"/>
                </a:solidFill>
                <a:latin typeface="Microsoft Sans Serif" pitchFamily="34" charset="0"/>
              </a:defRPr>
            </a:lvl4pPr>
            <a:lvl5pPr marL="2057400" indent="-228600" defTabSz="908050">
              <a:defRPr sz="1000">
                <a:solidFill>
                  <a:schemeClr val="tx1"/>
                </a:solidFill>
                <a:latin typeface="Microsoft Sans Serif" pitchFamily="34" charset="0"/>
              </a:defRPr>
            </a:lvl5pPr>
            <a:lvl6pPr marL="25146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fld id="{908F9DE4-ABDA-4C17-ACAA-A9642392789F}" type="slidenum">
              <a:rPr lang="en-GB" sz="1200" smtClean="0">
                <a:latin typeface="Times New Roman" pitchFamily="18" charset="0"/>
              </a:rPr>
              <a:pPr/>
              <a:t>2</a:t>
            </a:fld>
            <a:endParaRPr lang="en-GB" sz="1200" dirty="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20</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a:spLocks noGrp="1" noRot="1" noChangeAspect="1" noChangeArrowheads="1" noTextEdit="1"/>
          </p:cNvSpPr>
          <p:nvPr>
            <p:ph type="sldImg"/>
          </p:nvPr>
        </p:nvSpPr>
        <p:spPr>
          <a:xfrm>
            <a:off x="919163" y="750888"/>
            <a:ext cx="4941887" cy="3708400"/>
          </a:xfrm>
          <a:solidFill>
            <a:srgbClr val="FFFFFF"/>
          </a:solidFill>
          <a:ln>
            <a:solidFill>
              <a:srgbClr val="000000"/>
            </a:solidFill>
            <a:miter lim="800000"/>
            <a:headEnd/>
            <a:tailEnd/>
          </a:ln>
        </p:spPr>
      </p:sp>
      <p:sp>
        <p:nvSpPr>
          <p:cNvPr id="16387" name="Text Box 2"/>
          <p:cNvSpPr>
            <a:spLocks noGrp="1" noChangeArrowheads="1"/>
          </p:cNvSpPr>
          <p:nvPr>
            <p:ph type="body" idx="1"/>
          </p:nvPr>
        </p:nvSpPr>
        <p:spPr>
          <a:xfrm>
            <a:off x="916098" y="4734294"/>
            <a:ext cx="4946311" cy="45061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a:spLocks noGrp="1" noRot="1" noChangeAspect="1" noChangeArrowheads="1" noTextEdit="1"/>
          </p:cNvSpPr>
          <p:nvPr>
            <p:ph type="sldImg"/>
          </p:nvPr>
        </p:nvSpPr>
        <p:spPr>
          <a:xfrm>
            <a:off x="919163" y="750888"/>
            <a:ext cx="4941887" cy="3708400"/>
          </a:xfrm>
          <a:solidFill>
            <a:srgbClr val="FFFFFF"/>
          </a:solidFill>
          <a:ln>
            <a:solidFill>
              <a:srgbClr val="000000"/>
            </a:solidFill>
            <a:miter lim="800000"/>
            <a:headEnd/>
            <a:tailEnd/>
          </a:ln>
        </p:spPr>
      </p:sp>
      <p:sp>
        <p:nvSpPr>
          <p:cNvPr id="4" name="Notes Placeholder 2"/>
          <p:cNvSpPr>
            <a:spLocks noGrp="1"/>
          </p:cNvSpPr>
          <p:nvPr>
            <p:ph type="body" idx="3"/>
          </p:nvPr>
        </p:nvSpPr>
        <p:spPr>
          <a:xfrm>
            <a:off x="875832" y="4730469"/>
            <a:ext cx="5033722" cy="4435871"/>
          </a:xfrm>
        </p:spPr>
        <p:txBody>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a:spLocks noGrp="1" noRot="1" noChangeAspect="1" noChangeArrowheads="1" noTextEdit="1"/>
          </p:cNvSpPr>
          <p:nvPr>
            <p:ph type="sldImg"/>
          </p:nvPr>
        </p:nvSpPr>
        <p:spPr>
          <a:xfrm>
            <a:off x="919163" y="750888"/>
            <a:ext cx="4941887" cy="3708400"/>
          </a:xfrm>
          <a:solidFill>
            <a:srgbClr val="FFFFFF"/>
          </a:solidFill>
          <a:ln>
            <a:solidFill>
              <a:srgbClr val="000000"/>
            </a:solidFill>
            <a:miter lim="800000"/>
            <a:headEnd/>
            <a:tailEnd/>
          </a:ln>
        </p:spPr>
      </p:sp>
      <p:sp>
        <p:nvSpPr>
          <p:cNvPr id="4" name="Notes Placeholder 2"/>
          <p:cNvSpPr>
            <a:spLocks noGrp="1"/>
          </p:cNvSpPr>
          <p:nvPr>
            <p:ph type="body" idx="3"/>
          </p:nvPr>
        </p:nvSpPr>
        <p:spPr>
          <a:xfrm>
            <a:off x="875832" y="4730469"/>
            <a:ext cx="5033722" cy="4435871"/>
          </a:xfrm>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07883">
              <a:defRPr sz="1000">
                <a:solidFill>
                  <a:schemeClr val="tx1"/>
                </a:solidFill>
                <a:latin typeface="Microsoft Sans Serif" pitchFamily="34" charset="0"/>
              </a:defRPr>
            </a:lvl1pPr>
            <a:lvl2pPr marL="742814" indent="-285697" defTabSz="907883">
              <a:defRPr sz="1000">
                <a:solidFill>
                  <a:schemeClr val="tx1"/>
                </a:solidFill>
                <a:latin typeface="Microsoft Sans Serif" pitchFamily="34" charset="0"/>
              </a:defRPr>
            </a:lvl2pPr>
            <a:lvl3pPr marL="1142790" indent="-228558" defTabSz="907883">
              <a:defRPr sz="1000">
                <a:solidFill>
                  <a:schemeClr val="tx1"/>
                </a:solidFill>
                <a:latin typeface="Microsoft Sans Serif" pitchFamily="34" charset="0"/>
              </a:defRPr>
            </a:lvl3pPr>
            <a:lvl4pPr marL="1599906" indent="-228558" defTabSz="907883">
              <a:defRPr sz="1000">
                <a:solidFill>
                  <a:schemeClr val="tx1"/>
                </a:solidFill>
                <a:latin typeface="Microsoft Sans Serif" pitchFamily="34" charset="0"/>
              </a:defRPr>
            </a:lvl4pPr>
            <a:lvl5pPr marL="2057022" indent="-228558" defTabSz="907883">
              <a:defRPr sz="1000">
                <a:solidFill>
                  <a:schemeClr val="tx1"/>
                </a:solidFill>
                <a:latin typeface="Microsoft Sans Serif" pitchFamily="34" charset="0"/>
              </a:defRPr>
            </a:lvl5pPr>
            <a:lvl6pPr marL="2514138" indent="-228558" algn="ctr" defTabSz="907883"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254" indent="-228558" algn="ctr" defTabSz="907883"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8370" indent="-228558" algn="ctr" defTabSz="907883"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5486" indent="-228558" algn="ctr" defTabSz="907883"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fld id="{54693E82-3CC2-483C-967B-CD4B6EA8EB5C}" type="slidenum">
              <a:rPr lang="en-GB" sz="1200">
                <a:latin typeface="Times New Roman" pitchFamily="18" charset="0"/>
              </a:rPr>
              <a:pPr/>
              <a:t>24</a:t>
            </a:fld>
            <a:endParaRPr lang="en-GB" sz="120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3</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4</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GB" b="1" dirty="0"/>
              <a:t>90 full-time equivalents will continue to work for Herschel in 2014.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5</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GB" b="1" dirty="0"/>
              <a:t>90 full-time equivalents will continue to work for Herschel in 2014.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6</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dirty="0" smtClean="0"/>
              <a:t>HUG (Herschel user’s group) and NUP (NHSC user</a:t>
            </a:r>
            <a:r>
              <a:rPr lang="en-US" baseline="0" dirty="0" smtClean="0"/>
              <a:t> panel)</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8050">
              <a:defRPr sz="1000">
                <a:solidFill>
                  <a:schemeClr val="tx1"/>
                </a:solidFill>
                <a:latin typeface="Microsoft Sans Serif" pitchFamily="34" charset="0"/>
              </a:defRPr>
            </a:lvl1pPr>
            <a:lvl2pPr marL="742950" indent="-285750" defTabSz="908050">
              <a:defRPr sz="1000">
                <a:solidFill>
                  <a:schemeClr val="tx1"/>
                </a:solidFill>
                <a:latin typeface="Microsoft Sans Serif" pitchFamily="34" charset="0"/>
              </a:defRPr>
            </a:lvl2pPr>
            <a:lvl3pPr marL="1143000" indent="-228600" defTabSz="908050">
              <a:defRPr sz="1000">
                <a:solidFill>
                  <a:schemeClr val="tx1"/>
                </a:solidFill>
                <a:latin typeface="Microsoft Sans Serif" pitchFamily="34" charset="0"/>
              </a:defRPr>
            </a:lvl3pPr>
            <a:lvl4pPr marL="1600200" indent="-228600" defTabSz="908050">
              <a:defRPr sz="1000">
                <a:solidFill>
                  <a:schemeClr val="tx1"/>
                </a:solidFill>
                <a:latin typeface="Microsoft Sans Serif" pitchFamily="34" charset="0"/>
              </a:defRPr>
            </a:lvl4pPr>
            <a:lvl5pPr marL="2057400" indent="-228600" defTabSz="908050">
              <a:defRPr sz="1000">
                <a:solidFill>
                  <a:schemeClr val="tx1"/>
                </a:solidFill>
                <a:latin typeface="Microsoft Sans Serif" pitchFamily="34" charset="0"/>
              </a:defRPr>
            </a:lvl5pPr>
            <a:lvl6pPr marL="25146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fld id="{2B7CF6BA-7C2E-4176-9942-7BC43D9B4C2A}" type="slidenum">
              <a:rPr lang="en-GB" sz="1200" smtClean="0">
                <a:latin typeface="Times New Roman" pitchFamily="18" charset="0"/>
              </a:rPr>
              <a:pPr/>
              <a:t>7</a:t>
            </a:fld>
            <a:endParaRPr lang="en-GB" sz="1200" dirty="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GB" dirty="0" smtClean="0"/>
              <a:t>You might</a:t>
            </a:r>
            <a:r>
              <a:rPr lang="en-GB" baseline="0" dirty="0" smtClean="0"/>
              <a:t> take note and add it to your bookmarks</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8050">
              <a:defRPr sz="1000">
                <a:solidFill>
                  <a:schemeClr val="tx1"/>
                </a:solidFill>
                <a:latin typeface="Microsoft Sans Serif" pitchFamily="34" charset="0"/>
              </a:defRPr>
            </a:lvl1pPr>
            <a:lvl2pPr marL="742950" indent="-285750" defTabSz="908050">
              <a:defRPr sz="1000">
                <a:solidFill>
                  <a:schemeClr val="tx1"/>
                </a:solidFill>
                <a:latin typeface="Microsoft Sans Serif" pitchFamily="34" charset="0"/>
              </a:defRPr>
            </a:lvl2pPr>
            <a:lvl3pPr marL="1143000" indent="-228600" defTabSz="908050">
              <a:defRPr sz="1000">
                <a:solidFill>
                  <a:schemeClr val="tx1"/>
                </a:solidFill>
                <a:latin typeface="Microsoft Sans Serif" pitchFamily="34" charset="0"/>
              </a:defRPr>
            </a:lvl3pPr>
            <a:lvl4pPr marL="1600200" indent="-228600" defTabSz="908050">
              <a:defRPr sz="1000">
                <a:solidFill>
                  <a:schemeClr val="tx1"/>
                </a:solidFill>
                <a:latin typeface="Microsoft Sans Serif" pitchFamily="34" charset="0"/>
              </a:defRPr>
            </a:lvl4pPr>
            <a:lvl5pPr marL="2057400" indent="-228600" defTabSz="908050">
              <a:defRPr sz="1000">
                <a:solidFill>
                  <a:schemeClr val="tx1"/>
                </a:solidFill>
                <a:latin typeface="Microsoft Sans Serif" pitchFamily="34" charset="0"/>
              </a:defRPr>
            </a:lvl5pPr>
            <a:lvl6pPr marL="25146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defTabSz="908050"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fld id="{2B7CF6BA-7C2E-4176-9942-7BC43D9B4C2A}" type="slidenum">
              <a:rPr lang="en-GB" sz="1200" smtClean="0">
                <a:latin typeface="Times New Roman" pitchFamily="18" charset="0"/>
              </a:rPr>
              <a:pPr/>
              <a:t>8</a:t>
            </a:fld>
            <a:endParaRPr lang="en-GB" sz="1200" dirty="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1120">
              <a:defRPr sz="900">
                <a:solidFill>
                  <a:schemeClr val="tx1"/>
                </a:solidFill>
                <a:latin typeface="Arial" charset="0"/>
              </a:defRPr>
            </a:lvl1pPr>
            <a:lvl2pPr marL="749711" indent="-288350" defTabSz="921120">
              <a:defRPr sz="900">
                <a:solidFill>
                  <a:schemeClr val="tx1"/>
                </a:solidFill>
                <a:latin typeface="Arial" charset="0"/>
              </a:defRPr>
            </a:lvl2pPr>
            <a:lvl3pPr marL="1153401" indent="-230680" defTabSz="921120">
              <a:defRPr sz="900">
                <a:solidFill>
                  <a:schemeClr val="tx1"/>
                </a:solidFill>
                <a:latin typeface="Arial" charset="0"/>
              </a:defRPr>
            </a:lvl3pPr>
            <a:lvl4pPr marL="1614762" indent="-230680" defTabSz="921120">
              <a:defRPr sz="900">
                <a:solidFill>
                  <a:schemeClr val="tx1"/>
                </a:solidFill>
                <a:latin typeface="Arial" charset="0"/>
              </a:defRPr>
            </a:lvl4pPr>
            <a:lvl5pPr marL="2076122" indent="-230680" defTabSz="921120">
              <a:defRPr sz="900">
                <a:solidFill>
                  <a:schemeClr val="tx1"/>
                </a:solidFill>
                <a:latin typeface="Arial" charset="0"/>
              </a:defRPr>
            </a:lvl5pPr>
            <a:lvl6pPr marL="2537483" indent="-230680" defTabSz="921120" eaLnBrk="0" fontAlgn="base" hangingPunct="0">
              <a:lnSpc>
                <a:spcPct val="90000"/>
              </a:lnSpc>
              <a:spcBef>
                <a:spcPct val="20000"/>
              </a:spcBef>
              <a:spcAft>
                <a:spcPct val="0"/>
              </a:spcAft>
              <a:buChar char="•"/>
              <a:defRPr sz="900">
                <a:solidFill>
                  <a:schemeClr val="tx1"/>
                </a:solidFill>
                <a:latin typeface="Arial" charset="0"/>
              </a:defRPr>
            </a:lvl6pPr>
            <a:lvl7pPr marL="2998843" indent="-230680" defTabSz="921120" eaLnBrk="0" fontAlgn="base" hangingPunct="0">
              <a:lnSpc>
                <a:spcPct val="90000"/>
              </a:lnSpc>
              <a:spcBef>
                <a:spcPct val="20000"/>
              </a:spcBef>
              <a:spcAft>
                <a:spcPct val="0"/>
              </a:spcAft>
              <a:buChar char="•"/>
              <a:defRPr sz="900">
                <a:solidFill>
                  <a:schemeClr val="tx1"/>
                </a:solidFill>
                <a:latin typeface="Arial" charset="0"/>
              </a:defRPr>
            </a:lvl7pPr>
            <a:lvl8pPr marL="3460204" indent="-230680" defTabSz="921120" eaLnBrk="0" fontAlgn="base" hangingPunct="0">
              <a:lnSpc>
                <a:spcPct val="90000"/>
              </a:lnSpc>
              <a:spcBef>
                <a:spcPct val="20000"/>
              </a:spcBef>
              <a:spcAft>
                <a:spcPct val="0"/>
              </a:spcAft>
              <a:buChar char="•"/>
              <a:defRPr sz="900">
                <a:solidFill>
                  <a:schemeClr val="tx1"/>
                </a:solidFill>
                <a:latin typeface="Arial" charset="0"/>
              </a:defRPr>
            </a:lvl8pPr>
            <a:lvl9pPr marL="3921564" indent="-230680" defTabSz="921120" eaLnBrk="0" fontAlgn="base" hangingPunct="0">
              <a:lnSpc>
                <a:spcPct val="90000"/>
              </a:lnSpc>
              <a:spcBef>
                <a:spcPct val="20000"/>
              </a:spcBef>
              <a:spcAft>
                <a:spcPct val="0"/>
              </a:spcAft>
              <a:buChar char="•"/>
              <a:defRPr sz="900">
                <a:solidFill>
                  <a:schemeClr val="tx1"/>
                </a:solidFill>
                <a:latin typeface="Arial" charset="0"/>
              </a:defRPr>
            </a:lvl9pPr>
          </a:lstStyle>
          <a:p>
            <a:fld id="{D7F7D122-4FAA-4086-87EB-C9481E962B7C}" type="slidenum">
              <a:rPr lang="en-GB" sz="1200">
                <a:latin typeface="Times New Roman" pitchFamily="18" charset="0"/>
              </a:rPr>
              <a:pPr/>
              <a:t>9</a:t>
            </a:fld>
            <a:endParaRPr lang="en-GB" sz="12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dirty="0" smtClean="0"/>
              <a:t>We changed the nomenclature in HCSS 11, in previous versions the highest level were level 2.5 products which were for SPIRE many observations, and for PACS 2</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594B71B1-9C75-4BBF-B254-77CD284A20E6}"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11" name="Footer Placeholder 3"/>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2043766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5"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AAF073B1-B312-4BF4-BDFB-EB39C07F7634}"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Footer Placeholder 3"/>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27" name="Picture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3127499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5"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25B7ED94-5650-43EA-8FDC-79CC20F8D2EF}"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Vertical Title 1"/>
          <p:cNvSpPr>
            <a:spLocks noGrp="1"/>
          </p:cNvSpPr>
          <p:nvPr>
            <p:ph type="title" orient="vert"/>
          </p:nvPr>
        </p:nvSpPr>
        <p:spPr>
          <a:xfrm>
            <a:off x="6724650" y="838200"/>
            <a:ext cx="219075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838200"/>
            <a:ext cx="64198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Footer Placeholder 3"/>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2508150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6"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D917E1D4-C72C-484C-86F8-3B57DF598875}"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Title 1"/>
          <p:cNvSpPr>
            <a:spLocks noGrp="1"/>
          </p:cNvSpPr>
          <p:nvPr>
            <p:ph type="title"/>
          </p:nvPr>
        </p:nvSpPr>
        <p:spPr>
          <a:xfrm>
            <a:off x="152400" y="838200"/>
            <a:ext cx="87630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 y="1524000"/>
            <a:ext cx="4305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10100" y="1524000"/>
            <a:ext cx="4305300" cy="4724400"/>
          </a:xfrm>
        </p:spPr>
        <p:txBody>
          <a:bodyPr/>
          <a:lstStyle/>
          <a:p>
            <a:pPr lvl="0"/>
            <a:endParaRPr lang="en-GB" noProof="0" dirty="0" smtClean="0"/>
          </a:p>
        </p:txBody>
      </p:sp>
      <p:sp>
        <p:nvSpPr>
          <p:cNvPr id="12" name="Footer Placeholder 4"/>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26" name="Picture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34063198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5"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5B35BBF4-5060-4E34-A50C-5541FE0AECF8}"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Title 1"/>
          <p:cNvSpPr>
            <a:spLocks noGrp="1"/>
          </p:cNvSpPr>
          <p:nvPr>
            <p:ph type="title"/>
          </p:nvPr>
        </p:nvSpPr>
        <p:spPr>
          <a:xfrm>
            <a:off x="152400" y="838200"/>
            <a:ext cx="8763000" cy="609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152400" y="1524000"/>
            <a:ext cx="8763000" cy="4724400"/>
          </a:xfrm>
        </p:spPr>
        <p:txBody>
          <a:bodyPr/>
          <a:lstStyle/>
          <a:p>
            <a:pPr lvl="0"/>
            <a:endParaRPr lang="en-GB" noProof="0" dirty="0" smtClean="0"/>
          </a:p>
        </p:txBody>
      </p:sp>
      <p:sp>
        <p:nvSpPr>
          <p:cNvPr id="11" name="Footer Placeholder 3"/>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sp>
        <p:nvSpPr>
          <p:cNvPr id="24" name="Text Box 16"/>
          <p:cNvSpPr txBox="1">
            <a:spLocks noChangeArrowheads="1"/>
          </p:cNvSpPr>
          <p:nvPr userDrawn="1"/>
        </p:nvSpPr>
        <p:spPr bwMode="auto">
          <a:xfrm>
            <a:off x="2123727" y="0"/>
            <a:ext cx="66967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Microsoft Sans Serif" pitchFamily="34" charset="0"/>
              </a:defRPr>
            </a:lvl1pPr>
            <a:lvl2pPr marL="742950" indent="-285750">
              <a:defRPr sz="1000">
                <a:solidFill>
                  <a:schemeClr val="tx1"/>
                </a:solidFill>
                <a:latin typeface="Microsoft Sans Serif" pitchFamily="34" charset="0"/>
              </a:defRPr>
            </a:lvl2pPr>
            <a:lvl3pPr marL="1143000" indent="-228600">
              <a:defRPr sz="1000">
                <a:solidFill>
                  <a:schemeClr val="tx1"/>
                </a:solidFill>
                <a:latin typeface="Microsoft Sans Serif" pitchFamily="34" charset="0"/>
              </a:defRPr>
            </a:lvl3pPr>
            <a:lvl4pPr marL="1600200" indent="-228600">
              <a:defRPr sz="1000">
                <a:solidFill>
                  <a:schemeClr val="tx1"/>
                </a:solidFill>
                <a:latin typeface="Microsoft Sans Serif" pitchFamily="34" charset="0"/>
              </a:defRPr>
            </a:lvl4pPr>
            <a:lvl5pPr marL="2057400" indent="-228600">
              <a:defRPr sz="1000">
                <a:solidFill>
                  <a:schemeClr val="tx1"/>
                </a:solidFill>
                <a:latin typeface="Microsoft Sans Serif" pitchFamily="34" charset="0"/>
              </a:defRPr>
            </a:lvl5pPr>
            <a:lvl6pPr marL="25146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pPr algn="r">
              <a:buClrTx/>
              <a:buSzTx/>
              <a:buFontTx/>
              <a:buNone/>
              <a:defRPr/>
            </a:pPr>
            <a:r>
              <a:rPr lang="en-GB" sz="4000" b="1" i="1" dirty="0" smtClean="0">
                <a:solidFill>
                  <a:schemeClr val="accent2"/>
                </a:solidFill>
                <a:latin typeface="Times New Roman" pitchFamily="18" charset="0"/>
              </a:rPr>
              <a:t>Data</a:t>
            </a:r>
            <a:r>
              <a:rPr lang="en-GB" sz="4000" b="1" i="1" baseline="0" dirty="0" smtClean="0">
                <a:solidFill>
                  <a:schemeClr val="accent2"/>
                </a:solidFill>
                <a:latin typeface="Times New Roman" pitchFamily="18" charset="0"/>
              </a:rPr>
              <a:t> Processing Development</a:t>
            </a:r>
            <a:endParaRPr lang="en-GB" sz="3600" i="1" dirty="0" smtClean="0">
              <a:solidFill>
                <a:schemeClr val="accent2"/>
              </a:solidFill>
              <a:latin typeface="Times New Roman" pitchFamily="18" charset="0"/>
            </a:endParaRPr>
          </a:p>
        </p:txBody>
      </p:sp>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19864701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5"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20C4C1CB-2992-4BEA-9CF2-DBB7234190B3}"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Title 1"/>
          <p:cNvSpPr>
            <a:spLocks noGrp="1"/>
          </p:cNvSpPr>
          <p:nvPr>
            <p:ph type="title"/>
          </p:nvPr>
        </p:nvSpPr>
        <p:spPr>
          <a:xfrm>
            <a:off x="152400" y="838200"/>
            <a:ext cx="8763000" cy="609600"/>
          </a:xfrm>
        </p:spPr>
        <p:txBody>
          <a:bodyPr/>
          <a:lstStyle/>
          <a:p>
            <a:r>
              <a:rPr lang="en-US" dirty="0" smtClean="0"/>
              <a:t>Click to edit Master title style</a:t>
            </a:r>
            <a:endParaRPr lang="en-GB" dirty="0"/>
          </a:p>
        </p:txBody>
      </p:sp>
      <p:sp>
        <p:nvSpPr>
          <p:cNvPr id="3" name="Table Placeholder 2"/>
          <p:cNvSpPr>
            <a:spLocks noGrp="1"/>
          </p:cNvSpPr>
          <p:nvPr>
            <p:ph type="tbl" idx="1"/>
          </p:nvPr>
        </p:nvSpPr>
        <p:spPr>
          <a:xfrm>
            <a:off x="152400" y="1524000"/>
            <a:ext cx="8763000" cy="4724400"/>
          </a:xfrm>
        </p:spPr>
        <p:txBody>
          <a:bodyPr/>
          <a:lstStyle/>
          <a:p>
            <a:pPr lvl="0"/>
            <a:endParaRPr lang="en-GB" noProof="0" dirty="0" smtClean="0"/>
          </a:p>
        </p:txBody>
      </p:sp>
      <p:sp>
        <p:nvSpPr>
          <p:cNvPr id="11" name="Footer Placeholder 3"/>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sp>
        <p:nvSpPr>
          <p:cNvPr id="22" name="Text Box 16"/>
          <p:cNvSpPr txBox="1">
            <a:spLocks noChangeArrowheads="1"/>
          </p:cNvSpPr>
          <p:nvPr userDrawn="1"/>
        </p:nvSpPr>
        <p:spPr bwMode="auto">
          <a:xfrm>
            <a:off x="2123727" y="0"/>
            <a:ext cx="66967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Microsoft Sans Serif" pitchFamily="34" charset="0"/>
              </a:defRPr>
            </a:lvl1pPr>
            <a:lvl2pPr marL="742950" indent="-285750">
              <a:defRPr sz="1000">
                <a:solidFill>
                  <a:schemeClr val="tx1"/>
                </a:solidFill>
                <a:latin typeface="Microsoft Sans Serif" pitchFamily="34" charset="0"/>
              </a:defRPr>
            </a:lvl2pPr>
            <a:lvl3pPr marL="1143000" indent="-228600">
              <a:defRPr sz="1000">
                <a:solidFill>
                  <a:schemeClr val="tx1"/>
                </a:solidFill>
                <a:latin typeface="Microsoft Sans Serif" pitchFamily="34" charset="0"/>
              </a:defRPr>
            </a:lvl3pPr>
            <a:lvl4pPr marL="1600200" indent="-228600">
              <a:defRPr sz="1000">
                <a:solidFill>
                  <a:schemeClr val="tx1"/>
                </a:solidFill>
                <a:latin typeface="Microsoft Sans Serif" pitchFamily="34" charset="0"/>
              </a:defRPr>
            </a:lvl4pPr>
            <a:lvl5pPr marL="2057400" indent="-228600">
              <a:defRPr sz="1000">
                <a:solidFill>
                  <a:schemeClr val="tx1"/>
                </a:solidFill>
                <a:latin typeface="Microsoft Sans Serif" pitchFamily="34" charset="0"/>
              </a:defRPr>
            </a:lvl5pPr>
            <a:lvl6pPr marL="25146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pPr algn="r">
              <a:buClrTx/>
              <a:buSzTx/>
              <a:buFontTx/>
              <a:buNone/>
              <a:defRPr/>
            </a:pPr>
            <a:r>
              <a:rPr lang="en-GB" sz="4000" b="1" i="1" dirty="0" smtClean="0">
                <a:solidFill>
                  <a:schemeClr val="accent2"/>
                </a:solidFill>
                <a:latin typeface="Times New Roman" pitchFamily="18" charset="0"/>
              </a:rPr>
              <a:t>Data</a:t>
            </a:r>
            <a:r>
              <a:rPr lang="en-GB" sz="4000" b="1" i="1" baseline="0" dirty="0" smtClean="0">
                <a:solidFill>
                  <a:schemeClr val="accent2"/>
                </a:solidFill>
                <a:latin typeface="Times New Roman" pitchFamily="18" charset="0"/>
              </a:rPr>
              <a:t> Processing Development</a:t>
            </a:r>
            <a:endParaRPr lang="en-GB" sz="3600" i="1" dirty="0" smtClean="0">
              <a:solidFill>
                <a:schemeClr val="accent2"/>
              </a:solidFill>
              <a:latin typeface="Times New Roman" pitchFamily="18" charset="0"/>
            </a:endParaRPr>
          </a:p>
        </p:txBody>
      </p:sp>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9921556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6"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FF5D59EA-D9A2-4F44-810E-A86FF556CBBD}"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Title 1"/>
          <p:cNvSpPr>
            <a:spLocks noGrp="1"/>
          </p:cNvSpPr>
          <p:nvPr>
            <p:ph type="title"/>
          </p:nvPr>
        </p:nvSpPr>
        <p:spPr>
          <a:xfrm>
            <a:off x="152400" y="838200"/>
            <a:ext cx="87630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 y="1524000"/>
            <a:ext cx="43053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0100" y="1524000"/>
            <a:ext cx="4305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Footer Placeholder 4"/>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26" name="Picture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105109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783C4FBA-DD05-46EC-AA81-525E5C20A569}"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Footer Placeholder 3"/>
          <p:cNvSpPr>
            <a:spLocks noGrp="1"/>
          </p:cNvSpPr>
          <p:nvPr>
            <p:ph type="ftr" sz="quarter" idx="10"/>
          </p:nvPr>
        </p:nvSpPr>
        <p:spPr/>
        <p:txBody>
          <a:bodyPr/>
          <a:lstStyle>
            <a:lvl1pPr>
              <a:defRPr/>
            </a:lvl1p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extLst>
      <p:ext uri="{BB962C8B-B14F-4D97-AF65-F5344CB8AC3E}">
        <p14:creationId xmlns:p14="http://schemas.microsoft.com/office/powerpoint/2010/main" val="3894894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1165823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2400" y="1524000"/>
            <a:ext cx="4305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524000"/>
            <a:ext cx="4305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942912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27297289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3970102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963269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3667289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Tree>
    <p:extLst>
      <p:ext uri="{BB962C8B-B14F-4D97-AF65-F5344CB8AC3E}">
        <p14:creationId xmlns:p14="http://schemas.microsoft.com/office/powerpoint/2010/main" val="4020900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524000"/>
            <a:ext cx="876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ftr" sz="quarter" idx="3"/>
          </p:nvPr>
        </p:nvSpPr>
        <p:spPr bwMode="auto">
          <a:xfrm>
            <a:off x="107504" y="63246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buClrTx/>
              <a:buSzTx/>
              <a:buFontTx/>
              <a:buNone/>
              <a:defRPr>
                <a:latin typeface="+mn-lt"/>
              </a:defRPr>
            </a:lvl1pPr>
          </a:lstStyle>
          <a:p>
            <a:pPr>
              <a:defRPr/>
            </a:pPr>
            <a:r>
              <a:rPr lang="en-US" dirty="0" smtClean="0"/>
              <a:t>Herschel Data Processing System</a:t>
            </a:r>
            <a:endParaRPr lang="en-US" dirty="0"/>
          </a:p>
          <a:p>
            <a:pPr>
              <a:defRPr/>
            </a:pPr>
            <a:r>
              <a:rPr lang="en-US" dirty="0"/>
              <a:t>HUG Meeting #3</a:t>
            </a:r>
          </a:p>
          <a:p>
            <a:pPr>
              <a:defRPr/>
            </a:pPr>
            <a:r>
              <a:rPr lang="en-US" dirty="0"/>
              <a:t>3</a:t>
            </a:r>
            <a:r>
              <a:rPr lang="en-US" baseline="30000" dirty="0"/>
              <a:t>rd</a:t>
            </a:r>
            <a:r>
              <a:rPr lang="en-US" dirty="0"/>
              <a:t> to 4</a:t>
            </a:r>
            <a:r>
              <a:rPr lang="en-US" baseline="30000" dirty="0"/>
              <a:t>th</a:t>
            </a:r>
            <a:r>
              <a:rPr lang="en-US" dirty="0"/>
              <a:t> of May 2011</a:t>
            </a:r>
          </a:p>
        </p:txBody>
      </p:sp>
      <p:sp>
        <p:nvSpPr>
          <p:cNvPr id="1029" name="Line 12"/>
          <p:cNvSpPr>
            <a:spLocks noChangeShapeType="1"/>
          </p:cNvSpPr>
          <p:nvPr/>
        </p:nvSpPr>
        <p:spPr bwMode="auto">
          <a:xfrm>
            <a:off x="4763" y="7874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30" name="Line 14"/>
          <p:cNvSpPr>
            <a:spLocks noChangeShapeType="1"/>
          </p:cNvSpPr>
          <p:nvPr/>
        </p:nvSpPr>
        <p:spPr bwMode="auto">
          <a:xfrm>
            <a:off x="0" y="6248400"/>
            <a:ext cx="91551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32" name="Rectangle 18"/>
          <p:cNvSpPr>
            <a:spLocks noGrp="1" noChangeArrowheads="1"/>
          </p:cNvSpPr>
          <p:nvPr>
            <p:ph type="title"/>
          </p:nvPr>
        </p:nvSpPr>
        <p:spPr bwMode="auto">
          <a:xfrm>
            <a:off x="152400" y="838200"/>
            <a:ext cx="8763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5" name="Rectangle 25"/>
          <p:cNvSpPr>
            <a:spLocks noChangeArrowheads="1"/>
          </p:cNvSpPr>
          <p:nvPr/>
        </p:nvSpPr>
        <p:spPr bwMode="auto">
          <a:xfrm>
            <a:off x="7812088" y="6324600"/>
            <a:ext cx="105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ClrTx/>
              <a:buSzTx/>
              <a:buFontTx/>
              <a:buNone/>
            </a:pPr>
            <a:r>
              <a:rPr lang="en-US" dirty="0"/>
              <a:t>Viewgraph </a:t>
            </a:r>
            <a:fld id="{5B65C811-352A-4AF0-9087-F3D0D7DED533}" type="slidenum">
              <a:rPr lang="en-US"/>
              <a:pPr algn="l">
                <a:buClrTx/>
                <a:buSzTx/>
                <a:buFontTx/>
                <a:buNone/>
              </a:pPr>
              <a:t>‹#›</a:t>
            </a:fld>
            <a:endParaRPr lang="en-US" b="1" dirty="0"/>
          </a:p>
          <a:p>
            <a:pPr algn="l">
              <a:buClrTx/>
              <a:buSzTx/>
              <a:buFontTx/>
              <a:buNone/>
            </a:pPr>
            <a:endParaRPr lang="en-US" dirty="0">
              <a:latin typeface="Arial" charset="0"/>
            </a:endParaRPr>
          </a:p>
          <a:p>
            <a:pPr algn="l">
              <a:buClrTx/>
              <a:buSzTx/>
              <a:buFontTx/>
              <a:buNone/>
            </a:pPr>
            <a:r>
              <a:rPr lang="en-US" dirty="0">
                <a:latin typeface="Arial" charset="0"/>
              </a:rPr>
              <a:t>S. Ott</a:t>
            </a: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131840" y="6317171"/>
            <a:ext cx="933634" cy="460996"/>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280880" y="6403482"/>
            <a:ext cx="673529" cy="291032"/>
          </a:xfrm>
          <a:prstGeom prst="rect">
            <a:avLst/>
          </a:prstGeom>
        </p:spPr>
      </p:pic>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083696" y="6395883"/>
            <a:ext cx="577155" cy="319497"/>
          </a:xfrm>
          <a:prstGeom prst="rect">
            <a:avLst/>
          </a:prstGeom>
        </p:spPr>
      </p:pic>
      <p:pic>
        <p:nvPicPr>
          <p:cNvPr id="13" name="Picture 1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169815" y="6360199"/>
            <a:ext cx="698475" cy="453177"/>
          </a:xfrm>
          <a:prstGeom prst="rect">
            <a:avLst/>
          </a:prstGeom>
        </p:spPr>
      </p:pic>
      <p:pic>
        <p:nvPicPr>
          <p:cNvPr id="14" name="Picture 13"/>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76256" y="6385761"/>
            <a:ext cx="720080" cy="357413"/>
          </a:xfrm>
          <a:prstGeom prst="rect">
            <a:avLst/>
          </a:prstGeom>
        </p:spPr>
      </p:pic>
      <p:pic>
        <p:nvPicPr>
          <p:cNvPr id="17" name="Picture 1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520" y="-45185"/>
            <a:ext cx="2253279" cy="926097"/>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18" r:id="rId3"/>
    <p:sldLayoutId id="2147483719" r:id="rId4"/>
    <p:sldLayoutId id="2147483720" r:id="rId5"/>
    <p:sldLayoutId id="2147483721" r:id="rId6"/>
    <p:sldLayoutId id="2147483722" r:id="rId7"/>
    <p:sldLayoutId id="2147483723" r:id="rId8"/>
    <p:sldLayoutId id="2147483724" r:id="rId9"/>
    <p:sldLayoutId id="2147483727" r:id="rId10"/>
    <p:sldLayoutId id="2147483728" r:id="rId11"/>
    <p:sldLayoutId id="2147483729" r:id="rId12"/>
    <p:sldLayoutId id="2147483730" r:id="rId13"/>
    <p:sldLayoutId id="2147483731" r:id="rId14"/>
    <p:sldLayoutId id="2147483732"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Monotype Sorts" pitchFamily="2" charset="2"/>
        <a:buChar char="â"/>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Symbol" pitchFamily="18" charset="2"/>
        <a:buChar char="·"/>
        <a:defRPr>
          <a:solidFill>
            <a:schemeClr val="tx1"/>
          </a:solidFill>
          <a:latin typeface="+mn-lt"/>
        </a:defRPr>
      </a:lvl2pPr>
      <a:lvl3pPr marL="1085850" indent="-228600" algn="l" rtl="0" eaLnBrk="0" fontAlgn="base" hangingPunct="0">
        <a:spcBef>
          <a:spcPct val="20000"/>
        </a:spcBef>
        <a:spcAft>
          <a:spcPct val="0"/>
        </a:spcAft>
        <a:buChar char="•"/>
        <a:defRPr sz="16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Times New Roman" pitchFamily="18" charset="0"/>
        </a:defRPr>
      </a:lvl6pPr>
      <a:lvl7pPr marL="2686050" indent="-228600" algn="l" rtl="0" eaLnBrk="0" fontAlgn="base" hangingPunct="0">
        <a:spcBef>
          <a:spcPct val="20000"/>
        </a:spcBef>
        <a:spcAft>
          <a:spcPct val="0"/>
        </a:spcAft>
        <a:buChar char="»"/>
        <a:defRPr sz="2000">
          <a:solidFill>
            <a:schemeClr val="tx1"/>
          </a:solidFill>
          <a:latin typeface="Times New Roman" pitchFamily="18" charset="0"/>
        </a:defRPr>
      </a:lvl7pPr>
      <a:lvl8pPr marL="3143250" indent="-228600" algn="l" rtl="0" eaLnBrk="0" fontAlgn="base" hangingPunct="0">
        <a:spcBef>
          <a:spcPct val="20000"/>
        </a:spcBef>
        <a:spcAft>
          <a:spcPct val="0"/>
        </a:spcAft>
        <a:buChar char="»"/>
        <a:defRPr sz="2000">
          <a:solidFill>
            <a:schemeClr val="tx1"/>
          </a:solidFill>
          <a:latin typeface="Times New Roman" pitchFamily="18" charset="0"/>
        </a:defRPr>
      </a:lvl8pPr>
      <a:lvl9pPr marL="360045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esoads.eso.org/abs/2013arXiv1302.1203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hyperlink" Target="http://herschel.esac.esa.int/Science_Archive.shtml" TargetMode="External"/><Relationship Id="rId3" Type="http://schemas.openxmlformats.org/officeDocument/2006/relationships/hyperlink" Target="https://nhscsci.ipac.caltech.edu/sc/" TargetMode="External"/><Relationship Id="rId7" Type="http://schemas.openxmlformats.org/officeDocument/2006/relationships/hyperlink" Target="http://hipecommunity.wikispaces.com/"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herschel.esac.esa.int/hipe" TargetMode="External"/><Relationship Id="rId5" Type="http://schemas.openxmlformats.org/officeDocument/2006/relationships/hyperlink" Target="http://herschel.esac.esa.int/HIPE_download.shtml" TargetMode="External"/><Relationship Id="rId10" Type="http://schemas.openxmlformats.org/officeDocument/2006/relationships/hyperlink" Target="https://play.google.com/store/apps/details?id=qv.android" TargetMode="External"/><Relationship Id="rId4" Type="http://schemas.openxmlformats.org/officeDocument/2006/relationships/hyperlink" Target="http://herschel.esac.esa.int/" TargetMode="External"/><Relationship Id="rId9" Type="http://schemas.openxmlformats.org/officeDocument/2006/relationships/hyperlink" Target="https://itunes.apple.com/us/app/esa-hql/id476280092?mt=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erschel.esac.esa.int/hip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10243" name="Rectangle 2"/>
          <p:cNvSpPr>
            <a:spLocks noGrp="1" noChangeArrowheads="1"/>
          </p:cNvSpPr>
          <p:nvPr>
            <p:ph type="ctrTitle"/>
          </p:nvPr>
        </p:nvSpPr>
        <p:spPr>
          <a:xfrm>
            <a:off x="720725" y="1268413"/>
            <a:ext cx="7704138" cy="1524000"/>
          </a:xfrm>
        </p:spPr>
        <p:txBody>
          <a:bodyPr/>
          <a:lstStyle/>
          <a:p>
            <a:r>
              <a:rPr lang="en-US" sz="3600" dirty="0">
                <a:solidFill>
                  <a:srgbClr val="0033CC"/>
                </a:solidFill>
              </a:rPr>
              <a:t>Overview of the Herschel Data Processing </a:t>
            </a:r>
            <a:r>
              <a:rPr lang="en-US" sz="3600" dirty="0" smtClean="0">
                <a:solidFill>
                  <a:srgbClr val="0033CC"/>
                </a:solidFill>
              </a:rPr>
              <a:t>System and Activities</a:t>
            </a:r>
          </a:p>
        </p:txBody>
      </p:sp>
      <p:sp>
        <p:nvSpPr>
          <p:cNvPr id="7" name="Rectangle 5"/>
          <p:cNvSpPr>
            <a:spLocks noChangeArrowheads="1"/>
          </p:cNvSpPr>
          <p:nvPr/>
        </p:nvSpPr>
        <p:spPr bwMode="auto">
          <a:xfrm>
            <a:off x="230188" y="2997696"/>
            <a:ext cx="8343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j-lt"/>
              </a:rPr>
              <a:t>Stephan Ott</a:t>
            </a:r>
            <a:r>
              <a:rPr kumimoji="0" lang="en-GB" sz="2400" b="1" i="0" u="none" strike="noStrike" kern="0" cap="none" spc="0" normalizeH="0" baseline="0" noProof="0" dirty="0">
                <a:ln>
                  <a:noFill/>
                </a:ln>
                <a:solidFill>
                  <a:srgbClr val="000000"/>
                </a:solidFill>
                <a:effectLst/>
                <a:uLnTx/>
                <a:uFillTx/>
                <a:latin typeface="+mj-lt"/>
              </a:rPr>
              <a:t/>
            </a:r>
            <a:br>
              <a:rPr kumimoji="0" lang="en-GB" sz="2400" b="1" i="0" u="none" strike="noStrike" kern="0" cap="none" spc="0" normalizeH="0" baseline="0" noProof="0" dirty="0">
                <a:ln>
                  <a:noFill/>
                </a:ln>
                <a:solidFill>
                  <a:srgbClr val="000000"/>
                </a:solidFill>
                <a:effectLst/>
                <a:uLnTx/>
                <a:uFillTx/>
                <a:latin typeface="+mj-lt"/>
              </a:rPr>
            </a:br>
            <a:r>
              <a:rPr kumimoji="0" lang="en-GB" sz="2400" b="1" i="0" u="none" strike="noStrike" kern="0" cap="none" spc="0" normalizeH="0" baseline="0" noProof="0" dirty="0">
                <a:ln>
                  <a:noFill/>
                </a:ln>
                <a:solidFill>
                  <a:srgbClr val="000000"/>
                </a:solidFill>
                <a:effectLst/>
                <a:uLnTx/>
                <a:uFillTx/>
                <a:latin typeface="+mj-lt"/>
              </a:rPr>
              <a:t/>
            </a:r>
            <a:br>
              <a:rPr kumimoji="0" lang="en-GB" sz="2400" b="1" i="0" u="none" strike="noStrike" kern="0" cap="none" spc="0" normalizeH="0" baseline="0" noProof="0" dirty="0">
                <a:ln>
                  <a:noFill/>
                </a:ln>
                <a:solidFill>
                  <a:srgbClr val="000000"/>
                </a:solidFill>
                <a:effectLst/>
                <a:uLnTx/>
                <a:uFillTx/>
                <a:latin typeface="+mj-lt"/>
              </a:rPr>
            </a:br>
            <a:r>
              <a:rPr kumimoji="0" lang="en-GB" sz="2000" b="1" i="0" u="none" strike="noStrike" kern="0" cap="none" spc="0" normalizeH="0" baseline="0" noProof="0" dirty="0">
                <a:ln>
                  <a:noFill/>
                </a:ln>
                <a:solidFill>
                  <a:srgbClr val="000000"/>
                </a:solidFill>
                <a:effectLst/>
                <a:uLnTx/>
                <a:uFillTx/>
                <a:latin typeface="+mj-lt"/>
              </a:rPr>
              <a:t>Herschel Science Data Processing Development Manager</a:t>
            </a:r>
            <a:br>
              <a:rPr kumimoji="0" lang="en-GB" sz="2000" b="1" i="0" u="none" strike="noStrike" kern="0" cap="none" spc="0" normalizeH="0" baseline="0" noProof="0" dirty="0">
                <a:ln>
                  <a:noFill/>
                </a:ln>
                <a:solidFill>
                  <a:srgbClr val="000000"/>
                </a:solidFill>
                <a:effectLst/>
                <a:uLnTx/>
                <a:uFillTx/>
                <a:latin typeface="+mj-lt"/>
              </a:rPr>
            </a:br>
            <a:r>
              <a:rPr kumimoji="0" lang="en-GB" sz="2000" b="1" i="0" u="none" strike="noStrike" kern="0" cap="none" spc="0" normalizeH="0" baseline="0" noProof="0" dirty="0">
                <a:ln>
                  <a:noFill/>
                </a:ln>
                <a:solidFill>
                  <a:srgbClr val="000000"/>
                </a:solidFill>
                <a:effectLst/>
                <a:uLnTx/>
                <a:uFillTx/>
                <a:latin typeface="+mj-lt"/>
              </a:rPr>
              <a:t>Herschel Science Data Processing Coordinator</a:t>
            </a:r>
            <a:br>
              <a:rPr kumimoji="0" lang="en-GB" sz="2000" b="1" i="0" u="none" strike="noStrike" kern="0" cap="none" spc="0" normalizeH="0" baseline="0" noProof="0" dirty="0">
                <a:ln>
                  <a:noFill/>
                </a:ln>
                <a:solidFill>
                  <a:srgbClr val="000000"/>
                </a:solidFill>
                <a:effectLst/>
                <a:uLnTx/>
                <a:uFillTx/>
                <a:latin typeface="+mj-lt"/>
              </a:rPr>
            </a:br>
            <a:r>
              <a:rPr kumimoji="0" lang="en-GB" sz="1000" b="1" i="0" u="none" strike="noStrike" kern="0" cap="none" spc="0" normalizeH="0" baseline="0" noProof="0" dirty="0">
                <a:ln>
                  <a:noFill/>
                </a:ln>
                <a:solidFill>
                  <a:srgbClr val="000000"/>
                </a:solidFill>
                <a:effectLst/>
                <a:uLnTx/>
                <a:uFillTx/>
                <a:latin typeface="+mj-lt"/>
              </a:rPr>
              <a:t/>
            </a:r>
            <a:br>
              <a:rPr kumimoji="0" lang="en-GB" sz="1000" b="1" i="0" u="none" strike="noStrike" kern="0" cap="none" spc="0" normalizeH="0" baseline="0" noProof="0" dirty="0">
                <a:ln>
                  <a:noFill/>
                </a:ln>
                <a:solidFill>
                  <a:srgbClr val="000000"/>
                </a:solidFill>
                <a:effectLst/>
                <a:uLnTx/>
                <a:uFillTx/>
                <a:latin typeface="+mj-lt"/>
              </a:rPr>
            </a:br>
            <a:r>
              <a:rPr kumimoji="0" lang="en-US" sz="2000" b="1" i="0" u="none" strike="noStrike" kern="0" cap="none" spc="0" normalizeH="0" baseline="0" noProof="0" dirty="0">
                <a:ln>
                  <a:noFill/>
                </a:ln>
                <a:solidFill>
                  <a:srgbClr val="000000"/>
                </a:solidFill>
                <a:effectLst/>
                <a:uLnTx/>
                <a:uFillTx/>
                <a:latin typeface="+mj-lt"/>
              </a:rPr>
              <a:t>Herschel Science Centre</a:t>
            </a:r>
            <a:r>
              <a:rPr kumimoji="0" lang="en-GB" sz="2400" b="1" i="0" u="none" strike="noStrike" kern="0" cap="none" spc="0" normalizeH="0" baseline="0" noProof="0" dirty="0">
                <a:ln>
                  <a:noFill/>
                </a:ln>
                <a:solidFill>
                  <a:srgbClr val="000000"/>
                </a:solidFill>
                <a:effectLst/>
                <a:uLnTx/>
                <a:uFillTx/>
                <a:latin typeface="+mj-lt"/>
              </a:rPr>
              <a:t/>
            </a:r>
            <a:br>
              <a:rPr kumimoji="0" lang="en-GB" sz="2400" b="1" i="0" u="none" strike="noStrike" kern="0" cap="none" spc="0" normalizeH="0" baseline="0" noProof="0" dirty="0">
                <a:ln>
                  <a:noFill/>
                </a:ln>
                <a:solidFill>
                  <a:srgbClr val="000000"/>
                </a:solidFill>
                <a:effectLst/>
                <a:uLnTx/>
                <a:uFillTx/>
                <a:latin typeface="+mj-lt"/>
              </a:rPr>
            </a:br>
            <a:r>
              <a:rPr kumimoji="0" lang="en-GB" sz="2000" b="1" i="0" u="none" strike="noStrike" kern="0" cap="none" spc="0" normalizeH="0" baseline="0" noProof="0" dirty="0">
                <a:ln>
                  <a:noFill/>
                </a:ln>
                <a:solidFill>
                  <a:srgbClr val="000000"/>
                </a:solidFill>
                <a:effectLst/>
                <a:uLnTx/>
                <a:uFillTx/>
                <a:latin typeface="+mj-lt"/>
              </a:rPr>
              <a:t/>
            </a:r>
            <a:br>
              <a:rPr kumimoji="0" lang="en-GB" sz="2000" b="1" i="0" u="none" strike="noStrike" kern="0" cap="none" spc="0" normalizeH="0" baseline="0" noProof="0" dirty="0">
                <a:ln>
                  <a:noFill/>
                </a:ln>
                <a:solidFill>
                  <a:srgbClr val="000000"/>
                </a:solidFill>
                <a:effectLst/>
                <a:uLnTx/>
                <a:uFillTx/>
                <a:latin typeface="+mj-lt"/>
              </a:rPr>
            </a:br>
            <a:r>
              <a:rPr kumimoji="0" lang="en-GB" sz="2000" b="1" i="0" u="none" strike="noStrike" kern="0" cap="none" spc="0" normalizeH="0" baseline="0" noProof="0" dirty="0">
                <a:ln>
                  <a:noFill/>
                </a:ln>
                <a:solidFill>
                  <a:srgbClr val="000000"/>
                </a:solidFill>
                <a:effectLst/>
                <a:uLnTx/>
                <a:uFillTx/>
                <a:latin typeface="+mj-lt"/>
              </a:rPr>
              <a:t> </a:t>
            </a:r>
            <a:r>
              <a:rPr kumimoji="0" lang="en-US" sz="2400" b="1" i="0" u="none" strike="noStrike" kern="0" cap="none" spc="0" normalizeH="0" baseline="0" noProof="0" dirty="0">
                <a:ln>
                  <a:noFill/>
                </a:ln>
                <a:solidFill>
                  <a:srgbClr val="000000"/>
                </a:solidFill>
                <a:effectLst/>
                <a:uLnTx/>
                <a:uFillTx/>
                <a:latin typeface="+mj-lt"/>
              </a:rPr>
              <a:t>on </a:t>
            </a:r>
            <a:r>
              <a:rPr kumimoji="0" lang="en-US" sz="2400" b="1" i="0" u="none" strike="noStrike" kern="0" cap="none" spc="0" normalizeH="0" baseline="0" noProof="0" dirty="0" smtClean="0">
                <a:ln>
                  <a:noFill/>
                </a:ln>
                <a:solidFill>
                  <a:srgbClr val="000000"/>
                </a:solidFill>
                <a:effectLst/>
                <a:uLnTx/>
                <a:uFillTx/>
                <a:latin typeface="+mj-lt"/>
              </a:rPr>
              <a:t>behalf of </a:t>
            </a:r>
            <a:r>
              <a:rPr kumimoji="0" lang="en-US" sz="2400" b="1" i="0" u="none" strike="noStrike" kern="0" cap="none" spc="0" normalizeH="0" baseline="0" noProof="0" dirty="0">
                <a:ln>
                  <a:noFill/>
                </a:ln>
                <a:solidFill>
                  <a:srgbClr val="000000"/>
                </a:solidFill>
                <a:effectLst/>
                <a:uLnTx/>
                <a:uFillTx/>
                <a:latin typeface="+mj-lt"/>
              </a:rPr>
              <a:t>all contributors of the Herschel mission</a:t>
            </a:r>
            <a:br>
              <a:rPr kumimoji="0" lang="en-US" sz="2400" b="1" i="0" u="none" strike="noStrike" kern="0" cap="none" spc="0" normalizeH="0" baseline="0" noProof="0" dirty="0">
                <a:ln>
                  <a:noFill/>
                </a:ln>
                <a:solidFill>
                  <a:srgbClr val="000000"/>
                </a:solidFill>
                <a:effectLst/>
                <a:uLnTx/>
                <a:uFillTx/>
                <a:latin typeface="+mj-lt"/>
              </a:rPr>
            </a:br>
            <a:r>
              <a:rPr kumimoji="0" lang="en-US" sz="2600" b="1" i="0" u="none" strike="noStrike" kern="0" cap="none" spc="0" normalizeH="0" baseline="0" noProof="0" dirty="0">
                <a:ln>
                  <a:noFill/>
                </a:ln>
                <a:solidFill>
                  <a:srgbClr val="000000"/>
                </a:solidFill>
                <a:effectLst/>
                <a:uLnTx/>
                <a:uFillTx/>
                <a:latin typeface="+mj-lt"/>
              </a:rPr>
              <a:t>http://herschel.esac.esa.int/HerschelPeople.shtml</a:t>
            </a:r>
            <a:endParaRPr kumimoji="0" lang="en-GB" sz="2600" b="1" i="0" u="none" strike="noStrike" kern="0" cap="none" spc="0" normalizeH="0" baseline="0" noProof="0" dirty="0">
              <a:ln>
                <a:noFill/>
              </a:ln>
              <a:solidFill>
                <a:srgbClr val="000000"/>
              </a:solidFill>
              <a:effectLst/>
              <a:uLnTx/>
              <a:uFillTx/>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7"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
        <p:nvSpPr>
          <p:cNvPr id="8" name="Rectangle 3"/>
          <p:cNvSpPr>
            <a:spLocks noGrp="1" noChangeArrowheads="1"/>
          </p:cNvSpPr>
          <p:nvPr>
            <p:ph type="title"/>
          </p:nvPr>
        </p:nvSpPr>
        <p:spPr>
          <a:xfrm>
            <a:off x="152400" y="1196752"/>
            <a:ext cx="2547392" cy="609600"/>
          </a:xfrm>
          <a:noFill/>
        </p:spPr>
        <p:txBody>
          <a:bodyPr/>
          <a:lstStyle/>
          <a:p>
            <a:r>
              <a:rPr lang="en-US" sz="2800" dirty="0" smtClean="0">
                <a:solidFill>
                  <a:srgbClr val="0000CC"/>
                </a:solidFill>
              </a:rPr>
              <a:t>HIFI Level 2.5 deconvolved spectra</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68960"/>
            <a:ext cx="8374335" cy="310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321" y="922853"/>
            <a:ext cx="5456103" cy="20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7"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
        <p:nvSpPr>
          <p:cNvPr id="8" name="Rectangle 3"/>
          <p:cNvSpPr>
            <a:spLocks noGrp="1" noChangeArrowheads="1"/>
          </p:cNvSpPr>
          <p:nvPr>
            <p:ph type="title"/>
          </p:nvPr>
        </p:nvSpPr>
        <p:spPr>
          <a:xfrm>
            <a:off x="2722240" y="772854"/>
            <a:ext cx="3843536" cy="609600"/>
          </a:xfrm>
          <a:noFill/>
        </p:spPr>
        <p:txBody>
          <a:bodyPr/>
          <a:lstStyle/>
          <a:p>
            <a:pPr algn="l"/>
            <a:r>
              <a:rPr lang="en-US" sz="2800" dirty="0" smtClean="0">
                <a:solidFill>
                  <a:srgbClr val="0000CC"/>
                </a:solidFill>
              </a:rPr>
              <a:t>HIFI Browse Product</a:t>
            </a:r>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l="10110" t="12009" r="20221" b="8006"/>
          <a:stretch>
            <a:fillRect/>
          </a:stretch>
        </p:blipFill>
        <p:spPr bwMode="auto">
          <a:xfrm>
            <a:off x="1187624" y="1371657"/>
            <a:ext cx="6912768" cy="4729789"/>
          </a:xfrm>
          <a:prstGeom prst="rect">
            <a:avLst/>
          </a:prstGeom>
          <a:noFill/>
          <a:ln w="45720">
            <a:solidFill>
              <a:srgbClr val="33CC66"/>
            </a:solidFill>
            <a:round/>
            <a:headEnd/>
            <a:tailEnd/>
          </a:ln>
          <a:effectLst/>
          <a:extLst>
            <a:ext uri="{909E8E84-426E-40DD-AFC4-6F175D3DCCD1}">
              <a14:hiddenFill xmlns:a14="http://schemas.microsoft.com/office/drawing/2010/main">
                <a:blipFill dpi="0" rotWithShape="0">
                  <a:blip/>
                  <a:srcRect l="10110" t="12009" r="20221" b="8006"/>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72437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496401" y="5470907"/>
            <a:ext cx="1688582"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r">
              <a:buClrTx/>
              <a:buFontTx/>
              <a:buNone/>
            </a:pPr>
            <a:r>
              <a:rPr lang="en-US" sz="1600" dirty="0" smtClean="0"/>
              <a:t>Messier 101</a:t>
            </a:r>
            <a:endParaRPr lang="en-US" sz="1600" dirty="0"/>
          </a:p>
          <a:p>
            <a:pPr algn="r">
              <a:buClrTx/>
              <a:buFontTx/>
              <a:buNone/>
            </a:pPr>
            <a:r>
              <a:rPr lang="en-US" sz="1600" dirty="0"/>
              <a:t>(PI </a:t>
            </a:r>
            <a:r>
              <a:rPr lang="en-US" sz="1600" dirty="0" smtClean="0"/>
              <a:t>R. Kennicutt</a:t>
            </a:r>
            <a:r>
              <a:rPr lang="en-US" sz="1600" dirty="0"/>
              <a:t>)</a:t>
            </a:r>
          </a:p>
        </p:txBody>
      </p:sp>
      <p:sp>
        <p:nvSpPr>
          <p:cNvPr id="4" name="Rectangle 3"/>
          <p:cNvSpPr txBox="1">
            <a:spLocks noChangeArrowheads="1"/>
          </p:cNvSpPr>
          <p:nvPr/>
        </p:nvSpPr>
        <p:spPr>
          <a:xfrm>
            <a:off x="169683" y="5096232"/>
            <a:ext cx="2384949"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3200" dirty="0" smtClean="0">
                <a:solidFill>
                  <a:srgbClr val="0033CC"/>
                </a:solidFill>
              </a:rPr>
              <a:t>PACS SPG mosaics</a:t>
            </a:r>
            <a:endParaRPr lang="en-US" sz="3200" dirty="0" smtClean="0">
              <a:solidFill>
                <a:srgbClr val="0033CC"/>
              </a:solidFill>
            </a:endParaRPr>
          </a:p>
        </p:txBody>
      </p:sp>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7"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826541"/>
            <a:ext cx="2599595" cy="27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405895" y="3584891"/>
            <a:ext cx="1897955"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2000" dirty="0" smtClean="0">
                <a:solidFill>
                  <a:srgbClr val="0033CC"/>
                </a:solidFill>
              </a:rPr>
              <a:t>Level 2 map</a:t>
            </a:r>
          </a:p>
          <a:p>
            <a:pPr algn="l"/>
            <a:r>
              <a:rPr lang="en-GB" sz="2000" dirty="0" smtClean="0">
                <a:solidFill>
                  <a:srgbClr val="0033CC"/>
                </a:solidFill>
              </a:rPr>
              <a:t>(1 scan)</a:t>
            </a:r>
            <a:endParaRPr lang="en-US" sz="2000" dirty="0" smtClean="0">
              <a:solidFill>
                <a:srgbClr val="0033CC"/>
              </a:solidFill>
            </a:endParaRPr>
          </a:p>
        </p:txBody>
      </p:sp>
      <p:grpSp>
        <p:nvGrpSpPr>
          <p:cNvPr id="3" name="Group 2"/>
          <p:cNvGrpSpPr/>
          <p:nvPr/>
        </p:nvGrpSpPr>
        <p:grpSpPr>
          <a:xfrm>
            <a:off x="5110329" y="834352"/>
            <a:ext cx="3160801" cy="3360139"/>
            <a:chOff x="5110329" y="834352"/>
            <a:chExt cx="3160801" cy="3360139"/>
          </a:xfrm>
        </p:grpSpPr>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0329" y="834352"/>
              <a:ext cx="2660777" cy="265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a:xfrm>
              <a:off x="6012160" y="3584891"/>
              <a:ext cx="2258970"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2000" dirty="0" smtClean="0">
                  <a:solidFill>
                    <a:srgbClr val="0033CC"/>
                  </a:solidFill>
                </a:rPr>
                <a:t>Level 2.5 mosaic</a:t>
              </a:r>
            </a:p>
            <a:p>
              <a:pPr algn="l"/>
              <a:r>
                <a:rPr lang="en-GB" sz="2000" dirty="0" smtClean="0">
                  <a:solidFill>
                    <a:srgbClr val="0033CC"/>
                  </a:solidFill>
                </a:rPr>
                <a:t>(scan and crossscan)</a:t>
              </a:r>
              <a:endParaRPr lang="en-US" sz="2000" dirty="0" smtClean="0">
                <a:solidFill>
                  <a:srgbClr val="0033CC"/>
                </a:solidFill>
              </a:endParaRPr>
            </a:p>
          </p:txBody>
        </p:sp>
      </p:grpSp>
      <p:grpSp>
        <p:nvGrpSpPr>
          <p:cNvPr id="5" name="Group 4"/>
          <p:cNvGrpSpPr/>
          <p:nvPr/>
        </p:nvGrpSpPr>
        <p:grpSpPr>
          <a:xfrm>
            <a:off x="2388370" y="3112414"/>
            <a:ext cx="5522720" cy="3070829"/>
            <a:chOff x="2388370" y="3112414"/>
            <a:chExt cx="5522720" cy="3070829"/>
          </a:xfrm>
        </p:grpSpPr>
        <p:pic>
          <p:nvPicPr>
            <p:cNvPr id="1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8370" y="3112414"/>
              <a:ext cx="3152838" cy="307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a:xfrm>
              <a:off x="5652120" y="5070312"/>
              <a:ext cx="2258970"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2000" dirty="0" smtClean="0">
                  <a:solidFill>
                    <a:srgbClr val="0033CC"/>
                  </a:solidFill>
                </a:rPr>
                <a:t>Level 3 mosaic</a:t>
              </a:r>
            </a:p>
            <a:p>
              <a:pPr algn="l"/>
              <a:r>
                <a:rPr lang="en-GB" sz="2000" dirty="0" smtClean="0">
                  <a:solidFill>
                    <a:srgbClr val="0033CC"/>
                  </a:solidFill>
                </a:rPr>
                <a:t>(2 scans and 2 crossscans)</a:t>
              </a:r>
              <a:endParaRPr lang="en-US" sz="2000" dirty="0" smtClean="0">
                <a:solidFill>
                  <a:srgbClr val="0033CC"/>
                </a:solidFill>
              </a:endParaRPr>
            </a:p>
          </p:txBody>
        </p:sp>
      </p:grpSp>
    </p:spTree>
    <p:extLst>
      <p:ext uri="{BB962C8B-B14F-4D97-AF65-F5344CB8AC3E}">
        <p14:creationId xmlns:p14="http://schemas.microsoft.com/office/powerpoint/2010/main" val="2728579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0" fill="hold"/>
                                        <p:tgtEl>
                                          <p:spTgt spid="5"/>
                                        </p:tgtEl>
                                        <p:attrNameLst>
                                          <p:attrName>ppt_w</p:attrName>
                                        </p:attrNameLst>
                                      </p:cBhvr>
                                      <p:tavLst>
                                        <p:tav tm="0">
                                          <p:val>
                                            <p:fltVal val="0"/>
                                          </p:val>
                                        </p:tav>
                                        <p:tav tm="100000">
                                          <p:val>
                                            <p:strVal val="#ppt_w"/>
                                          </p:val>
                                        </p:tav>
                                      </p:tavLst>
                                    </p:anim>
                                    <p:anim calcmode="lin" valueType="num">
                                      <p:cBhvr>
                                        <p:cTn id="15" dur="2500" fill="hold"/>
                                        <p:tgtEl>
                                          <p:spTgt spid="5"/>
                                        </p:tgtEl>
                                        <p:attrNameLst>
                                          <p:attrName>ppt_h</p:attrName>
                                        </p:attrNameLst>
                                      </p:cBhvr>
                                      <p:tavLst>
                                        <p:tav tm="0">
                                          <p:val>
                                            <p:fltVal val="0"/>
                                          </p:val>
                                        </p:tav>
                                        <p:tav tm="100000">
                                          <p:val>
                                            <p:strVal val="#ppt_h"/>
                                          </p:val>
                                        </p:tav>
                                      </p:tavLst>
                                    </p:anim>
                                    <p:animEffect transition="in" filter="fade">
                                      <p:cBhvr>
                                        <p:cTn id="16"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192" y="1868263"/>
            <a:ext cx="7393808" cy="4225033"/>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0241" name="Text Box 1"/>
          <p:cNvSpPr txBox="1">
            <a:spLocks noChangeArrowheads="1"/>
          </p:cNvSpPr>
          <p:nvPr/>
        </p:nvSpPr>
        <p:spPr bwMode="auto">
          <a:xfrm>
            <a:off x="7893460" y="5733256"/>
            <a:ext cx="923948"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buClrTx/>
              <a:buFontTx/>
              <a:buNone/>
            </a:pPr>
            <a:r>
              <a:rPr lang="en-GB" sz="1600" dirty="0">
                <a:solidFill>
                  <a:schemeClr val="tx2"/>
                </a:solidFill>
              </a:rPr>
              <a:t>Mrk </a:t>
            </a:r>
            <a:r>
              <a:rPr lang="en-GB" sz="1600" dirty="0" smtClean="0">
                <a:solidFill>
                  <a:schemeClr val="tx2"/>
                </a:solidFill>
              </a:rPr>
              <a:t>231</a:t>
            </a:r>
            <a:endParaRPr lang="en-US" sz="1800" b="1" dirty="0">
              <a:solidFill>
                <a:schemeClr val="tx2"/>
              </a:solidFill>
            </a:endParaRPr>
          </a:p>
        </p:txBody>
      </p:sp>
      <p:sp>
        <p:nvSpPr>
          <p:cNvPr id="4" name="Rectangle 3"/>
          <p:cNvSpPr txBox="1">
            <a:spLocks noChangeArrowheads="1"/>
          </p:cNvSpPr>
          <p:nvPr/>
        </p:nvSpPr>
        <p:spPr>
          <a:xfrm>
            <a:off x="4716016" y="875184"/>
            <a:ext cx="4189905"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GB" dirty="0" smtClean="0">
                <a:solidFill>
                  <a:schemeClr val="accent6"/>
                </a:solidFill>
              </a:rPr>
              <a:t>SPIRE FTS SPG Level 2</a:t>
            </a:r>
            <a:endParaRPr lang="en-US" dirty="0" smtClean="0">
              <a:solidFill>
                <a:schemeClr val="accent6"/>
              </a:solidFill>
            </a:endParaRPr>
          </a:p>
        </p:txBody>
      </p:sp>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solidFill>
                  <a:schemeClr val="tx2"/>
                </a:solidFill>
              </a:rPr>
              <a:t>Herschel Data Processing System</a:t>
            </a:r>
            <a:endParaRPr lang="en-US" dirty="0">
              <a:solidFill>
                <a:schemeClr val="tx2"/>
              </a:solidFill>
            </a:endParaRPr>
          </a:p>
          <a:p>
            <a:pPr>
              <a:defRPr/>
            </a:pPr>
            <a:r>
              <a:rPr lang="en-US" dirty="0" smtClean="0">
                <a:solidFill>
                  <a:schemeClr val="tx2"/>
                </a:solidFill>
              </a:rPr>
              <a:t>NHSC Herschel Data Processing Workshop</a:t>
            </a:r>
            <a:endParaRPr lang="en-US" dirty="0">
              <a:solidFill>
                <a:schemeClr val="tx2"/>
              </a:solidFill>
            </a:endParaRPr>
          </a:p>
          <a:p>
            <a:pPr>
              <a:defRPr/>
            </a:pPr>
            <a:r>
              <a:rPr lang="en-US" dirty="0" smtClean="0">
                <a:solidFill>
                  <a:schemeClr val="tx2"/>
                </a:solidFill>
              </a:rPr>
              <a:t>26th August 2013</a:t>
            </a:r>
            <a:endParaRPr lang="en-US" dirty="0">
              <a:solidFill>
                <a:schemeClr val="tx2"/>
              </a:solidFill>
            </a:endParaRPr>
          </a:p>
        </p:txBody>
      </p:sp>
      <p:sp>
        <p:nvSpPr>
          <p:cNvPr id="11" name="TextBox 10"/>
          <p:cNvSpPr txBox="1"/>
          <p:nvPr/>
        </p:nvSpPr>
        <p:spPr>
          <a:xfrm>
            <a:off x="866776" y="1409830"/>
            <a:ext cx="8310033" cy="369332"/>
          </a:xfrm>
          <a:prstGeom prst="rect">
            <a:avLst/>
          </a:prstGeom>
          <a:noFill/>
        </p:spPr>
        <p:txBody>
          <a:bodyPr>
            <a:spAutoFit/>
          </a:bodyPr>
          <a:lstStyle/>
          <a:p>
            <a:pPr>
              <a:defRPr/>
            </a:pPr>
            <a:r>
              <a:rPr lang="en-GB" sz="1800" dirty="0" smtClean="0">
                <a:solidFill>
                  <a:schemeClr val="tx2"/>
                </a:solidFill>
                <a:latin typeface="+mj-lt"/>
              </a:rPr>
              <a:t>OD209</a:t>
            </a:r>
            <a:r>
              <a:rPr lang="en-GB" sz="1800" dirty="0">
                <a:solidFill>
                  <a:schemeClr val="tx2"/>
                </a:solidFill>
                <a:latin typeface="+mj-lt"/>
              </a:rPr>
              <a:t>: </a:t>
            </a:r>
            <a:r>
              <a:rPr lang="en-GB" sz="1800" strike="sngStrike" dirty="0">
                <a:solidFill>
                  <a:schemeClr val="tx2"/>
                </a:solidFill>
                <a:latin typeface="+mj-lt"/>
              </a:rPr>
              <a:t>a ‘bad day’</a:t>
            </a:r>
            <a:r>
              <a:rPr lang="en-GB" sz="1800" dirty="0">
                <a:solidFill>
                  <a:schemeClr val="tx2"/>
                </a:solidFill>
                <a:latin typeface="+mj-lt"/>
              </a:rPr>
              <a:t>, </a:t>
            </a:r>
            <a:r>
              <a:rPr lang="en-GB" sz="1800" strike="sngStrike" dirty="0">
                <a:solidFill>
                  <a:schemeClr val="tx2"/>
                </a:solidFill>
                <a:latin typeface="+mj-lt"/>
              </a:rPr>
              <a:t>awful shape</a:t>
            </a:r>
            <a:r>
              <a:rPr lang="en-GB" sz="1800" dirty="0">
                <a:solidFill>
                  <a:schemeClr val="tx2"/>
                </a:solidFill>
                <a:latin typeface="+mj-lt"/>
              </a:rPr>
              <a:t>, </a:t>
            </a:r>
            <a:r>
              <a:rPr lang="en-GB" sz="1800" strike="sngStrike" dirty="0">
                <a:solidFill>
                  <a:schemeClr val="tx2"/>
                </a:solidFill>
                <a:latin typeface="+mj-lt"/>
              </a:rPr>
              <a:t>horrible noise</a:t>
            </a:r>
          </a:p>
        </p:txBody>
      </p:sp>
      <p:sp>
        <p:nvSpPr>
          <p:cNvPr id="24" name="Slide Number Placeholder 2"/>
          <p:cNvSpPr txBox="1">
            <a:spLocks/>
          </p:cNvSpPr>
          <p:nvPr/>
        </p:nvSpPr>
        <p:spPr>
          <a:xfrm>
            <a:off x="7099300" y="6356350"/>
            <a:ext cx="2311400" cy="365125"/>
          </a:xfrm>
          <a:prstGeom prst="rect">
            <a:avLst/>
          </a:prstGeom>
        </p:spPr>
        <p:txBody>
          <a:bodyPr/>
          <a:lstStyle>
            <a:defPPr>
              <a:defRPr lang="en-US"/>
            </a:defPPr>
            <a:lvl1pPr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1pPr>
            <a:lvl2pPr marL="4572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2pPr>
            <a:lvl3pPr marL="9144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3pPr>
            <a:lvl4pPr marL="13716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4pPr>
            <a:lvl5pPr marL="18288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5pPr>
            <a:lvl6pPr marL="2286000" algn="l" defTabSz="914400" rtl="0" eaLnBrk="1" latinLnBrk="0" hangingPunct="1">
              <a:defRPr sz="1000" kern="1200">
                <a:solidFill>
                  <a:schemeClr val="tx1"/>
                </a:solidFill>
                <a:latin typeface="Microsoft Sans Serif" pitchFamily="34" charset="0"/>
                <a:ea typeface="+mn-ea"/>
                <a:cs typeface="+mn-cs"/>
              </a:defRPr>
            </a:lvl6pPr>
            <a:lvl7pPr marL="2743200" algn="l" defTabSz="914400" rtl="0" eaLnBrk="1" latinLnBrk="0" hangingPunct="1">
              <a:defRPr sz="1000" kern="1200">
                <a:solidFill>
                  <a:schemeClr val="tx1"/>
                </a:solidFill>
                <a:latin typeface="Microsoft Sans Serif" pitchFamily="34" charset="0"/>
                <a:ea typeface="+mn-ea"/>
                <a:cs typeface="+mn-cs"/>
              </a:defRPr>
            </a:lvl7pPr>
            <a:lvl8pPr marL="3200400" algn="l" defTabSz="914400" rtl="0" eaLnBrk="1" latinLnBrk="0" hangingPunct="1">
              <a:defRPr sz="1000" kern="1200">
                <a:solidFill>
                  <a:schemeClr val="tx1"/>
                </a:solidFill>
                <a:latin typeface="Microsoft Sans Serif" pitchFamily="34" charset="0"/>
                <a:ea typeface="+mn-ea"/>
                <a:cs typeface="+mn-cs"/>
              </a:defRPr>
            </a:lvl8pPr>
            <a:lvl9pPr marL="3657600" algn="l" defTabSz="914400" rtl="0" eaLnBrk="1" latinLnBrk="0" hangingPunct="1">
              <a:defRPr sz="1000" kern="1200">
                <a:solidFill>
                  <a:schemeClr val="tx1"/>
                </a:solidFill>
                <a:latin typeface="Microsoft Sans Serif" pitchFamily="34" charset="0"/>
                <a:ea typeface="+mn-ea"/>
                <a:cs typeface="+mn-cs"/>
              </a:defRPr>
            </a:lvl9pPr>
          </a:lstStyle>
          <a:p>
            <a:pPr>
              <a:defRPr/>
            </a:pPr>
            <a:endParaRPr lang="en-GB" dirty="0"/>
          </a:p>
        </p:txBody>
      </p:sp>
      <p:sp>
        <p:nvSpPr>
          <p:cNvPr id="26" name="TextBox 25"/>
          <p:cNvSpPr txBox="1"/>
          <p:nvPr/>
        </p:nvSpPr>
        <p:spPr>
          <a:xfrm>
            <a:off x="2428875" y="2174875"/>
            <a:ext cx="2351088" cy="1014413"/>
          </a:xfrm>
          <a:prstGeom prst="rect">
            <a:avLst/>
          </a:prstGeom>
          <a:noFill/>
        </p:spPr>
        <p:txBody>
          <a:bodyPr>
            <a:spAutoFit/>
          </a:bodyPr>
          <a:lstStyle/>
          <a:p>
            <a:pPr>
              <a:defRPr/>
            </a:pPr>
            <a:r>
              <a:rPr lang="en-GB" sz="2000" dirty="0">
                <a:solidFill>
                  <a:srgbClr val="F6B912"/>
                </a:solidFill>
              </a:rPr>
              <a:t>HIPE7</a:t>
            </a:r>
            <a:r>
              <a:rPr lang="en-GB" sz="2000" dirty="0"/>
              <a:t> </a:t>
            </a:r>
            <a:r>
              <a:rPr lang="en-GB" sz="2000" dirty="0">
                <a:solidFill>
                  <a:schemeClr val="tx1">
                    <a:lumMod val="65000"/>
                    <a:lumOff val="35000"/>
                  </a:schemeClr>
                </a:solidFill>
              </a:rPr>
              <a:t>HIPE8</a:t>
            </a:r>
          </a:p>
          <a:p>
            <a:pPr>
              <a:defRPr/>
            </a:pPr>
            <a:r>
              <a:rPr lang="en-GB" sz="2000" dirty="0">
                <a:solidFill>
                  <a:srgbClr val="0CFF00"/>
                </a:solidFill>
              </a:rPr>
              <a:t>HIPE9</a:t>
            </a:r>
            <a:r>
              <a:rPr lang="en-GB" sz="2000" dirty="0">
                <a:solidFill>
                  <a:schemeClr val="tx1">
                    <a:lumMod val="65000"/>
                    <a:lumOff val="35000"/>
                  </a:schemeClr>
                </a:solidFill>
              </a:rPr>
              <a:t> </a:t>
            </a:r>
            <a:r>
              <a:rPr lang="en-GB" sz="2000" dirty="0">
                <a:solidFill>
                  <a:srgbClr val="0000FF"/>
                </a:solidFill>
              </a:rPr>
              <a:t>HIPE10</a:t>
            </a:r>
          </a:p>
          <a:p>
            <a:pPr>
              <a:defRPr/>
            </a:pPr>
            <a:r>
              <a:rPr lang="en-GB" sz="2000" dirty="0">
                <a:solidFill>
                  <a:srgbClr val="FF0000"/>
                </a:solidFill>
              </a:rPr>
              <a:t>HIPE11!!</a:t>
            </a:r>
          </a:p>
        </p:txBody>
      </p:sp>
      <p:grpSp>
        <p:nvGrpSpPr>
          <p:cNvPr id="2" name="Group 1"/>
          <p:cNvGrpSpPr/>
          <p:nvPr/>
        </p:nvGrpSpPr>
        <p:grpSpPr>
          <a:xfrm>
            <a:off x="2478827" y="907642"/>
            <a:ext cx="2039938" cy="835064"/>
            <a:chOff x="2478827" y="907642"/>
            <a:chExt cx="2039938" cy="835064"/>
          </a:xfrm>
        </p:grpSpPr>
        <p:sp>
          <p:nvSpPr>
            <p:cNvPr id="29" name="TextBox 7"/>
            <p:cNvSpPr txBox="1">
              <a:spLocks noChangeArrowheads="1"/>
            </p:cNvSpPr>
            <p:nvPr/>
          </p:nvSpPr>
          <p:spPr bwMode="auto">
            <a:xfrm rot="438665">
              <a:off x="2478827" y="907642"/>
              <a:ext cx="203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r>
                <a:rPr lang="en-GB" dirty="0">
                  <a:solidFill>
                    <a:srgbClr val="FF0000"/>
                  </a:solidFill>
                </a:rPr>
                <a:t>a ‘good day’!</a:t>
              </a:r>
            </a:p>
          </p:txBody>
        </p:sp>
        <p:sp>
          <p:nvSpPr>
            <p:cNvPr id="30" name="TextBox 29"/>
            <p:cNvSpPr txBox="1"/>
            <p:nvPr/>
          </p:nvSpPr>
          <p:spPr>
            <a:xfrm rot="11109608">
              <a:off x="3111784" y="1096375"/>
              <a:ext cx="839787" cy="646331"/>
            </a:xfrm>
            <a:prstGeom prst="rect">
              <a:avLst/>
            </a:prstGeom>
            <a:noFill/>
          </p:spPr>
          <p:txBody>
            <a:bodyPr>
              <a:spAutoFit/>
            </a:bodyPr>
            <a:lstStyle/>
            <a:p>
              <a:pPr>
                <a:defRPr/>
              </a:pPr>
              <a:r>
                <a:rPr lang="en-GB" sz="3600" dirty="0">
                  <a:solidFill>
                    <a:srgbClr val="FF0000"/>
                  </a:solidFill>
                </a:rPr>
                <a:t> ^</a:t>
              </a:r>
            </a:p>
          </p:txBody>
        </p:sp>
      </p:grpSp>
      <p:sp>
        <p:nvSpPr>
          <p:cNvPr id="33" name="Rectangle 3"/>
          <p:cNvSpPr txBox="1">
            <a:spLocks noChangeArrowheads="1"/>
          </p:cNvSpPr>
          <p:nvPr/>
        </p:nvSpPr>
        <p:spPr bwMode="auto">
          <a:xfrm>
            <a:off x="1871591"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Tree>
    <p:extLst>
      <p:ext uri="{BB962C8B-B14F-4D97-AF65-F5344CB8AC3E}">
        <p14:creationId xmlns:p14="http://schemas.microsoft.com/office/powerpoint/2010/main" val="895431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005469" y="1689100"/>
            <a:ext cx="2900451" cy="166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buClrTx/>
              <a:buFontTx/>
              <a:buNone/>
            </a:pPr>
            <a:r>
              <a:rPr lang="en-US" sz="1600" dirty="0"/>
              <a:t>ECDFS</a:t>
            </a:r>
          </a:p>
          <a:p>
            <a:pPr>
              <a:buClrTx/>
              <a:buFontTx/>
              <a:buNone/>
            </a:pPr>
            <a:r>
              <a:rPr lang="en-US" sz="1600" dirty="0" smtClean="0"/>
              <a:t>Level </a:t>
            </a:r>
            <a:r>
              <a:rPr lang="en-US" sz="1600" dirty="0"/>
              <a:t>2.5</a:t>
            </a:r>
          </a:p>
          <a:p>
            <a:pPr>
              <a:buClrTx/>
              <a:buFontTx/>
              <a:buNone/>
            </a:pPr>
            <a:r>
              <a:rPr lang="en-US" sz="1600" dirty="0"/>
              <a:t>(PI S. Oliver)</a:t>
            </a:r>
          </a:p>
          <a:p>
            <a:pPr>
              <a:buClrTx/>
              <a:buFontTx/>
              <a:buNone/>
            </a:pPr>
            <a:endParaRPr lang="en-US" sz="1800" b="1" dirty="0"/>
          </a:p>
          <a:p>
            <a:pPr>
              <a:buClrTx/>
              <a:buFontTx/>
              <a:buNone/>
            </a:pPr>
            <a:r>
              <a:rPr lang="en-US" sz="1800" b="1" dirty="0"/>
              <a:t>Composite of </a:t>
            </a:r>
            <a:r>
              <a:rPr lang="en-US" sz="1800" b="1" dirty="0">
                <a:solidFill>
                  <a:srgbClr val="FF3300"/>
                </a:solidFill>
              </a:rPr>
              <a:t>105 </a:t>
            </a:r>
            <a:r>
              <a:rPr lang="en-US" sz="1800" b="1" dirty="0"/>
              <a:t>single </a:t>
            </a:r>
          </a:p>
          <a:p>
            <a:pPr>
              <a:buClrTx/>
              <a:buFontTx/>
              <a:buNone/>
            </a:pPr>
            <a:r>
              <a:rPr lang="en-US" sz="1800" b="1" dirty="0"/>
              <a:t>observations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48364"/>
            <a:ext cx="4959424" cy="53541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5436095" y="875184"/>
            <a:ext cx="3469825"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2800" dirty="0" smtClean="0">
                <a:solidFill>
                  <a:srgbClr val="0033CC"/>
                </a:solidFill>
              </a:rPr>
              <a:t>SPIRE SPG Level 3 mosaic</a:t>
            </a:r>
            <a:endParaRPr lang="en-US" sz="2800" dirty="0" smtClean="0">
              <a:solidFill>
                <a:srgbClr val="0033CC"/>
              </a:solidFill>
            </a:endParaRPr>
          </a:p>
        </p:txBody>
      </p:sp>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7"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Tree>
    <p:extLst>
      <p:ext uri="{BB962C8B-B14F-4D97-AF65-F5344CB8AC3E}">
        <p14:creationId xmlns:p14="http://schemas.microsoft.com/office/powerpoint/2010/main" val="16184649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403648" y="5229341"/>
            <a:ext cx="6768752" cy="863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buClrTx/>
              <a:buFontTx/>
              <a:buNone/>
            </a:pPr>
            <a:r>
              <a:rPr lang="en-US" sz="1800" b="1" dirty="0"/>
              <a:t>View of 90º of the Galactic Plane at 250 </a:t>
            </a:r>
            <a:r>
              <a:rPr lang="en-US" sz="1800" b="1" dirty="0" smtClean="0"/>
              <a:t>µm</a:t>
            </a:r>
            <a:r>
              <a:rPr lang="en-US" sz="1600" dirty="0" smtClean="0"/>
              <a:t> </a:t>
            </a:r>
          </a:p>
          <a:p>
            <a:pPr>
              <a:buClrTx/>
              <a:buFontTx/>
              <a:buNone/>
            </a:pPr>
            <a:endParaRPr lang="en-US" sz="1600" dirty="0"/>
          </a:p>
          <a:p>
            <a:pPr>
              <a:buClrTx/>
              <a:buFontTx/>
              <a:buNone/>
            </a:pPr>
            <a:r>
              <a:rPr lang="en-US" sz="1600" dirty="0" smtClean="0"/>
              <a:t>Credits </a:t>
            </a:r>
            <a:r>
              <a:rPr lang="en-US" sz="1600" dirty="0"/>
              <a:t>ESA/PACS &amp; SPIRE Consortia, Sergio Molinari, Hi-GAL </a:t>
            </a:r>
            <a:r>
              <a:rPr lang="en-US" sz="1600" dirty="0" smtClean="0"/>
              <a:t>Project</a:t>
            </a:r>
            <a:endParaRPr lang="en-US" sz="1800" b="1" dirty="0"/>
          </a:p>
        </p:txBody>
      </p:sp>
      <p:sp>
        <p:nvSpPr>
          <p:cNvPr id="4" name="Rectangle 3"/>
          <p:cNvSpPr txBox="1">
            <a:spLocks noChangeArrowheads="1"/>
          </p:cNvSpPr>
          <p:nvPr/>
        </p:nvSpPr>
        <p:spPr>
          <a:xfrm>
            <a:off x="323528" y="875184"/>
            <a:ext cx="8712967"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2800" dirty="0" smtClean="0">
                <a:solidFill>
                  <a:srgbClr val="0033CC"/>
                </a:solidFill>
              </a:rPr>
              <a:t>SPIRE Level 3 mosaic. </a:t>
            </a:r>
            <a:r>
              <a:rPr lang="en-US" sz="2800" dirty="0">
                <a:solidFill>
                  <a:srgbClr val="0033CC"/>
                </a:solidFill>
              </a:rPr>
              <a:t>S</a:t>
            </a:r>
            <a:r>
              <a:rPr lang="en-US" sz="2800" dirty="0" smtClean="0">
                <a:solidFill>
                  <a:srgbClr val="0033CC"/>
                </a:solidFill>
              </a:rPr>
              <a:t>tandard Pipeline Product </a:t>
            </a:r>
            <a:r>
              <a:rPr lang="en-US" sz="2800" dirty="0">
                <a:solidFill>
                  <a:srgbClr val="0033CC"/>
                </a:solidFill>
              </a:rPr>
              <a:t>available </a:t>
            </a:r>
            <a:r>
              <a:rPr lang="en-US" sz="2800" dirty="0" smtClean="0">
                <a:solidFill>
                  <a:srgbClr val="0033CC"/>
                </a:solidFill>
              </a:rPr>
              <a:t>after bulk reprocessing with HCSS 11 from </a:t>
            </a:r>
            <a:r>
              <a:rPr lang="en-US" sz="2800" dirty="0">
                <a:solidFill>
                  <a:srgbClr val="0033CC"/>
                </a:solidFill>
              </a:rPr>
              <a:t>the Herschel Science </a:t>
            </a:r>
            <a:r>
              <a:rPr lang="en-US" sz="2800" dirty="0" smtClean="0">
                <a:solidFill>
                  <a:srgbClr val="0033CC"/>
                </a:solidFill>
              </a:rPr>
              <a:t>Archive</a:t>
            </a:r>
            <a:endParaRPr lang="en-US" sz="2800" dirty="0">
              <a:solidFill>
                <a:srgbClr val="0033CC"/>
              </a:solidFill>
            </a:endParaRPr>
          </a:p>
        </p:txBody>
      </p:sp>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7" name="Picture 6"/>
          <p:cNvPicPr>
            <a:picLocks noChangeAspect="1"/>
          </p:cNvPicPr>
          <p:nvPr/>
        </p:nvPicPr>
        <p:blipFill>
          <a:blip r:embed="rId3" cstate="print">
            <a:duotone>
              <a:prstClr val="black"/>
              <a:srgbClr val="FF7A01">
                <a:tint val="45000"/>
                <a:satMod val="400000"/>
              </a:srgbClr>
            </a:duotone>
            <a:extLst>
              <a:ext uri="{28A0092B-C50C-407E-A947-70E740481C1C}">
                <a14:useLocalDpi xmlns:a14="http://schemas.microsoft.com/office/drawing/2010/main" val="0"/>
              </a:ext>
            </a:extLst>
          </a:blip>
          <a:stretch>
            <a:fillRect/>
          </a:stretch>
        </p:blipFill>
        <p:spPr>
          <a:xfrm>
            <a:off x="-26103957" y="2322842"/>
            <a:ext cx="59911205" cy="2690334"/>
          </a:xfrm>
          <a:prstGeom prst="rect">
            <a:avLst/>
          </a:prstGeom>
        </p:spPr>
      </p:pic>
      <p:sp>
        <p:nvSpPr>
          <p:cNvPr id="8"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Tree>
    <p:extLst>
      <p:ext uri="{BB962C8B-B14F-4D97-AF65-F5344CB8AC3E}">
        <p14:creationId xmlns:p14="http://schemas.microsoft.com/office/powerpoint/2010/main" val="2493613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95313 -0.00323 L -2.77187 0.01776 " pathEditMode="relative" rAng="0" ptsTypes="AA">
                                      <p:cBhvr>
                                        <p:cTn id="6" dur="20000" fill="hold"/>
                                        <p:tgtEl>
                                          <p:spTgt spid="7"/>
                                        </p:tgtEl>
                                        <p:attrNameLst>
                                          <p:attrName>ppt_x</p:attrName>
                                          <p:attrName>ppt_y</p:attrName>
                                        </p:attrNameLst>
                                      </p:cBhvr>
                                      <p:rCtr x="-286250" y="10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403648" y="5229341"/>
            <a:ext cx="6768752" cy="863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buClrTx/>
              <a:buFontTx/>
              <a:buNone/>
            </a:pPr>
            <a:r>
              <a:rPr lang="en-US" sz="1800" b="1" dirty="0"/>
              <a:t>View of 90º of the Galactic Plane at 250 </a:t>
            </a:r>
            <a:r>
              <a:rPr lang="en-US" sz="1800" b="1" dirty="0" smtClean="0"/>
              <a:t>µm</a:t>
            </a:r>
            <a:r>
              <a:rPr lang="en-US" sz="1600" dirty="0" smtClean="0"/>
              <a:t> </a:t>
            </a:r>
          </a:p>
          <a:p>
            <a:pPr>
              <a:buClrTx/>
              <a:buFontTx/>
              <a:buNone/>
            </a:pPr>
            <a:endParaRPr lang="en-US" sz="1600" dirty="0"/>
          </a:p>
          <a:p>
            <a:pPr>
              <a:buClrTx/>
              <a:buFontTx/>
              <a:buNone/>
            </a:pPr>
            <a:r>
              <a:rPr lang="en-US" sz="1600" dirty="0" smtClean="0"/>
              <a:t>Credits </a:t>
            </a:r>
            <a:r>
              <a:rPr lang="en-US" sz="1600" dirty="0"/>
              <a:t>ESA/PACS &amp; SPIRE Consortia, Sergio Molinari, Hi-GAL </a:t>
            </a:r>
            <a:r>
              <a:rPr lang="en-US" sz="1600" dirty="0" smtClean="0"/>
              <a:t>Project</a:t>
            </a:r>
            <a:endParaRPr lang="en-US" sz="1800" b="1" dirty="0"/>
          </a:p>
        </p:txBody>
      </p:sp>
      <p:sp>
        <p:nvSpPr>
          <p:cNvPr id="4" name="Rectangle 3"/>
          <p:cNvSpPr txBox="1">
            <a:spLocks noChangeArrowheads="1"/>
          </p:cNvSpPr>
          <p:nvPr/>
        </p:nvSpPr>
        <p:spPr>
          <a:xfrm>
            <a:off x="323528" y="875184"/>
            <a:ext cx="8712967"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sz="2800" dirty="0">
                <a:solidFill>
                  <a:srgbClr val="0033CC"/>
                </a:solidFill>
              </a:rPr>
              <a:t>SPIRE Level 3 mosaic. </a:t>
            </a:r>
            <a:r>
              <a:rPr lang="en-US" sz="2800" dirty="0">
                <a:solidFill>
                  <a:srgbClr val="0033CC"/>
                </a:solidFill>
              </a:rPr>
              <a:t>Standard Pipeline Product available after bulk reprocessing with </a:t>
            </a:r>
            <a:r>
              <a:rPr lang="en-US" sz="2800" dirty="0" smtClean="0">
                <a:solidFill>
                  <a:srgbClr val="0033CC"/>
                </a:solidFill>
              </a:rPr>
              <a:t>HCSS 11 </a:t>
            </a:r>
            <a:r>
              <a:rPr lang="en-US" sz="2800" dirty="0">
                <a:solidFill>
                  <a:srgbClr val="0033CC"/>
                </a:solidFill>
              </a:rPr>
              <a:t>from the Herschel Science Archive</a:t>
            </a:r>
          </a:p>
        </p:txBody>
      </p:sp>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pic>
        <p:nvPicPr>
          <p:cNvPr id="7" name="Picture 6"/>
          <p:cNvPicPr>
            <a:picLocks noChangeAspect="1"/>
          </p:cNvPicPr>
          <p:nvPr/>
        </p:nvPicPr>
        <p:blipFill>
          <a:blip r:embed="rId3" cstate="print">
            <a:duotone>
              <a:prstClr val="black"/>
              <a:srgbClr val="FF7A01">
                <a:tint val="45000"/>
                <a:satMod val="400000"/>
              </a:srgbClr>
            </a:duotone>
            <a:extLst>
              <a:ext uri="{28A0092B-C50C-407E-A947-70E740481C1C}">
                <a14:useLocalDpi xmlns:a14="http://schemas.microsoft.com/office/drawing/2010/main" val="0"/>
              </a:ext>
            </a:extLst>
          </a:blip>
          <a:stretch>
            <a:fillRect/>
          </a:stretch>
        </p:blipFill>
        <p:spPr>
          <a:xfrm>
            <a:off x="107504" y="3556950"/>
            <a:ext cx="8928992" cy="391544"/>
          </a:xfrm>
          <a:prstGeom prst="rect">
            <a:avLst/>
          </a:prstGeom>
        </p:spPr>
      </p:pic>
      <p:sp>
        <p:nvSpPr>
          <p:cNvPr id="8"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Tree>
    <p:extLst>
      <p:ext uri="{BB962C8B-B14F-4D97-AF65-F5344CB8AC3E}">
        <p14:creationId xmlns:p14="http://schemas.microsoft.com/office/powerpoint/2010/main" val="2255631242"/>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228600" y="908720"/>
            <a:ext cx="8735888"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GB" sz="1800" b="1" dirty="0"/>
              <a:t>Most important are the archive products </a:t>
            </a:r>
            <a:endParaRPr lang="en-GB" sz="1800" b="1" dirty="0" smtClean="0"/>
          </a:p>
          <a:p>
            <a:pPr lvl="1">
              <a:buFont typeface="Wingdings" pitchFamily="2" charset="2"/>
              <a:buChar char="Ø"/>
            </a:pPr>
            <a:r>
              <a:rPr lang="en-GB" b="1" dirty="0" smtClean="0"/>
              <a:t>Improvements of calibration, data reduction pipeline, pipeline </a:t>
            </a:r>
            <a:r>
              <a:rPr lang="en-GB" b="1" dirty="0"/>
              <a:t>processing </a:t>
            </a:r>
            <a:r>
              <a:rPr lang="en-GB" b="1" dirty="0" smtClean="0"/>
              <a:t>environment, pointing </a:t>
            </a:r>
            <a:r>
              <a:rPr lang="en-GB" b="1" dirty="0"/>
              <a:t>and the generation and quality control of products </a:t>
            </a:r>
            <a:r>
              <a:rPr lang="en-GB" b="1" dirty="0" smtClean="0"/>
              <a:t>have </a:t>
            </a:r>
            <a:r>
              <a:rPr lang="en-GB" b="1" dirty="0"/>
              <a:t>the highest </a:t>
            </a:r>
            <a:r>
              <a:rPr lang="en-GB" b="1" dirty="0" smtClean="0"/>
              <a:t>priority</a:t>
            </a:r>
          </a:p>
          <a:p>
            <a:pPr lvl="1">
              <a:buFont typeface="Wingdings" pitchFamily="2" charset="2"/>
              <a:buChar char="Ø"/>
            </a:pPr>
            <a:r>
              <a:rPr lang="en-US" b="1" dirty="0" smtClean="0"/>
              <a:t>Evolve Herschel legacy </a:t>
            </a:r>
            <a:r>
              <a:rPr lang="en-US" b="1" dirty="0"/>
              <a:t>in conjunction with the emergence of other major facilities (ALMA, SOFIA</a:t>
            </a:r>
            <a:r>
              <a:rPr lang="en-US" b="1" dirty="0" smtClean="0"/>
              <a:t>)</a:t>
            </a:r>
          </a:p>
          <a:p>
            <a:pPr lvl="1">
              <a:buFont typeface="Wingdings" pitchFamily="2" charset="2"/>
              <a:buChar char="Ø"/>
            </a:pPr>
            <a:r>
              <a:rPr lang="en-US" b="1" dirty="0" smtClean="0"/>
              <a:t>Enable Herschel archival research for astronomical community at large</a:t>
            </a:r>
            <a:endParaRPr lang="en-GB" b="1" dirty="0" smtClean="0"/>
          </a:p>
          <a:p>
            <a:pPr>
              <a:buFont typeface="Wingdings" pitchFamily="2" charset="2"/>
              <a:buChar char="Ø"/>
            </a:pPr>
            <a:r>
              <a:rPr lang="en-GB" sz="1800" b="1" dirty="0"/>
              <a:t>The second highest priority is the maintenance of the interactive data processing system so that the astronomical community has the best means to exploit Herschel data in detail, and the experts from the HSC, ICCs and NHSC can continue to improve algorithms and calibration</a:t>
            </a:r>
          </a:p>
          <a:p>
            <a:pPr>
              <a:buFont typeface="Wingdings" pitchFamily="2" charset="2"/>
              <a:buChar char="Ø"/>
            </a:pPr>
            <a:r>
              <a:rPr lang="en-GB" sz="1800" b="1" dirty="0"/>
              <a:t>Documentation is the third highest priority as the analysis software and data products need to be well described so that the best science results can be </a:t>
            </a:r>
            <a:r>
              <a:rPr lang="en-GB" sz="1800" b="1" dirty="0" smtClean="0"/>
              <a:t>extracted</a:t>
            </a:r>
          </a:p>
          <a:p>
            <a:pPr>
              <a:buFont typeface="Wingdings" pitchFamily="2" charset="2"/>
              <a:buChar char="Ø"/>
            </a:pPr>
            <a:endParaRPr lang="en-GB" sz="1800" b="1" dirty="0"/>
          </a:p>
          <a:p>
            <a:pPr>
              <a:buFont typeface="Wingdings" pitchFamily="2" charset="2"/>
              <a:buChar char="Ø"/>
            </a:pPr>
            <a:r>
              <a:rPr lang="en-GB" sz="1800" b="1" dirty="0" smtClean="0"/>
              <a:t>On a best efforts basis we will provide </a:t>
            </a:r>
            <a:r>
              <a:rPr lang="en-US" sz="1800" b="1" dirty="0" smtClean="0"/>
              <a:t>assistance to the long-term </a:t>
            </a:r>
            <a:r>
              <a:rPr lang="en-US" sz="1800" b="1" dirty="0"/>
              <a:t>preservation of </a:t>
            </a:r>
            <a:r>
              <a:rPr lang="en-US" sz="1800" b="1" dirty="0" smtClean="0"/>
              <a:t>HIPE using virtual machines</a:t>
            </a:r>
            <a:endParaRPr lang="en-GB" sz="1800" b="1" dirty="0" smtClean="0"/>
          </a:p>
          <a:p>
            <a:pPr>
              <a:buFont typeface="Wingdings" pitchFamily="2" charset="2"/>
              <a:buChar char="Ø"/>
            </a:pPr>
            <a:endParaRPr lang="en-GB" sz="1800" b="1" dirty="0" smtClean="0"/>
          </a:p>
          <a:p>
            <a:pPr>
              <a:buFont typeface="Wingdings" pitchFamily="2" charset="2"/>
              <a:buChar char="Ø"/>
            </a:pPr>
            <a:endParaRPr lang="en-GB" sz="1800" b="1" dirty="0"/>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a:solidFill>
                  <a:schemeClr val="accent2"/>
                </a:solidFill>
              </a:rPr>
              <a:t>P</a:t>
            </a:r>
            <a:r>
              <a:rPr lang="en-US" sz="2800" dirty="0" smtClean="0">
                <a:solidFill>
                  <a:schemeClr val="accent2"/>
                </a:solidFill>
              </a:rPr>
              <a:t>riorities for the next years</a:t>
            </a:r>
          </a:p>
        </p:txBody>
      </p:sp>
    </p:spTree>
    <p:extLst>
      <p:ext uri="{BB962C8B-B14F-4D97-AF65-F5344CB8AC3E}">
        <p14:creationId xmlns:p14="http://schemas.microsoft.com/office/powerpoint/2010/main" val="3896700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8" name="Rectangle 2"/>
          <p:cNvSpPr txBox="1">
            <a:spLocks noChangeArrowheads="1"/>
          </p:cNvSpPr>
          <p:nvPr/>
        </p:nvSpPr>
        <p:spPr bwMode="auto">
          <a:xfrm>
            <a:off x="3779912" y="5685879"/>
            <a:ext cx="5904656" cy="479425"/>
          </a:xfrm>
          <a:prstGeom prst="rect">
            <a:avLst/>
          </a:prstGeom>
          <a:noFill/>
          <a:ln>
            <a:miter lim="800000"/>
            <a:headEnd/>
            <a:tailEnd/>
          </a:ln>
        </p:spPr>
        <p:txBody>
          <a:bodyPr/>
          <a:lstStyle/>
          <a:p>
            <a:pPr eaLnBrk="1" hangingPunct="1">
              <a:defRPr/>
            </a:pPr>
            <a:r>
              <a:rPr lang="en-GB" sz="2000" kern="0" dirty="0" smtClean="0">
                <a:latin typeface="+mj-lt"/>
                <a:ea typeface="+mj-ea"/>
                <a:cs typeface="+mj-cs"/>
              </a:rPr>
              <a:t>(</a:t>
            </a:r>
            <a:r>
              <a:rPr lang="en-GB" sz="2000" kern="0" dirty="0">
                <a:latin typeface="+mj-lt"/>
                <a:ea typeface="+mj-ea"/>
                <a:cs typeface="+mj-cs"/>
              </a:rPr>
              <a:t>Orieux et al. 2011; Ayasso et al. </a:t>
            </a:r>
            <a:r>
              <a:rPr lang="en-GB" sz="2000" kern="0" dirty="0" smtClean="0">
                <a:latin typeface="+mj-lt"/>
                <a:ea typeface="+mj-ea"/>
                <a:cs typeface="+mj-cs"/>
              </a:rPr>
              <a:t>2012)</a:t>
            </a:r>
            <a:endParaRPr lang="en-GB" sz="2000" kern="0" dirty="0">
              <a:latin typeface="+mj-lt"/>
              <a:ea typeface="+mj-ea"/>
              <a:cs typeface="+mj-cs"/>
            </a:endParaRPr>
          </a:p>
        </p:txBody>
      </p:sp>
      <p:sp>
        <p:nvSpPr>
          <p:cNvPr id="9" name="Rectangle 3"/>
          <p:cNvSpPr>
            <a:spLocks noChangeArrowheads="1"/>
          </p:cNvSpPr>
          <p:nvPr/>
        </p:nvSpPr>
        <p:spPr bwMode="auto">
          <a:xfrm>
            <a:off x="633659" y="3492744"/>
            <a:ext cx="8136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GB" dirty="0">
                <a:latin typeface="Arial" pitchFamily="34" charset="0"/>
                <a:cs typeface="Arial" pitchFamily="34" charset="0"/>
                <a:sym typeface="Symbol" pitchFamily="18" charset="2"/>
              </a:rPr>
              <a:t>    </a:t>
            </a:r>
            <a:r>
              <a:rPr lang="en-GB" sz="2000" dirty="0">
                <a:latin typeface="Arial" pitchFamily="34" charset="0"/>
                <a:cs typeface="Arial" pitchFamily="34" charset="0"/>
                <a:sym typeface="Symbol" pitchFamily="18" charset="2"/>
              </a:rPr>
              <a:t>70 m	 </a:t>
            </a:r>
            <a:r>
              <a:rPr lang="en-GB" sz="2000" dirty="0" smtClean="0">
                <a:latin typeface="Arial" pitchFamily="34" charset="0"/>
                <a:cs typeface="Arial" pitchFamily="34" charset="0"/>
                <a:sym typeface="Symbol" pitchFamily="18" charset="2"/>
              </a:rPr>
              <a:t>          160 </a:t>
            </a:r>
            <a:r>
              <a:rPr lang="en-GB" sz="2000" dirty="0">
                <a:latin typeface="Arial" pitchFamily="34" charset="0"/>
                <a:cs typeface="Arial" pitchFamily="34" charset="0"/>
                <a:sym typeface="Symbol" pitchFamily="18" charset="2"/>
              </a:rPr>
              <a:t>m	 </a:t>
            </a:r>
            <a:r>
              <a:rPr lang="en-GB" sz="2000" dirty="0" smtClean="0">
                <a:latin typeface="Arial" pitchFamily="34" charset="0"/>
                <a:cs typeface="Arial" pitchFamily="34" charset="0"/>
                <a:sym typeface="Symbol" pitchFamily="18" charset="2"/>
              </a:rPr>
              <a:t>        250 </a:t>
            </a:r>
            <a:r>
              <a:rPr lang="en-GB" sz="2000" dirty="0">
                <a:latin typeface="Arial" pitchFamily="34" charset="0"/>
                <a:cs typeface="Arial" pitchFamily="34" charset="0"/>
                <a:sym typeface="Symbol" pitchFamily="18" charset="2"/>
              </a:rPr>
              <a:t>m </a:t>
            </a:r>
            <a:r>
              <a:rPr lang="en-GB" sz="2000" dirty="0" smtClean="0">
                <a:latin typeface="Arial" pitchFamily="34" charset="0"/>
                <a:cs typeface="Arial" pitchFamily="34" charset="0"/>
                <a:sym typeface="Symbol" pitchFamily="18" charset="2"/>
              </a:rPr>
              <a:t>             350 </a:t>
            </a:r>
            <a:r>
              <a:rPr lang="en-GB" sz="2000" dirty="0">
                <a:latin typeface="Arial" pitchFamily="34" charset="0"/>
                <a:cs typeface="Arial" pitchFamily="34" charset="0"/>
                <a:sym typeface="Symbol" pitchFamily="18" charset="2"/>
              </a:rPr>
              <a:t>m   </a:t>
            </a:r>
            <a:r>
              <a:rPr lang="en-GB" sz="2000" dirty="0" smtClean="0">
                <a:latin typeface="Arial" pitchFamily="34" charset="0"/>
                <a:cs typeface="Arial" pitchFamily="34" charset="0"/>
                <a:sym typeface="Symbol" pitchFamily="18" charset="2"/>
              </a:rPr>
              <a:t>         500 </a:t>
            </a:r>
            <a:r>
              <a:rPr lang="en-GB" sz="2000" dirty="0">
                <a:latin typeface="Arial" pitchFamily="34" charset="0"/>
                <a:cs typeface="Arial" pitchFamily="34" charset="0"/>
                <a:sym typeface="Symbol" pitchFamily="18" charset="2"/>
              </a:rPr>
              <a:t>m </a:t>
            </a:r>
            <a:endParaRPr lang="en-GB" sz="2000"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6" y="1916832"/>
            <a:ext cx="8865394" cy="166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03680" y="3842787"/>
            <a:ext cx="8832816" cy="1593057"/>
            <a:chOff x="203680" y="3842787"/>
            <a:chExt cx="8832816" cy="1593057"/>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810" y="3842787"/>
              <a:ext cx="5490686" cy="15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203680" y="4223816"/>
              <a:ext cx="3264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b="1" smtClean="0">
                  <a:latin typeface="Arial" pitchFamily="34" charset="0"/>
                  <a:cs typeface="Arial" pitchFamily="34" charset="0"/>
                  <a:sym typeface="Symbol" pitchFamily="18" charset="2"/>
                </a:rPr>
                <a:t>SPIRE Super-Resolution </a:t>
              </a:r>
              <a:r>
                <a:rPr lang="en-GB" sz="2400" b="1" dirty="0">
                  <a:latin typeface="Arial" pitchFamily="34" charset="0"/>
                  <a:cs typeface="Arial" pitchFamily="34" charset="0"/>
                  <a:sym typeface="Symbol" pitchFamily="18" charset="2"/>
                </a:rPr>
                <a:t>Pipeline</a:t>
              </a:r>
              <a:endParaRPr lang="en-GB" sz="2400" b="1" dirty="0"/>
            </a:p>
          </p:txBody>
        </p:sp>
      </p:grpSp>
      <p:sp>
        <p:nvSpPr>
          <p:cNvPr id="14" name="Footer Placeholder 1"/>
          <p:cNvSpPr txBox="1">
            <a:spLocks/>
          </p:cNvSpPr>
          <p:nvPr/>
        </p:nvSpPr>
        <p:spPr>
          <a:xfrm>
            <a:off x="273050" y="6478588"/>
            <a:ext cx="9317037" cy="215900"/>
          </a:xfrm>
          <a:prstGeom prst="rect">
            <a:avLst/>
          </a:prstGeom>
        </p:spPr>
        <p:txBody>
          <a:bodyPr/>
          <a:lstStyle>
            <a:defPPr>
              <a:defRPr lang="en-US"/>
            </a:defPPr>
            <a:lvl1pPr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1pPr>
            <a:lvl2pPr marL="4572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2pPr>
            <a:lvl3pPr marL="9144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3pPr>
            <a:lvl4pPr marL="13716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4pPr>
            <a:lvl5pPr marL="1828800" algn="ctr" rtl="0" eaLnBrk="0" fontAlgn="base" hangingPunct="0">
              <a:spcBef>
                <a:spcPct val="0"/>
              </a:spcBef>
              <a:spcAft>
                <a:spcPct val="0"/>
              </a:spcAft>
              <a:buClr>
                <a:schemeClr val="bg1"/>
              </a:buClr>
              <a:buSzPct val="100000"/>
              <a:buFont typeface="Monotype Sorts" pitchFamily="2" charset="2"/>
              <a:defRPr sz="1000" kern="1200">
                <a:solidFill>
                  <a:schemeClr val="tx1"/>
                </a:solidFill>
                <a:latin typeface="Microsoft Sans Serif" pitchFamily="34" charset="0"/>
                <a:ea typeface="+mn-ea"/>
                <a:cs typeface="+mn-cs"/>
              </a:defRPr>
            </a:lvl5pPr>
            <a:lvl6pPr marL="2286000" algn="l" defTabSz="914400" rtl="0" eaLnBrk="1" latinLnBrk="0" hangingPunct="1">
              <a:defRPr sz="1000" kern="1200">
                <a:solidFill>
                  <a:schemeClr val="tx1"/>
                </a:solidFill>
                <a:latin typeface="Microsoft Sans Serif" pitchFamily="34" charset="0"/>
                <a:ea typeface="+mn-ea"/>
                <a:cs typeface="+mn-cs"/>
              </a:defRPr>
            </a:lvl6pPr>
            <a:lvl7pPr marL="2743200" algn="l" defTabSz="914400" rtl="0" eaLnBrk="1" latinLnBrk="0" hangingPunct="1">
              <a:defRPr sz="1000" kern="1200">
                <a:solidFill>
                  <a:schemeClr val="tx1"/>
                </a:solidFill>
                <a:latin typeface="Microsoft Sans Serif" pitchFamily="34" charset="0"/>
                <a:ea typeface="+mn-ea"/>
                <a:cs typeface="+mn-cs"/>
              </a:defRPr>
            </a:lvl7pPr>
            <a:lvl8pPr marL="3200400" algn="l" defTabSz="914400" rtl="0" eaLnBrk="1" latinLnBrk="0" hangingPunct="1">
              <a:defRPr sz="1000" kern="1200">
                <a:solidFill>
                  <a:schemeClr val="tx1"/>
                </a:solidFill>
                <a:latin typeface="Microsoft Sans Serif" pitchFamily="34" charset="0"/>
                <a:ea typeface="+mn-ea"/>
                <a:cs typeface="+mn-cs"/>
              </a:defRPr>
            </a:lvl8pPr>
            <a:lvl9pPr marL="3657600" algn="l" defTabSz="914400" rtl="0" eaLnBrk="1" latinLnBrk="0" hangingPunct="1">
              <a:defRPr sz="1000" kern="1200">
                <a:solidFill>
                  <a:schemeClr val="tx1"/>
                </a:solidFill>
                <a:latin typeface="Microsoft Sans Serif" pitchFamily="34" charset="0"/>
                <a:ea typeface="+mn-ea"/>
                <a:cs typeface="+mn-cs"/>
              </a:defRPr>
            </a:lvl9pPr>
          </a:lstStyle>
          <a:p>
            <a:pPr algn="l">
              <a:defRPr/>
            </a:pPr>
            <a:r>
              <a:rPr lang="en-GB" dirty="0" smtClean="0"/>
              <a:t>   	      			 				</a:t>
            </a:r>
            <a:endParaRPr lang="en-US" dirty="0"/>
          </a:p>
        </p:txBody>
      </p:sp>
      <p:sp>
        <p:nvSpPr>
          <p:cNvPr id="15"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Future Standard Pipeline Products</a:t>
            </a:r>
          </a:p>
        </p:txBody>
      </p:sp>
      <p:sp>
        <p:nvSpPr>
          <p:cNvPr id="16" name="Rectangle 7"/>
          <p:cNvSpPr>
            <a:spLocks noChangeArrowheads="1"/>
          </p:cNvSpPr>
          <p:nvPr/>
        </p:nvSpPr>
        <p:spPr bwMode="auto">
          <a:xfrm>
            <a:off x="4454588" y="1167135"/>
            <a:ext cx="3789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b="1" dirty="0" smtClean="0">
                <a:latin typeface="Arial" pitchFamily="34" charset="0"/>
                <a:cs typeface="Arial" pitchFamily="34" charset="0"/>
                <a:sym typeface="Symbol" pitchFamily="18" charset="2"/>
              </a:rPr>
              <a:t>Standard SPIRE Pipeline</a:t>
            </a:r>
            <a:endParaRPr lang="en-GB" sz="2400" b="1" dirty="0"/>
          </a:p>
        </p:txBody>
      </p:sp>
    </p:spTree>
    <p:extLst>
      <p:ext uri="{BB962C8B-B14F-4D97-AF65-F5344CB8AC3E}">
        <p14:creationId xmlns:p14="http://schemas.microsoft.com/office/powerpoint/2010/main" val="1638848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 fill="hold"/>
                                        <p:tgtEl>
                                          <p:spTgt spid="3"/>
                                        </p:tgtEl>
                                        <p:attrNameLst>
                                          <p:attrName>ppt_w</p:attrName>
                                        </p:attrNameLst>
                                      </p:cBhvr>
                                      <p:tavLst>
                                        <p:tav tm="0">
                                          <p:val>
                                            <p:fltVal val="0"/>
                                          </p:val>
                                        </p:tav>
                                        <p:tav tm="100000">
                                          <p:val>
                                            <p:strVal val="#ppt_w"/>
                                          </p:val>
                                        </p:tav>
                                      </p:tavLst>
                                    </p:anim>
                                    <p:anim calcmode="lin" valueType="num">
                                      <p:cBhvr>
                                        <p:cTn id="8" dur="2500" fill="hold"/>
                                        <p:tgtEl>
                                          <p:spTgt spid="3"/>
                                        </p:tgtEl>
                                        <p:attrNameLst>
                                          <p:attrName>ppt_h</p:attrName>
                                        </p:attrNameLst>
                                      </p:cBhvr>
                                      <p:tavLst>
                                        <p:tav tm="0">
                                          <p:val>
                                            <p:fltVal val="0"/>
                                          </p:val>
                                        </p:tav>
                                        <p:tav tm="100000">
                                          <p:val>
                                            <p:strVal val="#ppt_h"/>
                                          </p:val>
                                        </p:tav>
                                      </p:tavLst>
                                    </p:anim>
                                    <p:animEffect transition="in" filter="fade">
                                      <p:cBhvr>
                                        <p:cTn id="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What you can do for Herschel</a:t>
            </a:r>
          </a:p>
        </p:txBody>
      </p:sp>
      <p:sp>
        <p:nvSpPr>
          <p:cNvPr id="8" name="Rectangle 3"/>
          <p:cNvSpPr>
            <a:spLocks noGrp="1" noChangeArrowheads="1"/>
          </p:cNvSpPr>
          <p:nvPr>
            <p:ph type="body" sz="half" idx="1"/>
          </p:nvPr>
        </p:nvSpPr>
        <p:spPr bwMode="auto">
          <a:xfrm>
            <a:off x="241300" y="2477217"/>
            <a:ext cx="2852738"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tabLst>
                <a:tab pos="2509838" algn="l"/>
              </a:tabLst>
            </a:pPr>
            <a:r>
              <a:rPr lang="en-US" sz="2000" b="1" dirty="0" smtClean="0"/>
              <a:t>… on documentation </a:t>
            </a:r>
          </a:p>
        </p:txBody>
      </p:sp>
      <p:pic>
        <p:nvPicPr>
          <p:cNvPr id="9" name="Picture 4" descr="Doc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680" y="1058068"/>
            <a:ext cx="3748417" cy="431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241300" y="1170280"/>
            <a:ext cx="28527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buFontTx/>
              <a:buNone/>
              <a:tabLst>
                <a:tab pos="2509838" algn="l"/>
              </a:tabLst>
            </a:pPr>
            <a:r>
              <a:rPr lang="en-US" sz="2000" b="1" dirty="0"/>
              <a:t>… on HIPE </a:t>
            </a:r>
          </a:p>
        </p:txBody>
      </p:sp>
      <p:pic>
        <p:nvPicPr>
          <p:cNvPr id="11" name="Picture 6" descr="HipeFeed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301" y="835526"/>
            <a:ext cx="4198937"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241300" y="1694343"/>
            <a:ext cx="241225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buFontTx/>
              <a:buNone/>
              <a:tabLst>
                <a:tab pos="2509838" algn="l"/>
              </a:tabLst>
            </a:pPr>
            <a:r>
              <a:rPr lang="en-US" sz="2000" b="1" dirty="0"/>
              <a:t>… on HIPE </a:t>
            </a:r>
            <a:r>
              <a:rPr lang="en-US" sz="2000" b="1" dirty="0" smtClean="0"/>
              <a:t>hangs and crashes  </a:t>
            </a:r>
            <a:endParaRPr lang="en-US" sz="2000" b="1" dirty="0"/>
          </a:p>
        </p:txBody>
      </p:sp>
      <p:pic>
        <p:nvPicPr>
          <p:cNvPr id="13" name="Picture 8" descr="send_crash_du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3073400"/>
            <a:ext cx="54387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ipeFeedb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401" y="2977147"/>
            <a:ext cx="2415860" cy="315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1019" y="835526"/>
            <a:ext cx="5243661" cy="4952047"/>
          </a:xfrm>
          <a:prstGeom prst="rect">
            <a:avLst/>
          </a:prstGeom>
        </p:spPr>
      </p:pic>
    </p:spTree>
    <p:extLst>
      <p:ext uri="{BB962C8B-B14F-4D97-AF65-F5344CB8AC3E}">
        <p14:creationId xmlns:p14="http://schemas.microsoft.com/office/powerpoint/2010/main" val="37082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13"/>
                                        </p:tgtEl>
                                        <p:attrNameLst>
                                          <p:attrName>ppt_w</p:attrName>
                                        </p:attrNameLst>
                                      </p:cBhvr>
                                      <p:tavLst>
                                        <p:tav tm="0">
                                          <p:val>
                                            <p:strVal val="ppt_w"/>
                                          </p:val>
                                        </p:tav>
                                        <p:tav tm="100000">
                                          <p:val>
                                            <p:fltVal val="0"/>
                                          </p:val>
                                        </p:tav>
                                      </p:tavLst>
                                    </p:anim>
                                    <p:anim calcmode="lin" valueType="num">
                                      <p:cBhvr>
                                        <p:cTn id="34" dur="500"/>
                                        <p:tgtEl>
                                          <p:spTgt spid="13"/>
                                        </p:tgtEl>
                                        <p:attrNameLst>
                                          <p:attrName>ppt_h</p:attrName>
                                        </p:attrNameLst>
                                      </p:cBhvr>
                                      <p:tavLst>
                                        <p:tav tm="0">
                                          <p:val>
                                            <p:strVal val="ppt_h"/>
                                          </p:val>
                                        </p:tav>
                                        <p:tav tm="100000">
                                          <p:val>
                                            <p:fltVal val="0"/>
                                          </p:val>
                                        </p:tav>
                                      </p:tavLst>
                                    </p:anim>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9"/>
                                        </p:tgtEl>
                                        <p:attrNameLst>
                                          <p:attrName>ppt_x</p:attrName>
                                        </p:attrNameLst>
                                      </p:cBhvr>
                                      <p:tavLst>
                                        <p:tav tm="0">
                                          <p:val>
                                            <p:strVal val="ppt_x"/>
                                          </p:val>
                                        </p:tav>
                                        <p:tav tm="100000">
                                          <p:val>
                                            <p:strVal val="ppt_x"/>
                                          </p:val>
                                        </p:tav>
                                      </p:tavLst>
                                    </p:anim>
                                    <p:anim calcmode="lin" valueType="num">
                                      <p:cBhvr additive="base">
                                        <p:cTn id="51" dur="500"/>
                                        <p:tgtEl>
                                          <p:spTgt spid="9"/>
                                        </p:tgtEl>
                                        <p:attrNameLst>
                                          <p:attrName>ppt_y</p:attrName>
                                        </p:attrNameLst>
                                      </p:cBhvr>
                                      <p:tavLst>
                                        <p:tav tm="0">
                                          <p:val>
                                            <p:strVal val="ppt_y"/>
                                          </p:val>
                                        </p:tav>
                                        <p:tav tm="100000">
                                          <p:val>
                                            <p:strVal val="1+ppt_h/2"/>
                                          </p:val>
                                        </p:tav>
                                      </p:tavLst>
                                    </p:anim>
                                    <p:set>
                                      <p:cBhvr>
                                        <p:cTn id="52" dur="1" fill="hold">
                                          <p:stCondLst>
                                            <p:cond delay="499"/>
                                          </p:stCondLst>
                                        </p:cTn>
                                        <p:tgtEl>
                                          <p:spTgt spid="9"/>
                                        </p:tgtEl>
                                        <p:attrNameLst>
                                          <p:attrName>style.visibility</p:attrName>
                                        </p:attrNameLst>
                                      </p:cBhvr>
                                      <p:to>
                                        <p:strVal val="hidden"/>
                                      </p:to>
                                    </p:set>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6"/>
          <p:cNvSpPr txBox="1">
            <a:spLocks noChangeArrowheads="1"/>
          </p:cNvSpPr>
          <p:nvPr/>
        </p:nvSpPr>
        <p:spPr bwMode="auto">
          <a:xfrm>
            <a:off x="4048125" y="56102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Microsoft Sans Serif" pitchFamily="34" charset="0"/>
              </a:defRPr>
            </a:lvl1pPr>
            <a:lvl2pPr marL="742950" indent="-285750">
              <a:defRPr sz="1000">
                <a:solidFill>
                  <a:schemeClr val="tx1"/>
                </a:solidFill>
                <a:latin typeface="Microsoft Sans Serif" pitchFamily="34" charset="0"/>
              </a:defRPr>
            </a:lvl2pPr>
            <a:lvl3pPr marL="1143000" indent="-228600">
              <a:defRPr sz="1000">
                <a:solidFill>
                  <a:schemeClr val="tx1"/>
                </a:solidFill>
                <a:latin typeface="Microsoft Sans Serif" pitchFamily="34" charset="0"/>
              </a:defRPr>
            </a:lvl3pPr>
            <a:lvl4pPr marL="1600200" indent="-228600">
              <a:defRPr sz="1000">
                <a:solidFill>
                  <a:schemeClr val="tx1"/>
                </a:solidFill>
                <a:latin typeface="Microsoft Sans Serif" pitchFamily="34" charset="0"/>
              </a:defRPr>
            </a:lvl4pPr>
            <a:lvl5pPr marL="2057400" indent="-228600">
              <a:defRPr sz="1000">
                <a:solidFill>
                  <a:schemeClr val="tx1"/>
                </a:solidFill>
                <a:latin typeface="Microsoft Sans Serif" pitchFamily="34" charset="0"/>
              </a:defRPr>
            </a:lvl5pPr>
            <a:lvl6pPr marL="25146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pPr algn="l">
              <a:buClrTx/>
              <a:buSzTx/>
              <a:buFontTx/>
              <a:buNone/>
            </a:pPr>
            <a:endParaRPr lang="en-GB" sz="2400" dirty="0">
              <a:latin typeface="Times New Roman" pitchFamily="18" charset="0"/>
            </a:endParaRPr>
          </a:p>
        </p:txBody>
      </p:sp>
      <p:sp>
        <p:nvSpPr>
          <p:cNvPr id="11267" name="Rectangle 2"/>
          <p:cNvSpPr>
            <a:spLocks noGrp="1" noChangeArrowheads="1"/>
          </p:cNvSpPr>
          <p:nvPr>
            <p:ph type="body" idx="1"/>
          </p:nvPr>
        </p:nvSpPr>
        <p:spPr>
          <a:xfrm>
            <a:off x="35496" y="821813"/>
            <a:ext cx="4140200" cy="4983452"/>
          </a:xfrm>
        </p:spPr>
        <p:txBody>
          <a:bodyPr/>
          <a:lstStyle/>
          <a:p>
            <a:pPr>
              <a:buFont typeface="Wingdings" pitchFamily="2" charset="2"/>
              <a:buChar char="Ø"/>
            </a:pPr>
            <a:r>
              <a:rPr lang="en-GB" b="1" dirty="0" smtClean="0"/>
              <a:t>Overview of the Herschel Data Processing System and current Activities</a:t>
            </a:r>
          </a:p>
          <a:p>
            <a:pPr>
              <a:buFont typeface="Wingdings" pitchFamily="2" charset="2"/>
              <a:buChar char="Ø"/>
            </a:pPr>
            <a:r>
              <a:rPr lang="en-GB" b="1" dirty="0" smtClean="0"/>
              <a:t>What we can do for the Herschel Community</a:t>
            </a:r>
          </a:p>
          <a:p>
            <a:pPr lvl="1">
              <a:buFont typeface="Wingdings" pitchFamily="2" charset="2"/>
              <a:buChar char="Ø"/>
            </a:pPr>
            <a:r>
              <a:rPr lang="en-GB" b="1" dirty="0" smtClean="0"/>
              <a:t>HIPE</a:t>
            </a:r>
          </a:p>
          <a:p>
            <a:pPr lvl="1">
              <a:buFont typeface="Wingdings" pitchFamily="2" charset="2"/>
              <a:buChar char="Ø"/>
            </a:pPr>
            <a:r>
              <a:rPr lang="en-GB" b="1" dirty="0" smtClean="0"/>
              <a:t>Standard Pipeline Products</a:t>
            </a:r>
          </a:p>
          <a:p>
            <a:pPr>
              <a:buFont typeface="Wingdings" pitchFamily="2" charset="2"/>
              <a:buChar char="Ø"/>
            </a:pPr>
            <a:r>
              <a:rPr lang="en-GB" b="1" dirty="0" smtClean="0"/>
              <a:t>Priorities for the next years</a:t>
            </a:r>
          </a:p>
          <a:p>
            <a:pPr>
              <a:buFont typeface="Wingdings" pitchFamily="2" charset="2"/>
              <a:buChar char="Ø"/>
            </a:pPr>
            <a:r>
              <a:rPr lang="en-GB" b="1" dirty="0" smtClean="0"/>
              <a:t>What you can do for the Herschel Community</a:t>
            </a:r>
          </a:p>
          <a:p>
            <a:pPr>
              <a:buFont typeface="Wingdings" pitchFamily="2" charset="2"/>
              <a:buChar char="Ø"/>
            </a:pPr>
            <a:r>
              <a:rPr lang="en-GB" b="1" dirty="0"/>
              <a:t>G</a:t>
            </a:r>
            <a:r>
              <a:rPr lang="en-GB" b="1" dirty="0" smtClean="0"/>
              <a:t>ateways into the Herschel Treasure</a:t>
            </a:r>
          </a:p>
          <a:p>
            <a:pPr>
              <a:buFont typeface="Wingdings" pitchFamily="2" charset="2"/>
              <a:buChar char="Ø"/>
            </a:pPr>
            <a:r>
              <a:rPr lang="haw-US" b="1" spc="50" dirty="0">
                <a:ln w="11430"/>
                <a:effectLst>
                  <a:outerShdw blurRad="76200" dist="50800" dir="5400000" algn="tl" rotWithShape="0">
                    <a:srgbClr val="000000">
                      <a:alpha val="65000"/>
                    </a:srgbClr>
                  </a:outerShdw>
                </a:effectLst>
                <a:latin typeface="Ravie" pitchFamily="82" charset="0"/>
              </a:rPr>
              <a:t>E komo </a:t>
            </a:r>
            <a:r>
              <a:rPr lang="haw-US" b="1" spc="50" dirty="0" smtClean="0">
                <a:ln w="11430"/>
                <a:effectLst>
                  <a:outerShdw blurRad="76200" dist="50800" dir="5400000" algn="tl" rotWithShape="0">
                    <a:srgbClr val="000000">
                      <a:alpha val="65000"/>
                    </a:srgbClr>
                  </a:outerShdw>
                </a:effectLst>
                <a:latin typeface="Ravie" pitchFamily="82" charset="0"/>
              </a:rPr>
              <a:t>mai</a:t>
            </a:r>
            <a:r>
              <a:rPr lang="en-GB" b="1" spc="50" dirty="0" smtClean="0">
                <a:ln w="11430"/>
                <a:effectLst>
                  <a:outerShdw blurRad="76200" dist="50800" dir="5400000" algn="tl" rotWithShape="0">
                    <a:srgbClr val="000000">
                      <a:alpha val="65000"/>
                    </a:srgbClr>
                  </a:outerShdw>
                </a:effectLst>
                <a:latin typeface="Ravie" pitchFamily="82" charset="0"/>
              </a:rPr>
              <a:t>!</a:t>
            </a:r>
            <a:endParaRPr lang="en-GB" b="1" dirty="0" smtClean="0"/>
          </a:p>
        </p:txBody>
      </p:sp>
      <p:sp>
        <p:nvSpPr>
          <p:cNvPr id="10"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11" name="Text Box 5"/>
          <p:cNvSpPr txBox="1">
            <a:spLocks noChangeArrowheads="1"/>
          </p:cNvSpPr>
          <p:nvPr/>
        </p:nvSpPr>
        <p:spPr bwMode="auto">
          <a:xfrm>
            <a:off x="4140200" y="4481825"/>
            <a:ext cx="49677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Microsoft Sans Serif" pitchFamily="34" charset="0"/>
              </a:defRPr>
            </a:lvl1pPr>
            <a:lvl2pPr marL="742950" indent="-285750">
              <a:defRPr sz="1000">
                <a:solidFill>
                  <a:schemeClr val="tx1"/>
                </a:solidFill>
                <a:latin typeface="Microsoft Sans Serif" pitchFamily="34" charset="0"/>
              </a:defRPr>
            </a:lvl2pPr>
            <a:lvl3pPr marL="1143000" indent="-228600">
              <a:defRPr sz="1000">
                <a:solidFill>
                  <a:schemeClr val="tx1"/>
                </a:solidFill>
                <a:latin typeface="Microsoft Sans Serif" pitchFamily="34" charset="0"/>
              </a:defRPr>
            </a:lvl3pPr>
            <a:lvl4pPr marL="1600200" indent="-228600">
              <a:defRPr sz="1000">
                <a:solidFill>
                  <a:schemeClr val="tx1"/>
                </a:solidFill>
                <a:latin typeface="Microsoft Sans Serif" pitchFamily="34" charset="0"/>
              </a:defRPr>
            </a:lvl4pPr>
            <a:lvl5pPr marL="2057400" indent="-228600">
              <a:defRPr sz="1000">
                <a:solidFill>
                  <a:schemeClr val="tx1"/>
                </a:solidFill>
                <a:latin typeface="Microsoft Sans Serif" pitchFamily="34" charset="0"/>
              </a:defRPr>
            </a:lvl5pPr>
            <a:lvl6pPr marL="25146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6pPr>
            <a:lvl7pPr marL="29718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7pPr>
            <a:lvl8pPr marL="34290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8pPr>
            <a:lvl9pPr marL="3886200" indent="-228600" algn="ctr" eaLnBrk="0" fontAlgn="base" hangingPunct="0">
              <a:spcBef>
                <a:spcPct val="0"/>
              </a:spcBef>
              <a:spcAft>
                <a:spcPct val="0"/>
              </a:spcAft>
              <a:buClr>
                <a:schemeClr val="bg1"/>
              </a:buClr>
              <a:buSzPct val="100000"/>
              <a:buFont typeface="Monotype Sorts" pitchFamily="2" charset="2"/>
              <a:defRPr sz="1000">
                <a:solidFill>
                  <a:schemeClr val="tx1"/>
                </a:solidFill>
                <a:latin typeface="Microsoft Sans Serif" pitchFamily="34" charset="0"/>
              </a:defRPr>
            </a:lvl9pPr>
          </a:lstStyle>
          <a:p>
            <a:pPr algn="l">
              <a:buClrTx/>
              <a:buSzTx/>
              <a:buFontTx/>
              <a:buNone/>
            </a:pPr>
            <a:r>
              <a:rPr lang="en-US" sz="1600" b="1" dirty="0">
                <a:latin typeface="+mn-lt"/>
              </a:rPr>
              <a:t>Herschel enables discovery of young protostars in Orion.</a:t>
            </a:r>
            <a:r>
              <a:rPr lang="en-US" sz="1600" dirty="0">
                <a:latin typeface="+mn-lt"/>
              </a:rPr>
              <a:t> Herschel/PACS imaging of an area in Orion, previously imaged by Spitzer, has led to a serendipitous discovery of young protostars (</a:t>
            </a:r>
            <a:r>
              <a:rPr lang="en-US" sz="1600" dirty="0">
                <a:latin typeface="+mn-lt"/>
                <a:hlinkClick r:id="rId3"/>
              </a:rPr>
              <a:t>Stutz et al. 2013</a:t>
            </a:r>
            <a:r>
              <a:rPr lang="en-US" sz="1600" dirty="0">
                <a:latin typeface="+mn-lt"/>
              </a:rPr>
              <a:t>)</a:t>
            </a:r>
            <a:endParaRPr lang="en-GB" sz="1600" dirty="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363" y="1313473"/>
            <a:ext cx="4797117" cy="3068890"/>
          </a:xfrm>
          <a:prstGeom prst="rect">
            <a:avLst/>
          </a:prstGeom>
        </p:spPr>
      </p:pic>
      <p:sp>
        <p:nvSpPr>
          <p:cNvPr id="13" name="Rectangle 3"/>
          <p:cNvSpPr>
            <a:spLocks noGrp="1" noChangeArrowheads="1"/>
          </p:cNvSpPr>
          <p:nvPr>
            <p:ph type="title"/>
          </p:nvPr>
        </p:nvSpPr>
        <p:spPr>
          <a:xfrm>
            <a:off x="1835696" y="116632"/>
            <a:ext cx="7056784" cy="609600"/>
          </a:xfrm>
          <a:noFill/>
        </p:spPr>
        <p:txBody>
          <a:bodyPr/>
          <a:lstStyle/>
          <a:p>
            <a:pPr algn="r"/>
            <a:r>
              <a:rPr lang="en-US" sz="2800" dirty="0" smtClean="0">
                <a:solidFill>
                  <a:schemeClr val="accent2"/>
                </a:solidFill>
              </a:rPr>
              <a:t>Outline</a:t>
            </a:r>
          </a:p>
        </p:txBody>
      </p:sp>
    </p:spTree>
    <p:extLst>
      <p:ext uri="{BB962C8B-B14F-4D97-AF65-F5344CB8AC3E}">
        <p14:creationId xmlns:p14="http://schemas.microsoft.com/office/powerpoint/2010/main" val="1279498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107504" y="835424"/>
            <a:ext cx="8928992"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200" b="1" dirty="0" smtClean="0"/>
              <a:t>Visit </a:t>
            </a:r>
            <a:r>
              <a:rPr lang="en-US" sz="2200" b="1" dirty="0"/>
              <a:t>the Herschel Science Centres </a:t>
            </a:r>
            <a:r>
              <a:rPr lang="en-US" sz="2200" b="1" dirty="0">
                <a:hlinkClick r:id="rId3"/>
              </a:rPr>
              <a:t>https://</a:t>
            </a:r>
            <a:r>
              <a:rPr lang="en-US" sz="2200" b="1" dirty="0" smtClean="0">
                <a:hlinkClick r:id="rId3"/>
              </a:rPr>
              <a:t>nhscsci.ipac.caltech.edu/sc/</a:t>
            </a:r>
            <a:r>
              <a:rPr lang="en-US" sz="2200" b="1" dirty="0"/>
              <a:t> </a:t>
            </a:r>
            <a:r>
              <a:rPr lang="en-US" sz="2200" b="1" dirty="0" smtClean="0"/>
              <a:t>and </a:t>
            </a:r>
            <a:r>
              <a:rPr lang="en-US" sz="2200" b="1" dirty="0" smtClean="0">
                <a:hlinkClick r:id="rId4"/>
              </a:rPr>
              <a:t>http</a:t>
            </a:r>
            <a:r>
              <a:rPr lang="en-US" sz="2200" b="1" dirty="0">
                <a:hlinkClick r:id="rId4"/>
              </a:rPr>
              <a:t>://herschel.esac.esa.int</a:t>
            </a:r>
            <a:r>
              <a:rPr lang="en-US" sz="2200" b="1" dirty="0" smtClean="0">
                <a:hlinkClick r:id="rId4"/>
              </a:rPr>
              <a:t>/</a:t>
            </a:r>
            <a:endParaRPr lang="en-US" sz="2200" b="1" dirty="0"/>
          </a:p>
          <a:p>
            <a:pPr>
              <a:buFont typeface="Wingdings" pitchFamily="2" charset="2"/>
              <a:buChar char="Ø"/>
            </a:pPr>
            <a:r>
              <a:rPr lang="en-US" sz="2200" b="1" dirty="0" smtClean="0"/>
              <a:t>Download </a:t>
            </a:r>
            <a:r>
              <a:rPr lang="en-US" sz="2200" b="1" dirty="0"/>
              <a:t>HIPE </a:t>
            </a:r>
            <a:r>
              <a:rPr lang="en-US" sz="2200" b="1" dirty="0" smtClean="0"/>
              <a:t>from </a:t>
            </a:r>
            <a:r>
              <a:rPr lang="en-US" sz="2200" b="1" dirty="0">
                <a:hlinkClick r:id="rId5"/>
              </a:rPr>
              <a:t>http://</a:t>
            </a:r>
            <a:r>
              <a:rPr lang="en-US" sz="2200" b="1" dirty="0" smtClean="0">
                <a:hlinkClick r:id="rId5"/>
              </a:rPr>
              <a:t>herschel.esac.esa.int/HIPE_download.shtml</a:t>
            </a:r>
            <a:endParaRPr lang="en-US" sz="2200" b="1" dirty="0"/>
          </a:p>
          <a:p>
            <a:pPr>
              <a:buFont typeface="Wingdings" pitchFamily="2" charset="2"/>
              <a:buChar char="Ø"/>
            </a:pPr>
            <a:r>
              <a:rPr lang="en-US" sz="2200" b="1" dirty="0" smtClean="0"/>
              <a:t>Visit </a:t>
            </a:r>
            <a:r>
              <a:rPr lang="en-US" sz="2200" b="1" dirty="0"/>
              <a:t>the HIPE </a:t>
            </a:r>
            <a:r>
              <a:rPr lang="en-US" sz="2200" b="1" dirty="0" smtClean="0"/>
              <a:t>homepage </a:t>
            </a:r>
            <a:r>
              <a:rPr lang="en-US" sz="2200" b="1" dirty="0">
                <a:hlinkClick r:id="rId6"/>
              </a:rPr>
              <a:t>http://</a:t>
            </a:r>
            <a:r>
              <a:rPr lang="en-US" sz="2200" b="1" dirty="0" smtClean="0">
                <a:hlinkClick r:id="rId6"/>
              </a:rPr>
              <a:t>herschel.esac.esa.int/hipe</a:t>
            </a:r>
            <a:endParaRPr lang="en-US" sz="2200" b="1" dirty="0"/>
          </a:p>
          <a:p>
            <a:pPr>
              <a:buFont typeface="Wingdings" pitchFamily="2" charset="2"/>
              <a:buChar char="Ø"/>
            </a:pPr>
            <a:r>
              <a:rPr lang="en-US" sz="2200" b="1" dirty="0" smtClean="0"/>
              <a:t>Visit </a:t>
            </a:r>
            <a:r>
              <a:rPr lang="en-US" sz="2200" b="1" dirty="0"/>
              <a:t>the HIPE Community Wiki </a:t>
            </a:r>
            <a:r>
              <a:rPr lang="en-US" sz="2200" b="1" dirty="0">
                <a:hlinkClick r:id="rId7"/>
              </a:rPr>
              <a:t>http://</a:t>
            </a:r>
            <a:r>
              <a:rPr lang="en-US" sz="2200" b="1" dirty="0" smtClean="0">
                <a:hlinkClick r:id="rId7"/>
              </a:rPr>
              <a:t>hipecommunity.wikispaces.com/</a:t>
            </a:r>
            <a:endParaRPr lang="en-US" sz="2200" b="1" dirty="0" smtClean="0"/>
          </a:p>
          <a:p>
            <a:pPr>
              <a:buFont typeface="Wingdings" pitchFamily="2" charset="2"/>
              <a:buChar char="Ø"/>
            </a:pPr>
            <a:r>
              <a:rPr lang="en-US" sz="2200" b="1" dirty="0" smtClean="0"/>
              <a:t>Access </a:t>
            </a:r>
            <a:r>
              <a:rPr lang="en-US" sz="2200" b="1" dirty="0"/>
              <a:t>the Herschel Science Archive </a:t>
            </a:r>
            <a:r>
              <a:rPr lang="en-US" sz="2200" b="1" dirty="0" smtClean="0"/>
              <a:t>at </a:t>
            </a:r>
            <a:r>
              <a:rPr lang="en-US" sz="2200" b="1" dirty="0">
                <a:hlinkClick r:id="rId8"/>
              </a:rPr>
              <a:t>http://</a:t>
            </a:r>
            <a:r>
              <a:rPr lang="en-US" sz="2200" b="1" dirty="0" smtClean="0">
                <a:hlinkClick r:id="rId8"/>
              </a:rPr>
              <a:t>herschel.esac.esa.int/Science_Archive.shtml</a:t>
            </a:r>
            <a:endParaRPr lang="en-US" sz="2200" b="1" dirty="0"/>
          </a:p>
          <a:p>
            <a:pPr>
              <a:buFont typeface="Wingdings" pitchFamily="2" charset="2"/>
              <a:buChar char="Ø"/>
            </a:pPr>
            <a:r>
              <a:rPr lang="en-US" sz="2200" b="1" dirty="0" smtClean="0"/>
              <a:t>Download </a:t>
            </a:r>
            <a:r>
              <a:rPr lang="en-US" sz="2200" b="1" dirty="0"/>
              <a:t>the apps to access Herschel Quick Look Products </a:t>
            </a:r>
            <a:r>
              <a:rPr lang="en-US" sz="2200" b="1" dirty="0" smtClean="0"/>
              <a:t>for </a:t>
            </a:r>
            <a:r>
              <a:rPr lang="en-US" sz="2200" b="1" dirty="0"/>
              <a:t>iPhone </a:t>
            </a:r>
            <a:r>
              <a:rPr lang="en-US" sz="2200" b="1" dirty="0">
                <a:hlinkClick r:id="rId9"/>
              </a:rPr>
              <a:t>https://</a:t>
            </a:r>
            <a:r>
              <a:rPr lang="en-US" sz="2200" b="1" dirty="0" smtClean="0">
                <a:hlinkClick r:id="rId9"/>
              </a:rPr>
              <a:t>itunes.apple.com/us/app/esa-hql/id476280092?mt=8</a:t>
            </a:r>
            <a:r>
              <a:rPr lang="en-US" sz="2200" b="1" dirty="0" smtClean="0"/>
              <a:t> and Android </a:t>
            </a:r>
            <a:r>
              <a:rPr lang="en-US" sz="2200" b="1" dirty="0">
                <a:hlinkClick r:id="rId10"/>
              </a:rPr>
              <a:t>https://</a:t>
            </a:r>
            <a:r>
              <a:rPr lang="en-US" sz="2200" b="1" dirty="0" smtClean="0">
                <a:hlinkClick r:id="rId10"/>
              </a:rPr>
              <a:t>play.google.com/store/apps/details?id=qv.android</a:t>
            </a:r>
            <a:endParaRPr lang="en-US" sz="2200" b="1" dirty="0" smtClean="0"/>
          </a:p>
          <a:p>
            <a:pPr>
              <a:buFont typeface="Wingdings" pitchFamily="2" charset="2"/>
              <a:buChar char="Ø"/>
            </a:pPr>
            <a:endParaRPr lang="en-GB" b="1" dirty="0" smtClean="0"/>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8"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Gateways into the Herschel treasure</a:t>
            </a:r>
          </a:p>
        </p:txBody>
      </p:sp>
    </p:spTree>
    <p:extLst>
      <p:ext uri="{BB962C8B-B14F-4D97-AF65-F5344CB8AC3E}">
        <p14:creationId xmlns:p14="http://schemas.microsoft.com/office/powerpoint/2010/main" val="30584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819" y="798930"/>
            <a:ext cx="7266363" cy="5448618"/>
          </a:xfrm>
          <a:prstGeom prst="rect">
            <a:avLst/>
          </a:prstGeom>
        </p:spPr>
      </p:pic>
      <p:sp>
        <p:nvSpPr>
          <p:cNvPr id="5" name="Rectangle 3"/>
          <p:cNvSpPr txBox="1">
            <a:spLocks noChangeArrowheads="1"/>
          </p:cNvSpPr>
          <p:nvPr/>
        </p:nvSpPr>
        <p:spPr>
          <a:xfrm>
            <a:off x="2051720" y="155104"/>
            <a:ext cx="7416824"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dirty="0" smtClean="0">
                <a:solidFill>
                  <a:srgbClr val="0033CC"/>
                </a:solidFill>
              </a:rPr>
              <a:t>Herschel becomes famous in Big Bang Theory!</a:t>
            </a:r>
            <a:endParaRPr lang="en-US" dirty="0" smtClean="0">
              <a:solidFill>
                <a:srgbClr val="0033CC"/>
              </a:solidFill>
            </a:endParaRPr>
          </a:p>
        </p:txBody>
      </p:sp>
    </p:spTree>
    <p:extLst>
      <p:ext uri="{BB962C8B-B14F-4D97-AF65-F5344CB8AC3E}">
        <p14:creationId xmlns:p14="http://schemas.microsoft.com/office/powerpoint/2010/main" val="3838716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5439"/>
            <a:ext cx="9144000" cy="4429865"/>
          </a:xfrm>
          <a:prstGeom prst="rect">
            <a:avLst/>
          </a:prstGeom>
        </p:spPr>
      </p:pic>
      <p:sp>
        <p:nvSpPr>
          <p:cNvPr id="5" name="Rectangle 3"/>
          <p:cNvSpPr txBox="1">
            <a:spLocks noChangeArrowheads="1"/>
          </p:cNvSpPr>
          <p:nvPr/>
        </p:nvSpPr>
        <p:spPr>
          <a:xfrm>
            <a:off x="2051720" y="155104"/>
            <a:ext cx="7416824" cy="609600"/>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dirty="0" smtClean="0">
                <a:solidFill>
                  <a:srgbClr val="0033CC"/>
                </a:solidFill>
              </a:rPr>
              <a:t>Herschel becomes famous in Big Bang Theory!</a:t>
            </a:r>
            <a:endParaRPr lang="en-US" dirty="0" smtClean="0">
              <a:solidFill>
                <a:srgbClr val="0033CC"/>
              </a:solidFill>
            </a:endParaRPr>
          </a:p>
        </p:txBody>
      </p:sp>
    </p:spTree>
    <p:extLst>
      <p:ext uri="{BB962C8B-B14F-4D97-AF65-F5344CB8AC3E}">
        <p14:creationId xmlns:p14="http://schemas.microsoft.com/office/powerpoint/2010/main" val="3557985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rschel.esac.esa.int/2013MapmakingWorkshop/pictures/2013MapmakingWorksho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51" y="2514002"/>
            <a:ext cx="4860582" cy="3651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phan Ott\Documents\aaa_share\DP\workshops\130826_DP_WS_NHSC\talk\inputs\NHSC SPIRE 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51" y="843920"/>
            <a:ext cx="4821151" cy="27088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843808" y="121248"/>
            <a:ext cx="6257257" cy="492968"/>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dirty="0" smtClean="0">
                <a:solidFill>
                  <a:srgbClr val="0033CC"/>
                </a:solidFill>
              </a:rPr>
              <a:t>We can’t promise you a guest star role …</a:t>
            </a:r>
            <a:endParaRPr lang="en-US" dirty="0" smtClean="0">
              <a:solidFill>
                <a:srgbClr val="0033CC"/>
              </a:solidFill>
            </a:endParaRPr>
          </a:p>
        </p:txBody>
      </p:sp>
      <p:pic>
        <p:nvPicPr>
          <p:cNvPr id="1027" name="Picture 3" descr="C:\Users\Stephan Ott\Documents\aaa_share\DP\workshops\130826_DP_WS_NHSC\talk\inputs\NHSC 20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843920"/>
            <a:ext cx="4385049" cy="28811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tephan Ott\Documents\aaa_share\DP\workshops\130826_DP_WS_NHSC\talk\inputs\PACSworkshop20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0033" y="3431284"/>
            <a:ext cx="4101032" cy="27340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1475656" y="5521392"/>
            <a:ext cx="7344816" cy="492968"/>
          </a:xfrm>
          <a:prstGeom prst="rect">
            <a:avLst/>
          </a:prstGeom>
          <a:noFill/>
        </p:spPr>
        <p:txBody>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l"/>
            <a:r>
              <a:rPr lang="en-GB" dirty="0" smtClean="0">
                <a:solidFill>
                  <a:srgbClr val="FFC000"/>
                </a:solidFill>
              </a:rPr>
              <a:t>… but will do our best to further your research  </a:t>
            </a:r>
            <a:endParaRPr lang="en-US" dirty="0" smtClean="0">
              <a:solidFill>
                <a:srgbClr val="FFC000"/>
              </a:solidFill>
            </a:endParaRPr>
          </a:p>
        </p:txBody>
      </p:sp>
    </p:spTree>
    <p:extLst>
      <p:ext uri="{BB962C8B-B14F-4D97-AF65-F5344CB8AC3E}">
        <p14:creationId xmlns:p14="http://schemas.microsoft.com/office/powerpoint/2010/main" val="2622569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p:cTn id="35" dur="500" fill="hold"/>
                                        <p:tgtEl>
                                          <p:spTgt spid="1029"/>
                                        </p:tgtEl>
                                        <p:attrNameLst>
                                          <p:attrName>ppt_w</p:attrName>
                                        </p:attrNameLst>
                                      </p:cBhvr>
                                      <p:tavLst>
                                        <p:tav tm="0">
                                          <p:val>
                                            <p:fltVal val="0"/>
                                          </p:val>
                                        </p:tav>
                                        <p:tav tm="100000">
                                          <p:val>
                                            <p:strVal val="#ppt_w"/>
                                          </p:val>
                                        </p:tav>
                                      </p:tavLst>
                                    </p:anim>
                                    <p:anim calcmode="lin" valueType="num">
                                      <p:cBhvr>
                                        <p:cTn id="36" dur="500" fill="hold"/>
                                        <p:tgtEl>
                                          <p:spTgt spid="1029"/>
                                        </p:tgtEl>
                                        <p:attrNameLst>
                                          <p:attrName>ppt_h</p:attrName>
                                        </p:attrNameLst>
                                      </p:cBhvr>
                                      <p:tavLst>
                                        <p:tav tm="0">
                                          <p:val>
                                            <p:fltVal val="0"/>
                                          </p:val>
                                        </p:tav>
                                        <p:tav tm="100000">
                                          <p:val>
                                            <p:strVal val="#ppt_h"/>
                                          </p:val>
                                        </p:tav>
                                      </p:tavLst>
                                    </p:anim>
                                    <p:animEffect transition="in" filter="fade">
                                      <p:cBhvr>
                                        <p:cTn id="3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11560" y="1309405"/>
            <a:ext cx="8047214" cy="36317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haw-US" sz="11500" b="1" spc="50" dirty="0" smtClean="0">
                <a:ln w="11430"/>
                <a:solidFill>
                  <a:srgbClr val="FFFF00"/>
                </a:solidFill>
                <a:effectLst>
                  <a:outerShdw blurRad="76200" dist="50800" dir="5400000" algn="tl" rotWithShape="0">
                    <a:srgbClr val="000000">
                      <a:alpha val="65000"/>
                    </a:srgbClr>
                  </a:outerShdw>
                </a:effectLst>
                <a:latin typeface="Ravie" pitchFamily="82" charset="0"/>
              </a:rPr>
              <a:t>E komo mai</a:t>
            </a:r>
            <a:r>
              <a:rPr lang="en-GB" sz="11500" b="1" spc="50" dirty="0">
                <a:ln w="11430"/>
                <a:solidFill>
                  <a:srgbClr val="FFFF00"/>
                </a:solidFill>
                <a:effectLst>
                  <a:outerShdw blurRad="76200" dist="50800" dir="5400000" algn="tl" rotWithShape="0">
                    <a:srgbClr val="000000">
                      <a:alpha val="65000"/>
                    </a:srgbClr>
                  </a:outerShdw>
                </a:effectLst>
                <a:latin typeface="Ravie" pitchFamily="82" charset="0"/>
              </a:rPr>
              <a:t>!</a:t>
            </a:r>
            <a:r>
              <a:rPr lang="haw-US" sz="11500" b="1" spc="50" dirty="0" smtClean="0">
                <a:ln w="11430"/>
                <a:solidFill>
                  <a:srgbClr val="FFFF00"/>
                </a:solidFill>
                <a:effectLst>
                  <a:outerShdw blurRad="76200" dist="50800" dir="5400000" algn="tl" rotWithShape="0">
                    <a:srgbClr val="000000">
                      <a:alpha val="65000"/>
                    </a:srgbClr>
                  </a:outerShdw>
                </a:effectLst>
                <a:latin typeface="Ravie" pitchFamily="82" charset="0"/>
              </a:rPr>
              <a:t> </a:t>
            </a:r>
            <a:endParaRPr lang="haw-US" sz="11500" b="1" cap="none" spc="50" dirty="0">
              <a:ln w="11430"/>
              <a:solidFill>
                <a:srgbClr val="FFFF00"/>
              </a:solidFill>
              <a:effectLst>
                <a:outerShdw blurRad="76200" dist="50800" dir="5400000" algn="tl" rotWithShape="0">
                  <a:srgbClr val="000000">
                    <a:alpha val="65000"/>
                  </a:srgbClr>
                </a:outerShdw>
              </a:effectLst>
              <a:latin typeface="Ravie" pitchFamily="82" charset="0"/>
            </a:endParaRPr>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Tree>
    <p:extLst>
      <p:ext uri="{BB962C8B-B14F-4D97-AF65-F5344CB8AC3E}">
        <p14:creationId xmlns:p14="http://schemas.microsoft.com/office/powerpoint/2010/main" val="101538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107504" y="859510"/>
            <a:ext cx="9036496"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b="1" dirty="0" smtClean="0"/>
              <a:t>As part of the Herschel Common Science Software (HCSS) the Herschel Interactive Processing Environment (HIPE) and the Pipeline Processing and Quality Control software form the major packages of the Herschel Data Processing System</a:t>
            </a:r>
          </a:p>
          <a:p>
            <a:pPr>
              <a:buFont typeface="Wingdings" pitchFamily="2" charset="2"/>
              <a:buChar char="Ø"/>
            </a:pPr>
            <a:r>
              <a:rPr lang="en-US" b="1" dirty="0" smtClean="0"/>
              <a:t>Data processing system combines data access, pipeline </a:t>
            </a:r>
            <a:r>
              <a:rPr lang="en-US" b="1" dirty="0"/>
              <a:t>execution, data reduction </a:t>
            </a:r>
            <a:r>
              <a:rPr lang="en-US" b="1" dirty="0" smtClean="0"/>
              <a:t>and scientific analysis in one single environment</a:t>
            </a:r>
          </a:p>
          <a:p>
            <a:pPr>
              <a:buFont typeface="Wingdings" pitchFamily="2" charset="2"/>
              <a:buChar char="Ø"/>
            </a:pPr>
            <a:r>
              <a:rPr lang="en-US" b="1" dirty="0" smtClean="0"/>
              <a:t>You can re-run the pipelines on your computer</a:t>
            </a:r>
          </a:p>
          <a:p>
            <a:pPr>
              <a:buFont typeface="Wingdings" pitchFamily="2" charset="2"/>
              <a:buChar char="Ø"/>
            </a:pPr>
            <a:r>
              <a:rPr lang="en-US" b="1" dirty="0"/>
              <a:t>C</a:t>
            </a:r>
            <a:r>
              <a:rPr lang="en-US" b="1" dirty="0" smtClean="0"/>
              <a:t>ommunity has access to the same system as the instrument experts</a:t>
            </a:r>
          </a:p>
          <a:p>
            <a:pPr>
              <a:buFont typeface="Wingdings" pitchFamily="2" charset="2"/>
              <a:buChar char="Ø"/>
            </a:pPr>
            <a:r>
              <a:rPr lang="en-US" b="1" dirty="0" smtClean="0"/>
              <a:t>The Herschel Data Processing software is coded in Java/Jython to be license free and portable for different operating systems</a:t>
            </a:r>
          </a:p>
          <a:p>
            <a:pPr>
              <a:buFont typeface="Wingdings" pitchFamily="2" charset="2"/>
              <a:buChar char="Ø"/>
            </a:pPr>
            <a:r>
              <a:rPr lang="en-US" b="1" dirty="0"/>
              <a:t>The Herschel Data Processing </a:t>
            </a:r>
            <a:r>
              <a:rPr lang="en-US" b="1" dirty="0" smtClean="0"/>
              <a:t>software is distributed under </a:t>
            </a:r>
            <a:r>
              <a:rPr lang="en-US" b="1" dirty="0"/>
              <a:t>the lesser GNU public license, permitting general access and code re-use</a:t>
            </a:r>
          </a:p>
          <a:p>
            <a:pPr>
              <a:buFont typeface="Wingdings" pitchFamily="2" charset="2"/>
              <a:buChar char="Ø"/>
            </a:pPr>
            <a:r>
              <a:rPr lang="en-US" b="1" dirty="0" smtClean="0"/>
              <a:t>For HIPE 11 formal support is provided for Linux</a:t>
            </a:r>
            <a:r>
              <a:rPr lang="en-US" b="1" dirty="0"/>
              <a:t>, Windows </a:t>
            </a:r>
            <a:r>
              <a:rPr lang="en-US" b="1" dirty="0" smtClean="0"/>
              <a:t>XP, Vista and Windows7, OSX 10.6 ("Snow Leopard"), 10.7 (“Lion”) and 10.8 (“Mountain Lion”) under both Java 6 and 7</a:t>
            </a:r>
          </a:p>
          <a:p>
            <a:pPr>
              <a:buFont typeface="Wingdings" pitchFamily="2" charset="2"/>
              <a:buChar char="Ø"/>
            </a:pPr>
            <a:r>
              <a:rPr lang="en-US" b="1" dirty="0" smtClean="0"/>
              <a:t>From HIPE 12 onwards only Java 7 is supported</a:t>
            </a:r>
          </a:p>
          <a:p>
            <a:pPr>
              <a:buFont typeface="Wingdings" pitchFamily="2" charset="2"/>
              <a:buChar char="Ø"/>
            </a:pPr>
            <a:endParaRPr lang="en-US" sz="1800" b="1" dirty="0" smtClean="0"/>
          </a:p>
          <a:p>
            <a:pPr>
              <a:buFont typeface="Wingdings" pitchFamily="2" charset="2"/>
              <a:buChar char="Ø"/>
            </a:pPr>
            <a:endParaRPr lang="en-GB" sz="1800" b="1" dirty="0" smtClean="0"/>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a:solidFill>
                  <a:schemeClr val="accent2"/>
                </a:solidFill>
              </a:rPr>
              <a:t>Data Processing System Overview</a:t>
            </a:r>
            <a:endParaRPr lang="en-US" sz="2800" dirty="0" smtClean="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228600" y="784541"/>
            <a:ext cx="8735888"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b="1" dirty="0"/>
              <a:t>Herschel Science Centre (ESA), the Instrument Control Centres (HIFI, PACS and SPIRE) and NHSC jointly manage and contribute to the Herschel Data Processing System</a:t>
            </a:r>
            <a:endParaRPr lang="en-GB" b="1" dirty="0"/>
          </a:p>
          <a:p>
            <a:pPr>
              <a:buFont typeface="Wingdings" pitchFamily="2" charset="2"/>
              <a:buChar char="Ø"/>
            </a:pPr>
            <a:r>
              <a:rPr lang="en-GB" b="1" dirty="0" smtClean="0"/>
              <a:t>During development  and operations </a:t>
            </a:r>
            <a:r>
              <a:rPr lang="en-GB" b="1" dirty="0"/>
              <a:t>o</a:t>
            </a:r>
            <a:r>
              <a:rPr lang="en-GB" b="1" dirty="0" smtClean="0"/>
              <a:t>ver 250 persons worked </a:t>
            </a:r>
            <a:r>
              <a:rPr lang="en-GB" b="1" dirty="0"/>
              <a:t>on calibration, coding, documentation, pipeline operations, quality control, testing and </a:t>
            </a:r>
            <a:r>
              <a:rPr lang="en-GB" b="1" dirty="0" smtClean="0"/>
              <a:t>tutoring, contributing to Herschel Data Processing</a:t>
            </a:r>
            <a:endParaRPr lang="en-GB" b="1" dirty="0"/>
          </a:p>
          <a:p>
            <a:pPr>
              <a:buFont typeface="Wingdings" pitchFamily="2" charset="2"/>
              <a:buChar char="Ø"/>
            </a:pPr>
            <a:r>
              <a:rPr lang="en-GB" b="1" dirty="0" smtClean="0"/>
              <a:t>Despite declining resources  Data </a:t>
            </a:r>
            <a:r>
              <a:rPr lang="en-GB" b="1" dirty="0"/>
              <a:t>Processing remains a major development project during Herschel’s post-operational </a:t>
            </a:r>
            <a:r>
              <a:rPr lang="en-GB" b="1" dirty="0" smtClean="0"/>
              <a:t>phase</a:t>
            </a:r>
            <a:endParaRPr lang="en-US" b="1" dirty="0" smtClean="0"/>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a:solidFill>
                  <a:schemeClr val="accent2"/>
                </a:solidFill>
              </a:rPr>
              <a:t>Data Processing System Overview</a:t>
            </a:r>
            <a:endParaRPr lang="en-US" sz="2800" dirty="0" smtClean="0">
              <a:solidFill>
                <a:schemeClr val="accent2"/>
              </a:solidFill>
            </a:endParaRPr>
          </a:p>
        </p:txBody>
      </p:sp>
    </p:spTree>
    <p:extLst>
      <p:ext uri="{BB962C8B-B14F-4D97-AF65-F5344CB8AC3E}">
        <p14:creationId xmlns:p14="http://schemas.microsoft.com/office/powerpoint/2010/main" val="40151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107504" y="784541"/>
            <a:ext cx="8928992"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b="1" dirty="0" smtClean="0"/>
              <a:t>Within this talk HCSS denotes the software used for Pipeline </a:t>
            </a:r>
            <a:r>
              <a:rPr lang="en-US" b="1" dirty="0"/>
              <a:t>Processing and Quality </a:t>
            </a:r>
            <a:r>
              <a:rPr lang="en-US" b="1" dirty="0" smtClean="0"/>
              <a:t>Control, and HIPE the data reduction software you install and use on your computer</a:t>
            </a:r>
            <a:endParaRPr lang="en-US" b="1" dirty="0"/>
          </a:p>
          <a:p>
            <a:pPr>
              <a:buFont typeface="Wingdings" pitchFamily="2" charset="2"/>
              <a:buChar char="Ø"/>
            </a:pPr>
            <a:r>
              <a:rPr lang="en-US" b="1" dirty="0" smtClean="0"/>
              <a:t>Usually </a:t>
            </a:r>
            <a:r>
              <a:rPr lang="en-US" b="1" dirty="0"/>
              <a:t>HCSS </a:t>
            </a:r>
            <a:r>
              <a:rPr lang="en-US" b="1" dirty="0" smtClean="0"/>
              <a:t>and </a:t>
            </a:r>
            <a:r>
              <a:rPr lang="en-US" b="1" dirty="0"/>
              <a:t>HIPE version numbers </a:t>
            </a:r>
            <a:r>
              <a:rPr lang="en-US" b="1" dirty="0" smtClean="0"/>
              <a:t>correspond</a:t>
            </a:r>
          </a:p>
          <a:p>
            <a:pPr>
              <a:buFont typeface="Wingdings" pitchFamily="2" charset="2"/>
              <a:buChar char="Ø"/>
            </a:pPr>
            <a:r>
              <a:rPr lang="en-US" b="1" dirty="0" smtClean="0"/>
              <a:t>Currently the latest versions are HCSS 11.0.1/HIPE 11.0.1</a:t>
            </a:r>
          </a:p>
          <a:p>
            <a:pPr>
              <a:buFont typeface="Wingdings" pitchFamily="2" charset="2"/>
              <a:buChar char="Ø"/>
            </a:pPr>
            <a:r>
              <a:rPr lang="en-US" b="1" dirty="0" smtClean="0"/>
              <a:t>End 2013 we will release one more major data processing version, HCSS 12</a:t>
            </a:r>
          </a:p>
          <a:p>
            <a:pPr>
              <a:buFont typeface="Wingdings" pitchFamily="2" charset="2"/>
              <a:buChar char="Ø"/>
            </a:pPr>
            <a:r>
              <a:rPr lang="en-US" b="1" dirty="0" smtClean="0"/>
              <a:t>From </a:t>
            </a:r>
            <a:r>
              <a:rPr lang="en-US" b="1" dirty="0"/>
              <a:t>2014 onwards we will release </a:t>
            </a:r>
            <a:r>
              <a:rPr lang="en-US" b="1" dirty="0" smtClean="0"/>
              <a:t>one </a:t>
            </a:r>
            <a:r>
              <a:rPr lang="en-US" b="1" dirty="0"/>
              <a:t>major version </a:t>
            </a:r>
            <a:r>
              <a:rPr lang="en-US" b="1" dirty="0" smtClean="0"/>
              <a:t>at the end of each year, with the final version HCSS 15 released </a:t>
            </a:r>
            <a:r>
              <a:rPr lang="en-US" b="1" dirty="0"/>
              <a:t>end </a:t>
            </a:r>
            <a:r>
              <a:rPr lang="en-US" b="1" dirty="0" smtClean="0"/>
              <a:t>2016</a:t>
            </a:r>
          </a:p>
          <a:p>
            <a:pPr>
              <a:buFont typeface="Wingdings" pitchFamily="2" charset="2"/>
              <a:buChar char="Ø"/>
            </a:pPr>
            <a:r>
              <a:rPr lang="en-GB" b="1" dirty="0" smtClean="0"/>
              <a:t>Minor versions are released each few months</a:t>
            </a:r>
          </a:p>
          <a:p>
            <a:pPr>
              <a:buFont typeface="Wingdings" pitchFamily="2" charset="2"/>
              <a:buChar char="Ø"/>
            </a:pPr>
            <a:r>
              <a:rPr lang="en-GB" b="1" dirty="0" smtClean="0"/>
              <a:t>For each major version the Herschel Science Centre performs a bulk reprocessing with the latest software and calibration to repopulate the Herschel Science Archive with standard pipeline products</a:t>
            </a:r>
          </a:p>
          <a:p>
            <a:pPr>
              <a:buFont typeface="Wingdings" pitchFamily="2" charset="2"/>
              <a:buChar char="Ø"/>
            </a:pPr>
            <a:r>
              <a:rPr lang="en-GB" b="1" dirty="0" smtClean="0"/>
              <a:t>Using the on-demand processing option available from the HSA </a:t>
            </a:r>
            <a:r>
              <a:rPr lang="en-US" b="1" dirty="0" smtClean="0"/>
              <a:t>you can process observations </a:t>
            </a:r>
            <a:r>
              <a:rPr lang="en-US" b="1" dirty="0"/>
              <a:t>with the latest operational </a:t>
            </a:r>
            <a:r>
              <a:rPr lang="en-US" b="1" dirty="0" smtClean="0"/>
              <a:t>software and calibration</a:t>
            </a:r>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a:solidFill>
                  <a:schemeClr val="accent2"/>
                </a:solidFill>
              </a:rPr>
              <a:t>Data Processing System Overview</a:t>
            </a:r>
            <a:endParaRPr lang="en-US" sz="2800" dirty="0" smtClean="0">
              <a:solidFill>
                <a:schemeClr val="accent2"/>
              </a:solidFill>
            </a:endParaRPr>
          </a:p>
        </p:txBody>
      </p:sp>
    </p:spTree>
    <p:extLst>
      <p:ext uri="{BB962C8B-B14F-4D97-AF65-F5344CB8AC3E}">
        <p14:creationId xmlns:p14="http://schemas.microsoft.com/office/powerpoint/2010/main" val="443851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228600" y="784541"/>
            <a:ext cx="8735888"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endParaRPr lang="en-GB" sz="1800" b="1" dirty="0" smtClean="0"/>
          </a:p>
          <a:p>
            <a:pPr>
              <a:buFont typeface="Wingdings" pitchFamily="2" charset="2"/>
              <a:buChar char="Ø"/>
            </a:pPr>
            <a:r>
              <a:rPr lang="en-GB" b="1" dirty="0" smtClean="0"/>
              <a:t>Consolidation of telemetry and auxiliary data taken during operations</a:t>
            </a:r>
          </a:p>
          <a:p>
            <a:pPr>
              <a:buFont typeface="Wingdings" pitchFamily="2" charset="2"/>
              <a:buChar char="Ø"/>
            </a:pPr>
            <a:r>
              <a:rPr lang="en-GB" b="1" dirty="0" smtClean="0"/>
              <a:t>Generation of PACS photometry level 2.5 products to complete bulk </a:t>
            </a:r>
            <a:r>
              <a:rPr lang="en-GB" b="1" dirty="0"/>
              <a:t>reprocessing </a:t>
            </a:r>
            <a:r>
              <a:rPr lang="en-GB" b="1" dirty="0" smtClean="0"/>
              <a:t>for </a:t>
            </a:r>
            <a:r>
              <a:rPr lang="en-GB" b="1" dirty="0"/>
              <a:t>HCSS </a:t>
            </a:r>
            <a:r>
              <a:rPr lang="en-GB" b="1" dirty="0" smtClean="0"/>
              <a:t>10.3</a:t>
            </a:r>
          </a:p>
          <a:p>
            <a:pPr>
              <a:buFont typeface="Wingdings" pitchFamily="2" charset="2"/>
              <a:buChar char="Ø"/>
            </a:pPr>
            <a:r>
              <a:rPr lang="en-US" b="1" dirty="0" smtClean="0"/>
              <a:t>Quality </a:t>
            </a:r>
            <a:r>
              <a:rPr lang="en-US" b="1" dirty="0"/>
              <a:t>control of products generated during operations</a:t>
            </a:r>
            <a:endParaRPr lang="en-GB" b="1" dirty="0" smtClean="0"/>
          </a:p>
          <a:p>
            <a:pPr>
              <a:buFont typeface="Wingdings" pitchFamily="2" charset="2"/>
              <a:buChar char="Ø"/>
            </a:pPr>
            <a:r>
              <a:rPr lang="en-GB" b="1" dirty="0" smtClean="0"/>
              <a:t>Working towards the next major version HCSS 12.0</a:t>
            </a:r>
          </a:p>
          <a:p>
            <a:pPr>
              <a:buFont typeface="Wingdings" pitchFamily="2" charset="2"/>
              <a:buChar char="Ø"/>
            </a:pPr>
            <a:r>
              <a:rPr lang="en-GB" b="1" dirty="0" smtClean="0"/>
              <a:t>Improvements for next minor version HCSS 11.1</a:t>
            </a:r>
          </a:p>
          <a:p>
            <a:pPr>
              <a:buFont typeface="Wingdings" pitchFamily="2" charset="2"/>
              <a:buChar char="Ø"/>
            </a:pPr>
            <a:r>
              <a:rPr lang="en-GB" b="1" dirty="0"/>
              <a:t>Contributing towards Herschel’s </a:t>
            </a:r>
            <a:r>
              <a:rPr lang="en-GB" b="1" dirty="0" smtClean="0"/>
              <a:t>final documentation, the Herschel Explanatory Supplement</a:t>
            </a:r>
          </a:p>
          <a:p>
            <a:pPr>
              <a:buFont typeface="Wingdings" pitchFamily="2" charset="2"/>
              <a:buChar char="Ø"/>
            </a:pPr>
            <a:r>
              <a:rPr lang="en-GB" b="1" dirty="0" smtClean="0"/>
              <a:t>Analysis of Herschel Users’ Group recommendations</a:t>
            </a:r>
          </a:p>
          <a:p>
            <a:pPr>
              <a:buFont typeface="Wingdings" pitchFamily="2" charset="2"/>
              <a:buChar char="Ø"/>
            </a:pPr>
            <a:endParaRPr lang="en-US" b="1" dirty="0" smtClean="0"/>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a:solidFill>
                  <a:schemeClr val="accent2"/>
                </a:solidFill>
              </a:rPr>
              <a:t>Data Processing </a:t>
            </a:r>
            <a:r>
              <a:rPr lang="en-US" sz="2800" dirty="0" smtClean="0">
                <a:solidFill>
                  <a:schemeClr val="accent2"/>
                </a:solidFill>
              </a:rPr>
              <a:t>Activities Overview</a:t>
            </a:r>
          </a:p>
        </p:txBody>
      </p:sp>
    </p:spTree>
    <p:extLst>
      <p:ext uri="{BB962C8B-B14F-4D97-AF65-F5344CB8AC3E}">
        <p14:creationId xmlns:p14="http://schemas.microsoft.com/office/powerpoint/2010/main" val="627422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04" y="800308"/>
            <a:ext cx="8271792" cy="5447887"/>
          </a:xfrm>
          <a:prstGeom prst="rect">
            <a:avLst/>
          </a:prstGeom>
        </p:spPr>
      </p:pic>
      <p:sp>
        <p:nvSpPr>
          <p:cNvPr id="4" name="Footer Placeholder 3"/>
          <p:cNvSpPr>
            <a:spLocks noGrp="1"/>
          </p:cNvSpPr>
          <p:nvPr>
            <p:ph type="ftr" sz="quarter" idx="10"/>
          </p:nvPr>
        </p:nvSpPr>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12292" name="Rectangle 3"/>
          <p:cNvSpPr>
            <a:spLocks noGrp="1" noChangeArrowheads="1"/>
          </p:cNvSpPr>
          <p:nvPr>
            <p:ph type="title"/>
          </p:nvPr>
        </p:nvSpPr>
        <p:spPr>
          <a:xfrm>
            <a:off x="190500" y="1642830"/>
            <a:ext cx="8763000" cy="518523"/>
          </a:xfrm>
          <a:noFill/>
        </p:spPr>
        <p:txBody>
          <a:bodyPr/>
          <a:lstStyle/>
          <a:p>
            <a:r>
              <a:rPr lang="en-US" sz="3600" dirty="0" smtClean="0">
                <a:solidFill>
                  <a:srgbClr val="FFC000"/>
                </a:solidFill>
              </a:rPr>
              <a:t>Much more than </a:t>
            </a:r>
            <a:r>
              <a:rPr lang="en-US" sz="3600" dirty="0">
                <a:solidFill>
                  <a:srgbClr val="FFC000"/>
                </a:solidFill>
              </a:rPr>
              <a:t>a </a:t>
            </a:r>
            <a:r>
              <a:rPr lang="en-US" sz="3600" dirty="0" smtClean="0">
                <a:solidFill>
                  <a:srgbClr val="FFC000"/>
                </a:solidFill>
              </a:rPr>
              <a:t>download </a:t>
            </a:r>
            <a:r>
              <a:rPr lang="en-US" sz="3600" dirty="0">
                <a:solidFill>
                  <a:srgbClr val="FFC000"/>
                </a:solidFill>
              </a:rPr>
              <a:t>portal</a:t>
            </a:r>
            <a:endParaRPr lang="en-US" sz="3600" dirty="0" smtClean="0">
              <a:solidFill>
                <a:srgbClr val="FFC000"/>
              </a:solidFill>
            </a:endParaRPr>
          </a:p>
        </p:txBody>
      </p:sp>
      <p:sp>
        <p:nvSpPr>
          <p:cNvPr id="11"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a:solidFill>
                  <a:schemeClr val="accent2"/>
                </a:solidFill>
                <a:hlinkClick r:id="rId4"/>
              </a:rPr>
              <a:t>http://herschel.esac.esa.int/hipe</a:t>
            </a:r>
            <a:endParaRPr lang="en-US" sz="2800" dirty="0" smtClean="0">
              <a:solidFill>
                <a:schemeClr val="accent2"/>
              </a:solidFill>
            </a:endParaRPr>
          </a:p>
        </p:txBody>
      </p:sp>
      <p:sp>
        <p:nvSpPr>
          <p:cNvPr id="6" name="Rectangle 3"/>
          <p:cNvSpPr txBox="1">
            <a:spLocks noChangeArrowheads="1"/>
          </p:cNvSpPr>
          <p:nvPr/>
        </p:nvSpPr>
        <p:spPr bwMode="auto">
          <a:xfrm>
            <a:off x="342900" y="5718789"/>
            <a:ext cx="8763000" cy="5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r>
              <a:rPr lang="en-US" sz="3600" dirty="0" smtClean="0">
                <a:solidFill>
                  <a:srgbClr val="FFC000"/>
                </a:solidFill>
              </a:rPr>
              <a:t>Worth </a:t>
            </a:r>
            <a:r>
              <a:rPr lang="en-US" sz="3600" smtClean="0">
                <a:solidFill>
                  <a:srgbClr val="FFC000"/>
                </a:solidFill>
              </a:rPr>
              <a:t>while bookmarking</a:t>
            </a:r>
            <a:endParaRPr lang="en-US" sz="360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animEffect transition="in" filter="fade">
                                      <p:cBhvr>
                                        <p:cTn id="9" dur="500"/>
                                        <p:tgtEl>
                                          <p:spTgt spid="1229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11"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A first glimpse of HIPE</a:t>
            </a:r>
          </a:p>
        </p:txBody>
      </p:sp>
      <p:grpSp>
        <p:nvGrpSpPr>
          <p:cNvPr id="5" name="Group 4"/>
          <p:cNvGrpSpPr>
            <a:grpSpLocks noChangeAspect="1"/>
          </p:cNvGrpSpPr>
          <p:nvPr/>
        </p:nvGrpSpPr>
        <p:grpSpPr>
          <a:xfrm>
            <a:off x="323528" y="1124744"/>
            <a:ext cx="7637301" cy="5246208"/>
            <a:chOff x="14514546" y="17185811"/>
            <a:chExt cx="17257206" cy="11854301"/>
          </a:xfrm>
        </p:grpSpPr>
        <p:pic>
          <p:nvPicPr>
            <p:cNvPr id="8" name="Picture 2"/>
            <p:cNvPicPr>
              <a:picLocks noChangeAspect="1" noChangeArrowheads="1"/>
            </p:cNvPicPr>
            <p:nvPr/>
          </p:nvPicPr>
          <p:blipFill>
            <a:blip r:embed="rId3"/>
            <a:srcRect/>
            <a:stretch>
              <a:fillRect/>
            </a:stretch>
          </p:blipFill>
          <p:spPr bwMode="auto">
            <a:xfrm>
              <a:off x="15978926" y="17185811"/>
              <a:ext cx="14481891" cy="11175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p:nvPicPr>
          <p:blipFill>
            <a:blip r:embed="rId4"/>
            <a:srcRect/>
            <a:stretch>
              <a:fillRect/>
            </a:stretch>
          </p:blipFill>
          <p:spPr bwMode="auto">
            <a:xfrm>
              <a:off x="21668887" y="22039175"/>
              <a:ext cx="6053873" cy="59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Oval 4"/>
            <p:cNvSpPr>
              <a:spLocks noChangeArrowheads="1"/>
            </p:cNvSpPr>
            <p:nvPr/>
          </p:nvSpPr>
          <p:spPr bwMode="auto">
            <a:xfrm>
              <a:off x="16699652" y="25682747"/>
              <a:ext cx="2731674" cy="911896"/>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2" name="Oval 5"/>
            <p:cNvSpPr>
              <a:spLocks noChangeArrowheads="1"/>
            </p:cNvSpPr>
            <p:nvPr/>
          </p:nvSpPr>
          <p:spPr bwMode="auto">
            <a:xfrm>
              <a:off x="27445574" y="25136412"/>
              <a:ext cx="4097511" cy="2731674"/>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3" name="Oval 6"/>
            <p:cNvSpPr>
              <a:spLocks noChangeArrowheads="1"/>
            </p:cNvSpPr>
            <p:nvPr/>
          </p:nvSpPr>
          <p:spPr bwMode="auto">
            <a:xfrm>
              <a:off x="27811138" y="23316634"/>
              <a:ext cx="2277733" cy="1365837"/>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4" name="Oval 7"/>
            <p:cNvSpPr>
              <a:spLocks noChangeArrowheads="1"/>
            </p:cNvSpPr>
            <p:nvPr/>
          </p:nvSpPr>
          <p:spPr bwMode="auto">
            <a:xfrm>
              <a:off x="27357196" y="18307227"/>
              <a:ext cx="3643572" cy="2277733"/>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5" name="Oval 8"/>
            <p:cNvSpPr>
              <a:spLocks noChangeArrowheads="1"/>
            </p:cNvSpPr>
            <p:nvPr/>
          </p:nvSpPr>
          <p:spPr bwMode="auto">
            <a:xfrm>
              <a:off x="16699652" y="25682747"/>
              <a:ext cx="2731674" cy="911896"/>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6" name="Oval 9"/>
            <p:cNvSpPr>
              <a:spLocks noChangeArrowheads="1"/>
            </p:cNvSpPr>
            <p:nvPr/>
          </p:nvSpPr>
          <p:spPr bwMode="auto">
            <a:xfrm>
              <a:off x="26445301" y="21950797"/>
              <a:ext cx="1365837" cy="911898"/>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7" name="Oval 10"/>
            <p:cNvSpPr>
              <a:spLocks noChangeArrowheads="1"/>
            </p:cNvSpPr>
            <p:nvPr/>
          </p:nvSpPr>
          <p:spPr bwMode="auto">
            <a:xfrm>
              <a:off x="23348063" y="21950797"/>
              <a:ext cx="2643296" cy="911898"/>
            </a:xfrm>
            <a:prstGeom prst="ellipse">
              <a:avLst/>
            </a:prstGeom>
            <a:noFill/>
            <a:ln w="36000">
              <a:solidFill>
                <a:srgbClr val="28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pitchFamily="34" charset="0"/>
                <a:ea typeface="ＭＳ Ｐゴシック" charset="0"/>
                <a:cs typeface="Arial" pitchFamily="34" charset="0"/>
              </a:endParaRPr>
            </a:p>
          </p:txBody>
        </p:sp>
        <p:sp>
          <p:nvSpPr>
            <p:cNvPr id="18" name="Freeform 12"/>
            <p:cNvSpPr>
              <a:spLocks/>
            </p:cNvSpPr>
            <p:nvPr/>
          </p:nvSpPr>
          <p:spPr bwMode="auto">
            <a:xfrm>
              <a:off x="18700201" y="26506265"/>
              <a:ext cx="9315811" cy="1952343"/>
            </a:xfrm>
            <a:custGeom>
              <a:avLst/>
              <a:gdLst>
                <a:gd name="T0" fmla="*/ 0 w 10226"/>
                <a:gd name="T1" fmla="*/ 0 h 2142"/>
                <a:gd name="T2" fmla="*/ 900013 w 10226"/>
                <a:gd name="T3" fmla="*/ 720378 h 2142"/>
                <a:gd name="T4" fmla="*/ 3681052 w 10226"/>
                <a:gd name="T5" fmla="*/ 360189 h 2142"/>
                <a:gd name="T6" fmla="*/ 0 60000 65536"/>
                <a:gd name="T7" fmla="*/ 0 60000 65536"/>
                <a:gd name="T8" fmla="*/ 0 60000 65536"/>
              </a:gdLst>
              <a:ahLst/>
              <a:cxnLst>
                <a:cxn ang="T6">
                  <a:pos x="T0" y="T1"/>
                </a:cxn>
                <a:cxn ang="T7">
                  <a:pos x="T2" y="T3"/>
                </a:cxn>
                <a:cxn ang="T8">
                  <a:pos x="T4" y="T5"/>
                </a:cxn>
              </a:cxnLst>
              <a:rect l="0" t="0" r="r" b="b"/>
              <a:pathLst>
                <a:path w="10226" h="2142">
                  <a:moveTo>
                    <a:pt x="0" y="0"/>
                  </a:moveTo>
                  <a:cubicBezTo>
                    <a:pt x="0" y="0"/>
                    <a:pt x="644" y="1833"/>
                    <a:pt x="2500" y="2000"/>
                  </a:cubicBezTo>
                  <a:cubicBezTo>
                    <a:pt x="4069" y="2141"/>
                    <a:pt x="10225" y="1000"/>
                    <a:pt x="10225" y="1000"/>
                  </a:cubicBezTo>
                </a:path>
              </a:pathLst>
            </a:custGeom>
            <a:noFill/>
            <a:ln w="36000">
              <a:solidFill>
                <a:srgbClr val="28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GB" dirty="0">
                <a:latin typeface="Arial" pitchFamily="34" charset="0"/>
                <a:cs typeface="Arial" pitchFamily="34" charset="0"/>
              </a:endParaRPr>
            </a:p>
          </p:txBody>
        </p:sp>
        <p:sp>
          <p:nvSpPr>
            <p:cNvPr id="19" name="Freeform 13"/>
            <p:cNvSpPr>
              <a:spLocks/>
            </p:cNvSpPr>
            <p:nvPr/>
          </p:nvSpPr>
          <p:spPr bwMode="auto">
            <a:xfrm>
              <a:off x="30088870" y="24228532"/>
              <a:ext cx="911898" cy="1365837"/>
            </a:xfrm>
            <a:custGeom>
              <a:avLst/>
              <a:gdLst>
                <a:gd name="T0" fmla="*/ 360003 w 1001"/>
                <a:gd name="T1" fmla="*/ 539390 h 1501"/>
                <a:gd name="T2" fmla="*/ 323283 w 1001"/>
                <a:gd name="T3" fmla="*/ 271853 h 1501"/>
                <a:gd name="T4" fmla="*/ 0 w 1001"/>
                <a:gd name="T5" fmla="*/ 0 h 1501"/>
                <a:gd name="T6" fmla="*/ 0 60000 65536"/>
                <a:gd name="T7" fmla="*/ 0 60000 65536"/>
                <a:gd name="T8" fmla="*/ 0 60000 65536"/>
              </a:gdLst>
              <a:ahLst/>
              <a:cxnLst>
                <a:cxn ang="T6">
                  <a:pos x="T0" y="T1"/>
                </a:cxn>
                <a:cxn ang="T7">
                  <a:pos x="T2" y="T3"/>
                </a:cxn>
                <a:cxn ang="T8">
                  <a:pos x="T4" y="T5"/>
                </a:cxn>
              </a:cxnLst>
              <a:rect l="0" t="0" r="r" b="b"/>
              <a:pathLst>
                <a:path w="1001" h="1501">
                  <a:moveTo>
                    <a:pt x="1000" y="1500"/>
                  </a:moveTo>
                  <a:cubicBezTo>
                    <a:pt x="1000" y="1500"/>
                    <a:pt x="962" y="910"/>
                    <a:pt x="898" y="756"/>
                  </a:cubicBezTo>
                  <a:cubicBezTo>
                    <a:pt x="718" y="320"/>
                    <a:pt x="0" y="0"/>
                    <a:pt x="0" y="0"/>
                  </a:cubicBezTo>
                </a:path>
              </a:pathLst>
            </a:custGeom>
            <a:noFill/>
            <a:ln w="36000">
              <a:solidFill>
                <a:srgbClr val="28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GB" dirty="0">
                <a:latin typeface="Arial" pitchFamily="34" charset="0"/>
                <a:cs typeface="Arial" pitchFamily="34" charset="0"/>
              </a:endParaRPr>
            </a:p>
          </p:txBody>
        </p:sp>
        <p:sp>
          <p:nvSpPr>
            <p:cNvPr id="20" name="Freeform 14"/>
            <p:cNvSpPr>
              <a:spLocks/>
            </p:cNvSpPr>
            <p:nvPr/>
          </p:nvSpPr>
          <p:spPr bwMode="auto">
            <a:xfrm>
              <a:off x="29703222" y="20167175"/>
              <a:ext cx="1594817" cy="3326215"/>
            </a:xfrm>
            <a:custGeom>
              <a:avLst/>
              <a:gdLst>
                <a:gd name="T0" fmla="*/ 0 w 1752"/>
                <a:gd name="T1" fmla="*/ 1314090 h 3652"/>
                <a:gd name="T2" fmla="*/ 609014 w 1752"/>
                <a:gd name="T3" fmla="*/ 637789 h 3652"/>
                <a:gd name="T4" fmla="*/ 380589 w 1752"/>
                <a:gd name="T5" fmla="*/ 0 h 3652"/>
                <a:gd name="T6" fmla="*/ 0 60000 65536"/>
                <a:gd name="T7" fmla="*/ 0 60000 65536"/>
                <a:gd name="T8" fmla="*/ 0 60000 65536"/>
              </a:gdLst>
              <a:ahLst/>
              <a:cxnLst>
                <a:cxn ang="T6">
                  <a:pos x="T0" y="T1"/>
                </a:cxn>
                <a:cxn ang="T7">
                  <a:pos x="T2" y="T3"/>
                </a:cxn>
                <a:cxn ang="T8">
                  <a:pos x="T4" y="T5"/>
                </a:cxn>
              </a:cxnLst>
              <a:rect l="0" t="0" r="r" b="b"/>
              <a:pathLst>
                <a:path w="1752" h="3652">
                  <a:moveTo>
                    <a:pt x="0" y="3651"/>
                  </a:moveTo>
                  <a:cubicBezTo>
                    <a:pt x="0" y="3651"/>
                    <a:pt x="1595" y="2740"/>
                    <a:pt x="1693" y="1772"/>
                  </a:cubicBezTo>
                  <a:cubicBezTo>
                    <a:pt x="1751" y="1200"/>
                    <a:pt x="1058" y="0"/>
                    <a:pt x="1058" y="0"/>
                  </a:cubicBezTo>
                </a:path>
              </a:pathLst>
            </a:custGeom>
            <a:noFill/>
            <a:ln w="36000">
              <a:solidFill>
                <a:srgbClr val="28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GB" dirty="0">
                <a:latin typeface="Arial" pitchFamily="34" charset="0"/>
                <a:cs typeface="Arial" pitchFamily="34" charset="0"/>
              </a:endParaRPr>
            </a:p>
          </p:txBody>
        </p:sp>
        <p:sp>
          <p:nvSpPr>
            <p:cNvPr id="21" name="Freeform 15"/>
            <p:cNvSpPr>
              <a:spLocks/>
            </p:cNvSpPr>
            <p:nvPr/>
          </p:nvSpPr>
          <p:spPr bwMode="auto">
            <a:xfrm>
              <a:off x="23653368" y="18496033"/>
              <a:ext cx="3904687" cy="875742"/>
            </a:xfrm>
            <a:custGeom>
              <a:avLst/>
              <a:gdLst>
                <a:gd name="T0" fmla="*/ 1542690 w 4287"/>
                <a:gd name="T1" fmla="*/ 136561 h 963"/>
                <a:gd name="T2" fmla="*/ 828575 w 4287"/>
                <a:gd name="T3" fmla="*/ 41687 h 963"/>
                <a:gd name="T4" fmla="*/ 0 w 4287"/>
                <a:gd name="T5" fmla="*/ 345716 h 963"/>
                <a:gd name="T6" fmla="*/ 0 60000 65536"/>
                <a:gd name="T7" fmla="*/ 0 60000 65536"/>
                <a:gd name="T8" fmla="*/ 0 60000 65536"/>
              </a:gdLst>
              <a:ahLst/>
              <a:cxnLst>
                <a:cxn ang="T6">
                  <a:pos x="T0" y="T1"/>
                </a:cxn>
                <a:cxn ang="T7">
                  <a:pos x="T2" y="T3"/>
                </a:cxn>
                <a:cxn ang="T8">
                  <a:pos x="T4" y="T5"/>
                </a:cxn>
              </a:cxnLst>
              <a:rect l="0" t="0" r="r" b="b"/>
              <a:pathLst>
                <a:path w="4287" h="963">
                  <a:moveTo>
                    <a:pt x="4286" y="380"/>
                  </a:moveTo>
                  <a:cubicBezTo>
                    <a:pt x="4286" y="380"/>
                    <a:pt x="3087" y="0"/>
                    <a:pt x="2302" y="116"/>
                  </a:cubicBezTo>
                  <a:cubicBezTo>
                    <a:pt x="1531" y="230"/>
                    <a:pt x="0" y="962"/>
                    <a:pt x="0" y="962"/>
                  </a:cubicBezTo>
                </a:path>
              </a:pathLst>
            </a:custGeom>
            <a:noFill/>
            <a:ln w="36000">
              <a:solidFill>
                <a:srgbClr val="28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GB" dirty="0">
                <a:latin typeface="Arial" pitchFamily="34" charset="0"/>
                <a:cs typeface="Arial" pitchFamily="34" charset="0"/>
              </a:endParaRPr>
            </a:p>
          </p:txBody>
        </p:sp>
        <p:sp>
          <p:nvSpPr>
            <p:cNvPr id="22" name="Text Box 18"/>
            <p:cNvSpPr txBox="1">
              <a:spLocks noChangeArrowheads="1"/>
            </p:cNvSpPr>
            <p:nvPr/>
          </p:nvSpPr>
          <p:spPr bwMode="auto">
            <a:xfrm>
              <a:off x="17298144" y="27884170"/>
              <a:ext cx="1944216" cy="43586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buClrTx/>
                <a:buFontTx/>
                <a:buNone/>
                <a:defRPr/>
              </a:pPr>
              <a:r>
                <a:rPr lang="en-US" b="0" dirty="0" smtClean="0">
                  <a:latin typeface="Arial" pitchFamily="34" charset="0"/>
                  <a:cs typeface="Arial" pitchFamily="34" charset="0"/>
                </a:rPr>
                <a:t>File Navigator</a:t>
              </a:r>
            </a:p>
          </p:txBody>
        </p:sp>
        <p:sp>
          <p:nvSpPr>
            <p:cNvPr id="23" name="Text Box 19"/>
            <p:cNvSpPr txBox="1">
              <a:spLocks noChangeArrowheads="1"/>
            </p:cNvSpPr>
            <p:nvPr/>
          </p:nvSpPr>
          <p:spPr bwMode="auto">
            <a:xfrm>
              <a:off x="29164258" y="28604250"/>
              <a:ext cx="1023318" cy="43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lgn="l">
                <a:buClrTx/>
                <a:buFontTx/>
                <a:buNone/>
                <a:defRPr/>
              </a:pPr>
              <a:r>
                <a:rPr lang="en-US" b="0" dirty="0" smtClean="0">
                  <a:solidFill>
                    <a:srgbClr val="FFCC00"/>
                  </a:solidFill>
                  <a:latin typeface="Arial" pitchFamily="34" charset="0"/>
                  <a:cs typeface="Arial" pitchFamily="34" charset="0"/>
                </a:rPr>
                <a:t>Preview</a:t>
              </a:r>
            </a:p>
          </p:txBody>
        </p:sp>
        <p:sp>
          <p:nvSpPr>
            <p:cNvPr id="24" name="Text Box 20"/>
            <p:cNvSpPr txBox="1">
              <a:spLocks noChangeArrowheads="1"/>
            </p:cNvSpPr>
            <p:nvPr/>
          </p:nvSpPr>
          <p:spPr bwMode="auto">
            <a:xfrm>
              <a:off x="30460816" y="23160716"/>
              <a:ext cx="1310936" cy="1213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lgn="l">
                <a:buClrTx/>
                <a:buFontTx/>
                <a:buNone/>
                <a:defRPr/>
              </a:pPr>
              <a:r>
                <a:rPr lang="en-US" b="0" dirty="0" smtClean="0">
                  <a:solidFill>
                    <a:srgbClr val="FFCC00"/>
                  </a:solidFill>
                  <a:latin typeface="Arial" pitchFamily="34" charset="0"/>
                  <a:cs typeface="Arial" pitchFamily="34" charset="0"/>
                </a:rPr>
                <a:t>Read into</a:t>
              </a:r>
            </a:p>
            <a:p>
              <a:pPr algn="l">
                <a:buClrTx/>
                <a:buFontTx/>
                <a:buNone/>
                <a:defRPr/>
              </a:pPr>
              <a:r>
                <a:rPr lang="en-US" sz="900" b="0" dirty="0" smtClean="0">
                  <a:solidFill>
                    <a:srgbClr val="FFCC00"/>
                  </a:solidFill>
                  <a:latin typeface="Arial" pitchFamily="34" charset="0"/>
                  <a:cs typeface="Arial" pitchFamily="34" charset="0"/>
                </a:rPr>
                <a:t>variable</a:t>
              </a:r>
              <a:endParaRPr lang="en-US" b="0" dirty="0" smtClean="0">
                <a:solidFill>
                  <a:srgbClr val="FFCC00"/>
                </a:solidFill>
                <a:latin typeface="Arial" pitchFamily="34" charset="0"/>
                <a:cs typeface="Arial" pitchFamily="34" charset="0"/>
              </a:endParaRPr>
            </a:p>
          </p:txBody>
        </p:sp>
        <p:sp>
          <p:nvSpPr>
            <p:cNvPr id="25" name="Text Box 21"/>
            <p:cNvSpPr txBox="1">
              <a:spLocks noChangeArrowheads="1"/>
            </p:cNvSpPr>
            <p:nvPr/>
          </p:nvSpPr>
          <p:spPr bwMode="auto">
            <a:xfrm>
              <a:off x="25256219" y="17458135"/>
              <a:ext cx="3419189"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lgn="ctr">
                <a:buClrTx/>
                <a:buFontTx/>
                <a:buNone/>
                <a:defRPr/>
              </a:pPr>
              <a:r>
                <a:rPr lang="en-US" b="0" dirty="0" smtClean="0">
                  <a:latin typeface="Arial" pitchFamily="34" charset="0"/>
                  <a:cs typeface="Arial" pitchFamily="34" charset="0"/>
                </a:rPr>
                <a:t>Automatic selection of</a:t>
              </a:r>
            </a:p>
            <a:p>
              <a:pPr algn="ctr">
                <a:buClrTx/>
                <a:buFontTx/>
                <a:buNone/>
                <a:defRPr/>
              </a:pPr>
              <a:r>
                <a:rPr lang="en-US" b="0" dirty="0" smtClean="0">
                  <a:latin typeface="Arial" pitchFamily="34" charset="0"/>
                  <a:cs typeface="Arial" pitchFamily="34" charset="0"/>
                </a:rPr>
                <a:t>Applicable tasks</a:t>
              </a:r>
            </a:p>
          </p:txBody>
        </p:sp>
        <p:sp>
          <p:nvSpPr>
            <p:cNvPr id="26" name="Text Box 22"/>
            <p:cNvSpPr txBox="1">
              <a:spLocks noChangeArrowheads="1"/>
            </p:cNvSpPr>
            <p:nvPr/>
          </p:nvSpPr>
          <p:spPr bwMode="auto">
            <a:xfrm>
              <a:off x="22343771" y="17941664"/>
              <a:ext cx="2912448" cy="871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buClrTx/>
                <a:buFontTx/>
                <a:buNone/>
                <a:defRPr/>
              </a:pPr>
              <a:r>
                <a:rPr lang="en-US" b="0" dirty="0" smtClean="0">
                  <a:latin typeface="Arial" pitchFamily="34" charset="0"/>
                  <a:cs typeface="Arial" pitchFamily="34" charset="0"/>
                </a:rPr>
                <a:t>Task GUI</a:t>
              </a:r>
            </a:p>
          </p:txBody>
        </p:sp>
        <p:sp>
          <p:nvSpPr>
            <p:cNvPr id="27" name="Text Box 23"/>
            <p:cNvSpPr txBox="1">
              <a:spLocks noChangeArrowheads="1"/>
            </p:cNvSpPr>
            <p:nvPr/>
          </p:nvSpPr>
          <p:spPr bwMode="auto">
            <a:xfrm>
              <a:off x="23366310" y="27023888"/>
              <a:ext cx="3004842" cy="460211"/>
            </a:xfrm>
            <a:prstGeom prst="rect">
              <a:avLst/>
            </a:prstGeom>
            <a:solidFill>
              <a:srgbClr val="FFFFFF">
                <a:alpha val="34000"/>
              </a:srgbClr>
            </a:solidFill>
            <a:ln>
              <a:noFill/>
            </a:ln>
            <a:effectLs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buClrTx/>
                <a:buFontTx/>
                <a:buNone/>
                <a:defRPr/>
              </a:pPr>
              <a:r>
                <a:rPr lang="en-US" b="0" dirty="0" smtClean="0">
                  <a:latin typeface="Arial" pitchFamily="34" charset="0"/>
                  <a:cs typeface="Arial" pitchFamily="34" charset="0"/>
                </a:rPr>
                <a:t>Command-line echo</a:t>
              </a:r>
            </a:p>
          </p:txBody>
        </p:sp>
        <p:sp>
          <p:nvSpPr>
            <p:cNvPr id="28" name="Freeform 24"/>
            <p:cNvSpPr>
              <a:spLocks/>
            </p:cNvSpPr>
            <p:nvPr/>
          </p:nvSpPr>
          <p:spPr bwMode="auto">
            <a:xfrm>
              <a:off x="25533402" y="22858677"/>
              <a:ext cx="1598833" cy="3189631"/>
            </a:xfrm>
            <a:custGeom>
              <a:avLst/>
              <a:gdLst>
                <a:gd name="T0" fmla="*/ 539714 w 1756"/>
                <a:gd name="T1" fmla="*/ 0 h 3501"/>
                <a:gd name="T2" fmla="*/ 539714 w 1756"/>
                <a:gd name="T3" fmla="*/ 720066 h 3501"/>
                <a:gd name="T4" fmla="*/ 0 w 1756"/>
                <a:gd name="T5" fmla="*/ 1260115 h 3501"/>
                <a:gd name="T6" fmla="*/ 0 60000 65536"/>
                <a:gd name="T7" fmla="*/ 0 60000 65536"/>
                <a:gd name="T8" fmla="*/ 0 60000 65536"/>
              </a:gdLst>
              <a:ahLst/>
              <a:cxnLst>
                <a:cxn ang="T6">
                  <a:pos x="T0" y="T1"/>
                </a:cxn>
                <a:cxn ang="T7">
                  <a:pos x="T2" y="T3"/>
                </a:cxn>
                <a:cxn ang="T8">
                  <a:pos x="T4" y="T5"/>
                </a:cxn>
              </a:cxnLst>
              <a:rect l="0" t="0" r="r" b="b"/>
              <a:pathLst>
                <a:path w="1756" h="3501">
                  <a:moveTo>
                    <a:pt x="1500" y="0"/>
                  </a:moveTo>
                  <a:cubicBezTo>
                    <a:pt x="1500" y="0"/>
                    <a:pt x="1755" y="1384"/>
                    <a:pt x="1500" y="2000"/>
                  </a:cubicBezTo>
                  <a:cubicBezTo>
                    <a:pt x="1229" y="2653"/>
                    <a:pt x="0" y="3500"/>
                    <a:pt x="0" y="3500"/>
                  </a:cubicBezTo>
                </a:path>
              </a:pathLst>
            </a:custGeom>
            <a:noFill/>
            <a:ln w="36000">
              <a:solidFill>
                <a:srgbClr val="28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GB" dirty="0">
                <a:latin typeface="Arial" pitchFamily="34" charset="0"/>
                <a:cs typeface="Arial" pitchFamily="34" charset="0"/>
              </a:endParaRPr>
            </a:p>
          </p:txBody>
        </p:sp>
        <p:sp>
          <p:nvSpPr>
            <p:cNvPr id="29" name="Text Box 25"/>
            <p:cNvSpPr txBox="1">
              <a:spLocks noChangeArrowheads="1"/>
            </p:cNvSpPr>
            <p:nvPr/>
          </p:nvSpPr>
          <p:spPr bwMode="auto">
            <a:xfrm>
              <a:off x="20748036" y="21767304"/>
              <a:ext cx="2670788" cy="829543"/>
            </a:xfrm>
            <a:prstGeom prst="rect">
              <a:avLst/>
            </a:prstGeom>
            <a:noFill/>
            <a:ln>
              <a:noFill/>
            </a:ln>
            <a:effectLs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lgn="ctr">
                <a:buClrTx/>
                <a:buFontTx/>
                <a:buNone/>
                <a:defRPr/>
              </a:pPr>
              <a:r>
                <a:rPr lang="en-US" b="0" dirty="0" smtClean="0">
                  <a:latin typeface="Arial" pitchFamily="34" charset="0"/>
                  <a:cs typeface="Arial" pitchFamily="34" charset="0"/>
                </a:rPr>
                <a:t>Contextual Help and Source Code</a:t>
              </a:r>
            </a:p>
          </p:txBody>
        </p:sp>
        <p:sp>
          <p:nvSpPr>
            <p:cNvPr id="30" name="Text Box 19"/>
            <p:cNvSpPr txBox="1">
              <a:spLocks noChangeArrowheads="1"/>
            </p:cNvSpPr>
            <p:nvPr/>
          </p:nvSpPr>
          <p:spPr bwMode="auto">
            <a:xfrm>
              <a:off x="14514546" y="23423489"/>
              <a:ext cx="4272523" cy="2152609"/>
            </a:xfrm>
            <a:prstGeom prst="rect">
              <a:avLst/>
            </a:prstGeom>
            <a:solidFill>
              <a:schemeClr val="bg1">
                <a:alpha val="67000"/>
              </a:schemeClr>
            </a:solidFill>
            <a:ln>
              <a:noFill/>
            </a:ln>
            <a:effectLs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80099"/>
                  </a:solidFill>
                  <a:latin typeface="Arial" charset="0"/>
                  <a:ea typeface="ＭＳ Ｐゴシック" charset="0"/>
                  <a:cs typeface="DejaVu LGC Sans" charset="0"/>
                </a:defRPr>
              </a:lvl9pPr>
            </a:lstStyle>
            <a:p>
              <a:pPr algn="ctr">
                <a:buClrTx/>
                <a:buFontTx/>
                <a:buNone/>
                <a:defRPr/>
              </a:pPr>
              <a:r>
                <a:rPr lang="en-US" sz="2800" dirty="0" smtClean="0">
                  <a:solidFill>
                    <a:srgbClr val="FFCC00"/>
                  </a:solidFill>
                  <a:latin typeface="Arial" pitchFamily="34" charset="0"/>
                  <a:cs typeface="Arial" pitchFamily="34" charset="0"/>
                </a:rPr>
                <a:t>Start here</a:t>
              </a:r>
              <a:r>
                <a:rPr lang="en-US" sz="2800" b="0" dirty="0" smtClean="0">
                  <a:solidFill>
                    <a:srgbClr val="FFCC00"/>
                  </a:solidFill>
                  <a:latin typeface="Arial" pitchFamily="34" charset="0"/>
                  <a:cs typeface="Arial" pitchFamily="34" charset="0"/>
                </a:rPr>
                <a:t>!</a:t>
              </a:r>
            </a:p>
          </p:txBody>
        </p:sp>
      </p:grpSp>
    </p:spTree>
    <p:extLst>
      <p:ext uri="{BB962C8B-B14F-4D97-AF65-F5344CB8AC3E}">
        <p14:creationId xmlns:p14="http://schemas.microsoft.com/office/powerpoint/2010/main" val="301025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body" sz="half" idx="1"/>
          </p:nvPr>
        </p:nvSpPr>
        <p:spPr bwMode="auto">
          <a:xfrm>
            <a:off x="107504" y="761963"/>
            <a:ext cx="8856984" cy="4395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b="1" dirty="0"/>
              <a:t>Pipelines are executed on the ESAC Grid to produce Herschel Products to different reduction </a:t>
            </a:r>
            <a:r>
              <a:rPr lang="en-US" b="1" dirty="0" smtClean="0"/>
              <a:t>levels. </a:t>
            </a:r>
          </a:p>
          <a:p>
            <a:pPr lvl="1">
              <a:buFont typeface="Wingdings" pitchFamily="2" charset="2"/>
              <a:buChar char="Ø"/>
            </a:pPr>
            <a:r>
              <a:rPr lang="en-US" b="1" dirty="0" smtClean="0"/>
              <a:t>Level 0	raw data</a:t>
            </a:r>
          </a:p>
          <a:p>
            <a:pPr lvl="1">
              <a:buFont typeface="Wingdings" pitchFamily="2" charset="2"/>
              <a:buChar char="Ø"/>
            </a:pPr>
            <a:r>
              <a:rPr lang="en-US" b="1" dirty="0" smtClean="0"/>
              <a:t>Level </a:t>
            </a:r>
            <a:r>
              <a:rPr lang="en-US" b="1" dirty="0"/>
              <a:t>1	instrumental and satellite effects removed</a:t>
            </a:r>
          </a:p>
          <a:p>
            <a:pPr lvl="1">
              <a:buFont typeface="Wingdings" pitchFamily="2" charset="2"/>
              <a:buChar char="Ø"/>
            </a:pPr>
            <a:r>
              <a:rPr lang="en-US" b="1" dirty="0"/>
              <a:t>Level 2	scientific analysis can be performed. For many </a:t>
            </a:r>
            <a:r>
              <a:rPr lang="en-US" b="1" dirty="0" smtClean="0"/>
              <a:t>instrument 		modes </a:t>
            </a:r>
            <a:r>
              <a:rPr lang="en-US" b="1" dirty="0"/>
              <a:t>we </a:t>
            </a:r>
            <a:r>
              <a:rPr lang="en-US" b="1" dirty="0" smtClean="0"/>
              <a:t>achieved </a:t>
            </a:r>
            <a:r>
              <a:rPr lang="en-US" b="1" dirty="0"/>
              <a:t>a very high pipeline </a:t>
            </a:r>
            <a:r>
              <a:rPr lang="en-US" b="1" dirty="0" smtClean="0"/>
              <a:t>product </a:t>
            </a:r>
            <a:r>
              <a:rPr lang="en-US" b="1" dirty="0"/>
              <a:t>quality </a:t>
            </a:r>
          </a:p>
          <a:p>
            <a:pPr lvl="1">
              <a:buFont typeface="Wingdings" pitchFamily="2" charset="2"/>
              <a:buChar char="Ø"/>
            </a:pPr>
            <a:r>
              <a:rPr lang="en-US" b="1" dirty="0"/>
              <a:t>Level 2.5	level 2 like products combining </a:t>
            </a:r>
            <a:r>
              <a:rPr lang="en-US" b="1" dirty="0" smtClean="0"/>
              <a:t>two observations (HCSS 11)</a:t>
            </a:r>
          </a:p>
          <a:p>
            <a:pPr lvl="1">
              <a:buFont typeface="Wingdings" pitchFamily="2" charset="2"/>
              <a:buChar char="Ø"/>
            </a:pPr>
            <a:r>
              <a:rPr lang="en-US" b="1" dirty="0" smtClean="0"/>
              <a:t>Level 3	level </a:t>
            </a:r>
            <a:r>
              <a:rPr lang="en-US" b="1" dirty="0"/>
              <a:t>2 like products combining </a:t>
            </a:r>
            <a:r>
              <a:rPr lang="en-US" b="1" dirty="0" smtClean="0"/>
              <a:t>many observations (HCSS 11)</a:t>
            </a:r>
          </a:p>
          <a:p>
            <a:pPr marL="457200" lvl="1" indent="0">
              <a:buNone/>
            </a:pPr>
            <a:r>
              <a:rPr lang="en-GB" b="1" dirty="0"/>
              <a:t>Bulk reprocessing with HCSS 11.x is expected to be completed by the end of the </a:t>
            </a:r>
            <a:r>
              <a:rPr lang="en-GB" b="1" dirty="0" smtClean="0"/>
              <a:t>year</a:t>
            </a:r>
            <a:endParaRPr lang="en-US" b="1" dirty="0"/>
          </a:p>
          <a:p>
            <a:pPr>
              <a:buFont typeface="Wingdings" pitchFamily="2" charset="2"/>
              <a:buChar char="Ø"/>
            </a:pPr>
            <a:r>
              <a:rPr lang="en-US" b="1" dirty="0"/>
              <a:t>D</a:t>
            </a:r>
            <a:r>
              <a:rPr lang="en-US" b="1" dirty="0" smtClean="0"/>
              <a:t>ata </a:t>
            </a:r>
            <a:r>
              <a:rPr lang="en-US" b="1" dirty="0"/>
              <a:t>quality control cycle by the Technical Assistants and Instrument Calibration </a:t>
            </a:r>
            <a:r>
              <a:rPr lang="en-US" b="1" dirty="0" smtClean="0"/>
              <a:t>Scientists</a:t>
            </a:r>
            <a:endParaRPr lang="en-US" b="1" dirty="0"/>
          </a:p>
          <a:p>
            <a:pPr>
              <a:buFont typeface="Wingdings" pitchFamily="2" charset="2"/>
              <a:buChar char="Ø"/>
            </a:pPr>
            <a:r>
              <a:rPr lang="en-US" b="1" dirty="0" smtClean="0"/>
              <a:t>Data </a:t>
            </a:r>
            <a:r>
              <a:rPr lang="en-US" b="1" dirty="0"/>
              <a:t>quality control is a combination of automatic screening and manual inspection</a:t>
            </a:r>
          </a:p>
          <a:p>
            <a:pPr>
              <a:buFont typeface="Wingdings" pitchFamily="2" charset="2"/>
              <a:buChar char="Ø"/>
            </a:pPr>
            <a:r>
              <a:rPr lang="en-US" b="1" dirty="0" smtClean="0"/>
              <a:t>All science observations were manually inspected at least once</a:t>
            </a:r>
          </a:p>
          <a:p>
            <a:pPr>
              <a:buFont typeface="Wingdings" pitchFamily="2" charset="2"/>
              <a:buChar char="Ø"/>
            </a:pPr>
            <a:r>
              <a:rPr lang="en-US" b="1" dirty="0"/>
              <a:t>Spot-checks </a:t>
            </a:r>
            <a:r>
              <a:rPr lang="en-US" b="1" dirty="0" smtClean="0"/>
              <a:t>with current HIPE version </a:t>
            </a:r>
            <a:r>
              <a:rPr lang="en-US" b="1" dirty="0"/>
              <a:t>on a </a:t>
            </a:r>
            <a:r>
              <a:rPr lang="en-US" b="1" dirty="0" smtClean="0"/>
              <a:t>number of observations</a:t>
            </a:r>
            <a:endParaRPr lang="en-US" b="1" dirty="0"/>
          </a:p>
        </p:txBody>
      </p:sp>
      <p:sp>
        <p:nvSpPr>
          <p:cNvPr id="5" name="Footer Placeholder 3"/>
          <p:cNvSpPr>
            <a:spLocks noGrp="1"/>
          </p:cNvSpPr>
          <p:nvPr>
            <p:ph type="ftr" sz="quarter" idx="10"/>
          </p:nvPr>
        </p:nvSpPr>
        <p:spPr>
          <a:xfrm>
            <a:off x="107504" y="6324600"/>
            <a:ext cx="2895600" cy="533400"/>
          </a:xfrm>
        </p:spPr>
        <p:txBody>
          <a:bodyPr/>
          <a:lstStyle/>
          <a:p>
            <a:pPr>
              <a:defRPr/>
            </a:pPr>
            <a:r>
              <a:rPr lang="en-US" dirty="0" smtClean="0"/>
              <a:t>Herschel Data Processing System</a:t>
            </a:r>
            <a:endParaRPr lang="en-US" dirty="0"/>
          </a:p>
          <a:p>
            <a:pPr>
              <a:defRPr/>
            </a:pPr>
            <a:r>
              <a:rPr lang="en-US" dirty="0" smtClean="0"/>
              <a:t>NHSC Herschel Data Processing Workshop</a:t>
            </a:r>
            <a:endParaRPr lang="en-US" dirty="0"/>
          </a:p>
          <a:p>
            <a:pPr>
              <a:defRPr/>
            </a:pPr>
            <a:r>
              <a:rPr lang="en-US" dirty="0" smtClean="0"/>
              <a:t>26th August 2013</a:t>
            </a:r>
            <a:endParaRPr lang="en-US" dirty="0"/>
          </a:p>
        </p:txBody>
      </p:sp>
      <p:sp>
        <p:nvSpPr>
          <p:cNvPr id="6" name="Rectangle 3"/>
          <p:cNvSpPr txBox="1">
            <a:spLocks noChangeArrowheads="1"/>
          </p:cNvSpPr>
          <p:nvPr/>
        </p:nvSpPr>
        <p:spPr bwMode="auto">
          <a:xfrm>
            <a:off x="1835696" y="116632"/>
            <a:ext cx="7056784"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a:lstStyle>
          <a:p>
            <a:pPr algn="r"/>
            <a:r>
              <a:rPr lang="en-US" sz="2800" dirty="0" smtClean="0">
                <a:solidFill>
                  <a:schemeClr val="accent2"/>
                </a:solidFill>
              </a:rPr>
              <a:t>Standard Pipeline Products</a:t>
            </a:r>
          </a:p>
        </p:txBody>
      </p:sp>
    </p:spTree>
    <p:extLst>
      <p:ext uri="{BB962C8B-B14F-4D97-AF65-F5344CB8AC3E}">
        <p14:creationId xmlns:p14="http://schemas.microsoft.com/office/powerpoint/2010/main" val="50203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bg1"/>
          </a:buClr>
          <a:buSzPct val="100000"/>
          <a:buFont typeface="Monotype Sort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en-US" sz="1000" b="0" i="0" u="none" strike="noStrike" cap="none" normalizeH="0" baseline="0" smtClean="0">
            <a:ln>
              <a:noFill/>
            </a:ln>
            <a:solidFill>
              <a:schemeClr val="tx1"/>
            </a:solidFill>
            <a:effectLst/>
            <a:latin typeface="Microsoft Sans Serif"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bg1"/>
          </a:buClr>
          <a:buSzPct val="100000"/>
          <a:buFont typeface="Monotype Sort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en-US" sz="1000" b="0" i="0" u="none" strike="noStrike" cap="none" normalizeH="0" baseline="0" smtClean="0">
            <a:ln>
              <a:noFill/>
            </a:ln>
            <a:solidFill>
              <a:schemeClr val="tx1"/>
            </a:solidFill>
            <a:effectLst/>
            <a:latin typeface="Microsoft Sans Serif"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0</TotalTime>
  <Words>1510</Words>
  <Application>Microsoft Office PowerPoint</Application>
  <PresentationFormat>On-screen Show (4:3)</PresentationFormat>
  <Paragraphs>228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Overview of the Herschel Data Processing System and Activities</vt:lpstr>
      <vt:lpstr>Outline</vt:lpstr>
      <vt:lpstr>PowerPoint Presentation</vt:lpstr>
      <vt:lpstr>PowerPoint Presentation</vt:lpstr>
      <vt:lpstr>PowerPoint Presentation</vt:lpstr>
      <vt:lpstr>PowerPoint Presentation</vt:lpstr>
      <vt:lpstr>Much more than a download portal</vt:lpstr>
      <vt:lpstr>PowerPoint Presentation</vt:lpstr>
      <vt:lpstr>PowerPoint Presentation</vt:lpstr>
      <vt:lpstr>HIFI Level 2.5 deconvolved spectra</vt:lpstr>
      <vt:lpstr>HIFI Browse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GS System Group: Purpose</dc:title>
  <dc:creator>D-MSM</dc:creator>
  <cp:lastModifiedBy>Stephan Ott</cp:lastModifiedBy>
  <cp:revision>1609</cp:revision>
  <cp:lastPrinted>2013-08-23T15:33:26Z</cp:lastPrinted>
  <dcterms:created xsi:type="dcterms:W3CDTF">1999-09-22T07:04:24Z</dcterms:created>
  <dcterms:modified xsi:type="dcterms:W3CDTF">2013-08-27T15:36:00Z</dcterms:modified>
</cp:coreProperties>
</file>