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5" r:id="rId1"/>
  </p:sldMasterIdLst>
  <p:sldIdLst>
    <p:sldId id="256" r:id="rId2"/>
    <p:sldId id="293" r:id="rId3"/>
    <p:sldId id="258" r:id="rId4"/>
    <p:sldId id="271" r:id="rId5"/>
    <p:sldId id="257" r:id="rId6"/>
    <p:sldId id="259" r:id="rId7"/>
    <p:sldId id="270" r:id="rId8"/>
    <p:sldId id="260" r:id="rId9"/>
    <p:sldId id="262" r:id="rId10"/>
    <p:sldId id="261" r:id="rId11"/>
    <p:sldId id="275" r:id="rId12"/>
    <p:sldId id="274" r:id="rId13"/>
    <p:sldId id="263" r:id="rId14"/>
    <p:sldId id="268" r:id="rId15"/>
    <p:sldId id="264" r:id="rId16"/>
    <p:sldId id="269" r:id="rId17"/>
    <p:sldId id="288" r:id="rId18"/>
    <p:sldId id="289" r:id="rId19"/>
    <p:sldId id="291" r:id="rId20"/>
    <p:sldId id="272" r:id="rId21"/>
    <p:sldId id="276" r:id="rId22"/>
    <p:sldId id="286" r:id="rId23"/>
    <p:sldId id="287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92" r:id="rId33"/>
    <p:sldId id="285" r:id="rId34"/>
    <p:sldId id="290" r:id="rId35"/>
    <p:sldId id="265" r:id="rId36"/>
    <p:sldId id="266" r:id="rId37"/>
    <p:sldId id="267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FA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5" autoAdjust="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19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7D1F-CDAA-C849-8B32-CDADF951FB82}" type="datetimeFigureOut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7D1F-CDAA-C849-8B32-CDADF951FB82}" type="datetimeFigureOut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FEA8-420D-1A4F-A958-6CDE966EAF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7D1F-CDAA-C849-8B32-CDADF951FB82}" type="datetimeFigureOut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FEA8-420D-1A4F-A958-6CDE966EAF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7D1F-CDAA-C849-8B32-CDADF951FB82}" type="datetimeFigureOut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FEA8-420D-1A4F-A958-6CDE966EAF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7D1F-CDAA-C849-8B32-CDADF951FB82}" type="datetimeFigureOut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FEA8-420D-1A4F-A958-6CDE966EAF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7D1F-CDAA-C849-8B32-CDADF951FB82}" type="datetimeFigureOut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FEA8-420D-1A4F-A958-6CDE966EAF3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7D1F-CDAA-C849-8B32-CDADF951FB82}" type="datetimeFigureOut">
              <a:rPr lang="en-US" smtClean="0"/>
              <a:t>8/27/13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FEA8-420D-1A4F-A958-6CDE966EAF3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7D1F-CDAA-C849-8B32-CDADF951FB82}" type="datetimeFigureOut">
              <a:rPr lang="en-US" smtClean="0"/>
              <a:t>8/27/13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FEA8-420D-1A4F-A958-6CDE966EAF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7D1F-CDAA-C849-8B32-CDADF951FB82}" type="datetimeFigureOut">
              <a:rPr lang="en-US" smtClean="0"/>
              <a:t>8/27/13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FEA8-420D-1A4F-A958-6CDE966EAF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7D1F-CDAA-C849-8B32-CDADF951FB82}" type="datetimeFigureOut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FEA8-420D-1A4F-A958-6CDE966EAF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27D1F-CDAA-C849-8B32-CDADF951FB82}" type="datetimeFigureOut">
              <a:rPr lang="en-US" smtClean="0"/>
              <a:t>8/27/13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8FEA8-420D-1A4F-A958-6CDE966EAF3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6827D1F-CDAA-C849-8B32-CDADF951FB82}" type="datetimeFigureOut">
              <a:rPr lang="en-US" smtClean="0"/>
              <a:t>8/27/13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58FEA8-420D-1A4F-A958-6CDE966EAF3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0" descr="NHSCLogo2d_long_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938" y="87458"/>
            <a:ext cx="1214437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7770290" y="121529"/>
            <a:ext cx="1133644" cy="750009"/>
            <a:chOff x="7770290" y="121529"/>
            <a:chExt cx="1133644" cy="750009"/>
          </a:xfrm>
        </p:grpSpPr>
        <p:pic>
          <p:nvPicPr>
            <p:cNvPr id="6" name="Picture 34" descr="QM_FPU_schematic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789654" y="121529"/>
              <a:ext cx="1114280" cy="750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7770290" y="121529"/>
              <a:ext cx="11336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dirty="0" smtClean="0"/>
                <a:t>NHSC PACS</a:t>
              </a:r>
              <a:endParaRPr lang="en-US" sz="1600" b="1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436309" y="1691314"/>
            <a:ext cx="8467625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-112" charset="0"/>
              </a:rPr>
              <a:t>PACS Photometry and Errors Estimate </a:t>
            </a:r>
          </a:p>
          <a:p>
            <a:pPr algn="ctr"/>
            <a:endParaRPr lang="en-US" sz="3600" b="1" dirty="0">
              <a:solidFill>
                <a:schemeClr val="tx2">
                  <a:lumMod val="75000"/>
                  <a:lumOff val="25000"/>
                </a:schemeClr>
              </a:solidFill>
              <a:latin typeface="Calibri" pitchFamily="-112" charset="0"/>
            </a:endParaRPr>
          </a:p>
          <a:p>
            <a:pPr algn="ctr">
              <a:lnSpc>
                <a:spcPct val="60000"/>
              </a:lnSpc>
            </a:pPr>
            <a:r>
              <a:rPr lang="en-US" sz="2400" dirty="0" smtClean="0">
                <a:latin typeface="Calibri" pitchFamily="-112" charset="0"/>
              </a:rPr>
              <a:t>Roberta Paladini </a:t>
            </a:r>
          </a:p>
          <a:p>
            <a:pPr algn="ctr">
              <a:lnSpc>
                <a:spcPct val="70000"/>
              </a:lnSpc>
            </a:pPr>
            <a:r>
              <a:rPr lang="en-US" sz="2400" dirty="0" smtClean="0">
                <a:latin typeface="Calibri" pitchFamily="-112" charset="0"/>
              </a:rPr>
              <a:t>(NSHC/Caltech)</a:t>
            </a:r>
            <a:r>
              <a:rPr lang="en-US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 pitchFamily="-112" charset="0"/>
              </a:rPr>
              <a:t> </a:t>
            </a:r>
            <a:endParaRPr lang="en-US" sz="3600" b="1" dirty="0">
              <a:solidFill>
                <a:schemeClr val="tx2">
                  <a:lumMod val="75000"/>
                  <a:lumOff val="25000"/>
                </a:schemeClr>
              </a:solidFill>
              <a:latin typeface="Calibri" pitchFamily="-11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8275" y="6446881"/>
            <a:ext cx="8726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Arial" pitchFamily="-112" charset="0"/>
              </a:rPr>
              <a:t>R. Paladini                          NHSC Archive Data Processing Workshop </a:t>
            </a:r>
            <a:r>
              <a:rPr lang="en-US" sz="1200" dirty="0">
                <a:latin typeface="Arial" pitchFamily="-112" charset="0"/>
              </a:rPr>
              <a:t>– </a:t>
            </a:r>
            <a:r>
              <a:rPr lang="en-US" sz="1200" dirty="0" smtClean="0">
                <a:latin typeface="Arial" pitchFamily="-112" charset="0"/>
              </a:rPr>
              <a:t>August 26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– 30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  2013                             PACS </a:t>
            </a:r>
            <a:r>
              <a:rPr lang="en-US" sz="1200" dirty="0" err="1" smtClean="0">
                <a:latin typeface="Arial" pitchFamily="-112" charset="0"/>
              </a:rPr>
              <a:t>Phot</a:t>
            </a:r>
            <a:endParaRPr lang="en-US" sz="1200" dirty="0">
              <a:latin typeface="Arial" pitchFamily="-11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561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8275" y="6446881"/>
            <a:ext cx="8726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Arial" pitchFamily="-112" charset="0"/>
              </a:rPr>
              <a:t>R. Paladini                          NHSC Archive Data Processing Workshop </a:t>
            </a:r>
            <a:r>
              <a:rPr lang="en-US" sz="1200" dirty="0">
                <a:latin typeface="Arial" pitchFamily="-112" charset="0"/>
              </a:rPr>
              <a:t>– </a:t>
            </a:r>
            <a:r>
              <a:rPr lang="en-US" sz="1200" dirty="0" smtClean="0">
                <a:latin typeface="Arial" pitchFamily="-112" charset="0"/>
              </a:rPr>
              <a:t>August 26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– 30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  2013                             PACS </a:t>
            </a:r>
            <a:r>
              <a:rPr lang="en-US" sz="1200" dirty="0" err="1" smtClean="0">
                <a:latin typeface="Arial" pitchFamily="-112" charset="0"/>
              </a:rPr>
              <a:t>Phot</a:t>
            </a:r>
            <a:endParaRPr lang="en-US" sz="1200" dirty="0">
              <a:latin typeface="Arial" pitchFamily="-11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4609" y="580426"/>
            <a:ext cx="7154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Signs I need to re-process my data before doing photometry…</a:t>
            </a:r>
            <a:endParaRPr lang="en-US" sz="3200" b="1" dirty="0">
              <a:solidFill>
                <a:schemeClr val="tx2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442607"/>
          </a:xfrm>
          <a:prstGeom prst="rect">
            <a:avLst/>
          </a:prstGeom>
          <a:gradFill flip="none" rotWithShape="1">
            <a:gsLst>
              <a:gs pos="57000">
                <a:schemeClr val="accent1">
                  <a:lumMod val="95000"/>
                </a:schemeClr>
              </a:gs>
              <a:gs pos="100000">
                <a:schemeClr val="accent1">
                  <a:shade val="82000"/>
                  <a:satMod val="125000"/>
                  <a:lumMod val="7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078" y="5922"/>
            <a:ext cx="314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PACS Archived Products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3" name="Picture 2" descr="hpf_artifac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90" y="1879603"/>
            <a:ext cx="7061947" cy="34930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32025" y="4997855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Calibri"/>
                <a:cs typeface="Calibri"/>
              </a:rPr>
              <a:t>credit: Bruno </a:t>
            </a:r>
            <a:r>
              <a:rPr lang="en-US" sz="1400" i="1" dirty="0" err="1" smtClean="0">
                <a:latin typeface="Calibri"/>
                <a:cs typeface="Calibri"/>
              </a:rPr>
              <a:t>Altieri</a:t>
            </a:r>
            <a:r>
              <a:rPr lang="en-US" sz="1400" i="1" dirty="0" smtClean="0">
                <a:latin typeface="Calibri"/>
                <a:cs typeface="Calibri"/>
              </a:rPr>
              <a:t> </a:t>
            </a:r>
            <a:endParaRPr lang="en-US" sz="1400" i="1" dirty="0"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1205" y="5639139"/>
            <a:ext cx="817735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NOTE: </a:t>
            </a:r>
            <a:r>
              <a:rPr lang="en-US" dirty="0" smtClean="0">
                <a:latin typeface="Calibri"/>
                <a:cs typeface="Calibri"/>
              </a:rPr>
              <a:t>another good reason to re-process your data is to use the latest version of calibration files…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3315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8275" y="6446881"/>
            <a:ext cx="8726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Arial" pitchFamily="-112" charset="0"/>
              </a:rPr>
              <a:t>R. Paladini                             NHSC Archive Data Processing Workshop </a:t>
            </a:r>
            <a:r>
              <a:rPr lang="en-US" sz="1200" dirty="0">
                <a:latin typeface="Arial" pitchFamily="-112" charset="0"/>
              </a:rPr>
              <a:t>– </a:t>
            </a:r>
            <a:r>
              <a:rPr lang="en-US" sz="1200" dirty="0" smtClean="0">
                <a:latin typeface="Arial" pitchFamily="-112" charset="0"/>
              </a:rPr>
              <a:t>August 26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– 30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  2013                          PACS </a:t>
            </a:r>
            <a:r>
              <a:rPr lang="en-US" sz="1200" dirty="0" err="1" smtClean="0">
                <a:latin typeface="Arial" pitchFamily="-112" charset="0"/>
              </a:rPr>
              <a:t>Phot</a:t>
            </a:r>
            <a:endParaRPr lang="en-US" sz="1200" dirty="0">
              <a:latin typeface="Arial" pitchFamily="-11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42607"/>
          </a:xfrm>
          <a:prstGeom prst="rect">
            <a:avLst/>
          </a:prstGeom>
          <a:gradFill flip="none" rotWithShape="1">
            <a:gsLst>
              <a:gs pos="57000">
                <a:schemeClr val="accent1">
                  <a:lumMod val="95000"/>
                </a:schemeClr>
              </a:gs>
              <a:gs pos="100000">
                <a:schemeClr val="accent1">
                  <a:shade val="82000"/>
                  <a:satMod val="125000"/>
                  <a:lumMod val="7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078" y="5922"/>
            <a:ext cx="314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PACS Archived Products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909" y="600506"/>
            <a:ext cx="8159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If </a:t>
            </a:r>
            <a:r>
              <a:rPr lang="en-US" sz="2400" b="1" u="sng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 need to re-process the data</a:t>
            </a:r>
            <a:r>
              <a:rPr lang="en-US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, I will use the following </a:t>
            </a:r>
            <a:r>
              <a:rPr lang="en-US" sz="24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ipipe</a:t>
            </a:r>
            <a:r>
              <a:rPr lang="en-US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(</a:t>
            </a:r>
            <a:r>
              <a:rPr lang="en-US" sz="24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i.e</a:t>
            </a:r>
            <a:r>
              <a:rPr lang="en-US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“interactive pipeline”) script : </a:t>
            </a:r>
            <a:endParaRPr lang="en-US" sz="2400" b="1" dirty="0">
              <a:solidFill>
                <a:schemeClr val="tx2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5" name="Picture 4" descr="reprocess_aper_phot_scri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60" y="1523526"/>
            <a:ext cx="6492789" cy="49194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64255" y="2462773"/>
            <a:ext cx="3089281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latin typeface="Calibri"/>
                <a:cs typeface="Calibri"/>
              </a:rPr>
              <a:t>NOTE: </a:t>
            </a:r>
            <a:r>
              <a:rPr lang="en-US" sz="1400" dirty="0" smtClean="0">
                <a:latin typeface="Calibri"/>
                <a:cs typeface="Calibri"/>
              </a:rPr>
              <a:t>the documentation has not yet been updated. If you look up the PACS Data Reduction Guide, it will mention the following scripts:</a:t>
            </a:r>
          </a:p>
          <a:p>
            <a:r>
              <a:rPr lang="en-US" sz="1400" dirty="0" smtClean="0">
                <a:latin typeface="Calibri"/>
                <a:cs typeface="Calibri"/>
              </a:rPr>
              <a:t> 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Calibri"/>
                <a:cs typeface="Calibri"/>
              </a:rPr>
              <a:t>Deep </a:t>
            </a:r>
            <a:r>
              <a:rPr lang="en-US" sz="1400" dirty="0">
                <a:latin typeface="Calibri"/>
                <a:cs typeface="Calibri"/>
              </a:rPr>
              <a:t>s</a:t>
            </a:r>
            <a:r>
              <a:rPr lang="en-US" sz="1400" dirty="0" smtClean="0">
                <a:latin typeface="Calibri"/>
                <a:cs typeface="Calibri"/>
              </a:rPr>
              <a:t>urvey maps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Calibri"/>
                <a:cs typeface="Calibri"/>
              </a:rPr>
              <a:t>Bright </a:t>
            </a:r>
            <a:r>
              <a:rPr lang="en-US" sz="1400" dirty="0">
                <a:latin typeface="Calibri"/>
                <a:cs typeface="Calibri"/>
              </a:rPr>
              <a:t>p</a:t>
            </a:r>
            <a:r>
              <a:rPr lang="en-US" sz="1400" dirty="0" smtClean="0">
                <a:latin typeface="Calibri"/>
                <a:cs typeface="Calibri"/>
              </a:rPr>
              <a:t>oint source Maps</a:t>
            </a:r>
          </a:p>
          <a:p>
            <a:pPr marL="342900" indent="-342900">
              <a:buAutoNum type="arabicPeriod"/>
            </a:pPr>
            <a:r>
              <a:rPr lang="en-US" sz="1400" dirty="0" smtClean="0">
                <a:latin typeface="Calibri"/>
                <a:cs typeface="Calibri"/>
              </a:rPr>
              <a:t>Extended  source </a:t>
            </a:r>
            <a:r>
              <a:rPr lang="en-US" sz="1400" dirty="0" err="1" smtClean="0">
                <a:latin typeface="Calibri"/>
                <a:cs typeface="Calibri"/>
              </a:rPr>
              <a:t>PhotProject</a:t>
            </a:r>
            <a:endParaRPr lang="en-US" sz="1400" dirty="0" smtClean="0">
              <a:latin typeface="Calibri"/>
              <a:cs typeface="Calibri"/>
            </a:endParaRPr>
          </a:p>
          <a:p>
            <a:endParaRPr lang="en-US" sz="1400" dirty="0">
              <a:latin typeface="Calibri"/>
              <a:cs typeface="Calibri"/>
            </a:endParaRPr>
          </a:p>
          <a:p>
            <a:r>
              <a:rPr lang="en-US" sz="1400" dirty="0" smtClean="0">
                <a:latin typeface="Calibri"/>
                <a:cs typeface="Calibri"/>
              </a:rPr>
              <a:t>In HIPE 11, these 3 scripts have been combined into 1 (</a:t>
            </a:r>
            <a:r>
              <a:rPr lang="en-US" sz="1400" dirty="0" smtClean="0">
                <a:latin typeface="Calibri"/>
                <a:cs typeface="Calibri"/>
                <a:sym typeface="Wingdings"/>
              </a:rPr>
              <a:t> shown in the slide)</a:t>
            </a:r>
            <a:endParaRPr lang="en-US" sz="1400" dirty="0" smtClean="0">
              <a:latin typeface="Calibri"/>
              <a:cs typeface="Calibri"/>
            </a:endParaRPr>
          </a:p>
          <a:p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348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8275" y="6446881"/>
            <a:ext cx="8726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Arial" pitchFamily="-112" charset="0"/>
              </a:rPr>
              <a:t>R. Paladini                              NHSC Archive Data Processing Workshop </a:t>
            </a:r>
            <a:r>
              <a:rPr lang="en-US" sz="1200" dirty="0">
                <a:latin typeface="Arial" pitchFamily="-112" charset="0"/>
              </a:rPr>
              <a:t>– </a:t>
            </a:r>
            <a:r>
              <a:rPr lang="en-US" sz="1200" dirty="0" smtClean="0">
                <a:latin typeface="Arial" pitchFamily="-112" charset="0"/>
              </a:rPr>
              <a:t>August 26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– 30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  2013                         PACS </a:t>
            </a:r>
            <a:r>
              <a:rPr lang="en-US" sz="1200" dirty="0" err="1" smtClean="0">
                <a:latin typeface="Arial" pitchFamily="-112" charset="0"/>
              </a:rPr>
              <a:t>Phot</a:t>
            </a:r>
            <a:endParaRPr lang="en-US" sz="1200" dirty="0">
              <a:latin typeface="Arial" pitchFamily="-11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42607"/>
          </a:xfrm>
          <a:prstGeom prst="rect">
            <a:avLst/>
          </a:prstGeom>
          <a:gradFill flip="none" rotWithShape="1">
            <a:gsLst>
              <a:gs pos="57000">
                <a:schemeClr val="accent1">
                  <a:lumMod val="95000"/>
                </a:schemeClr>
              </a:gs>
              <a:gs pos="100000">
                <a:schemeClr val="accent1">
                  <a:shade val="82000"/>
                  <a:satMod val="125000"/>
                  <a:lumMod val="7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078" y="5922"/>
            <a:ext cx="314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PACS Archived Products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616" y="1526119"/>
            <a:ext cx="8648854" cy="4093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libri"/>
                <a:cs typeface="Calibri"/>
              </a:rPr>
              <a:t>1.    </a:t>
            </a:r>
            <a:r>
              <a:rPr lang="en-US" sz="2600" u="sng" dirty="0" smtClean="0">
                <a:latin typeface="Calibri"/>
                <a:cs typeface="Calibri"/>
              </a:rPr>
              <a:t>high-pass filter radius:</a:t>
            </a:r>
          </a:p>
          <a:p>
            <a:r>
              <a:rPr lang="en-US" sz="2800" dirty="0" smtClean="0">
                <a:latin typeface="Calibri"/>
                <a:cs typeface="Calibri"/>
              </a:rPr>
              <a:t>      </a:t>
            </a:r>
            <a:r>
              <a:rPr lang="en-US" sz="2000" dirty="0">
                <a:latin typeface="Calibri"/>
                <a:cs typeface="Calibri"/>
                <a:sym typeface="Wingdings"/>
              </a:rPr>
              <a:t> </a:t>
            </a:r>
            <a:r>
              <a:rPr lang="en-US" dirty="0" smtClean="0">
                <a:latin typeface="Calibri"/>
                <a:cs typeface="Calibri"/>
                <a:sym typeface="Wingdings"/>
              </a:rPr>
              <a:t>* default values: </a:t>
            </a:r>
            <a:r>
              <a:rPr lang="en-US" dirty="0" smtClean="0">
                <a:solidFill>
                  <a:srgbClr val="0000FF"/>
                </a:solidFill>
                <a:latin typeface="Calibri"/>
                <a:cs typeface="Calibri"/>
                <a:sym typeface="Wingdings"/>
              </a:rPr>
              <a:t>blue </a:t>
            </a:r>
            <a:r>
              <a:rPr lang="en-US" dirty="0" smtClean="0">
                <a:latin typeface="Calibri"/>
                <a:cs typeface="Calibri"/>
                <a:sym typeface="Wingdings"/>
              </a:rPr>
              <a:t>= 15 (i.e. 30”), 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red </a:t>
            </a:r>
            <a:r>
              <a:rPr lang="en-US" dirty="0" smtClean="0">
                <a:latin typeface="Calibri"/>
                <a:cs typeface="Calibri"/>
                <a:sym typeface="Wingdings"/>
              </a:rPr>
              <a:t>= 25 (i.e. 50”)</a:t>
            </a:r>
            <a:endParaRPr lang="en-US" dirty="0">
              <a:latin typeface="Calibri"/>
              <a:cs typeface="Calibri"/>
            </a:endParaRPr>
          </a:p>
          <a:p>
            <a:endParaRPr lang="en-US" sz="2000" dirty="0">
              <a:latin typeface="Calibri"/>
              <a:cs typeface="Calibri"/>
            </a:endParaRPr>
          </a:p>
          <a:p>
            <a:pPr marL="514350" indent="-514350">
              <a:buAutoNum type="arabicPeriod" startAt="2"/>
            </a:pPr>
            <a:r>
              <a:rPr lang="en-US" sz="2600" u="sng" dirty="0" smtClean="0">
                <a:latin typeface="Calibri"/>
                <a:cs typeface="Calibri"/>
              </a:rPr>
              <a:t>mask radius:</a:t>
            </a:r>
          </a:p>
          <a:p>
            <a:r>
              <a:rPr lang="en-US" sz="2600" dirty="0">
                <a:latin typeface="Calibri"/>
                <a:cs typeface="Calibri"/>
              </a:rPr>
              <a:t> </a:t>
            </a:r>
            <a:r>
              <a:rPr lang="en-US" sz="2600" dirty="0" smtClean="0">
                <a:latin typeface="Calibri"/>
                <a:cs typeface="Calibri"/>
              </a:rPr>
              <a:t>     </a:t>
            </a:r>
            <a:r>
              <a:rPr lang="en-US" dirty="0" smtClean="0">
                <a:latin typeface="Calibri"/>
                <a:cs typeface="Calibri"/>
              </a:rPr>
              <a:t>* option 1: source coordinates are known</a:t>
            </a:r>
          </a:p>
          <a:p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        * option 2: input source catalog</a:t>
            </a:r>
          </a:p>
          <a:p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        * option 3: blind masking </a:t>
            </a:r>
            <a:endParaRPr lang="en-US" dirty="0">
              <a:latin typeface="Calibri"/>
              <a:cs typeface="Calibri"/>
            </a:endParaRPr>
          </a:p>
          <a:p>
            <a:endParaRPr lang="en-US" sz="2800" dirty="0" smtClean="0">
              <a:latin typeface="Calibri"/>
              <a:cs typeface="Calibri"/>
            </a:endParaRPr>
          </a:p>
          <a:p>
            <a:pPr marL="514350" indent="-514350">
              <a:buAutoNum type="arabicPeriod" startAt="3"/>
            </a:pPr>
            <a:r>
              <a:rPr lang="en-US" sz="2600" u="sng" dirty="0" smtClean="0">
                <a:latin typeface="Calibri"/>
                <a:cs typeface="Calibri"/>
              </a:rPr>
              <a:t>deglitching</a:t>
            </a:r>
            <a:endParaRPr lang="en-US" sz="2600" dirty="0">
              <a:latin typeface="Calibri"/>
              <a:cs typeface="Calibri"/>
            </a:endParaRPr>
          </a:p>
          <a:p>
            <a:r>
              <a:rPr lang="en-US" sz="2600" dirty="0">
                <a:latin typeface="Calibri"/>
                <a:cs typeface="Calibri"/>
              </a:rPr>
              <a:t> </a:t>
            </a:r>
            <a:r>
              <a:rPr lang="en-US" sz="2600" dirty="0" smtClean="0">
                <a:latin typeface="Calibri"/>
                <a:cs typeface="Calibri"/>
              </a:rPr>
              <a:t>      </a:t>
            </a:r>
            <a:r>
              <a:rPr lang="en-US" dirty="0">
                <a:latin typeface="Calibri"/>
                <a:cs typeface="Calibri"/>
              </a:rPr>
              <a:t>*</a:t>
            </a:r>
            <a:r>
              <a:rPr lang="en-US" dirty="0" smtClean="0">
                <a:latin typeface="Calibri"/>
                <a:cs typeface="Calibri"/>
              </a:rPr>
              <a:t> 2</a:t>
            </a:r>
            <a:r>
              <a:rPr lang="en-US" baseline="30000" dirty="0" smtClean="0">
                <a:latin typeface="Calibri"/>
                <a:cs typeface="Calibri"/>
              </a:rPr>
              <a:t>nd</a:t>
            </a:r>
            <a:r>
              <a:rPr lang="en-US" dirty="0" smtClean="0">
                <a:latin typeface="Calibri"/>
                <a:cs typeface="Calibri"/>
              </a:rPr>
              <a:t> level deglitching (</a:t>
            </a:r>
            <a:r>
              <a:rPr lang="en-US" dirty="0" smtClean="0">
                <a:latin typeface="Calibri"/>
                <a:cs typeface="Calibri"/>
                <a:sym typeface="Wingdings"/>
              </a:rPr>
              <a:t> exploits spatial redundancy, good for bright sources )</a:t>
            </a:r>
          </a:p>
          <a:p>
            <a:r>
              <a:rPr lang="en-US" dirty="0">
                <a:latin typeface="Calibri"/>
                <a:cs typeface="Calibri"/>
                <a:sym typeface="Wingdings"/>
              </a:rPr>
              <a:t> </a:t>
            </a:r>
            <a:r>
              <a:rPr lang="en-US" dirty="0" smtClean="0">
                <a:latin typeface="Calibri"/>
                <a:cs typeface="Calibri"/>
                <a:sym typeface="Wingdings"/>
              </a:rPr>
              <a:t>        * MMT deglitching ( works in the timelines, good for faint sources) </a:t>
            </a:r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452" y="667859"/>
            <a:ext cx="815900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What to tweak in the pipeline…</a:t>
            </a:r>
            <a:endParaRPr lang="en-US" sz="3200" b="1" dirty="0">
              <a:solidFill>
                <a:schemeClr val="tx2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348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8275" y="6446881"/>
            <a:ext cx="8726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Arial" pitchFamily="-112" charset="0"/>
              </a:rPr>
              <a:t>R. Paladini                              NHSC Archive Data Processing Workshop </a:t>
            </a:r>
            <a:r>
              <a:rPr lang="en-US" sz="1200" dirty="0">
                <a:latin typeface="Arial" pitchFamily="-112" charset="0"/>
              </a:rPr>
              <a:t>– </a:t>
            </a:r>
            <a:r>
              <a:rPr lang="en-US" sz="1200" dirty="0" smtClean="0">
                <a:latin typeface="Arial" pitchFamily="-112" charset="0"/>
              </a:rPr>
              <a:t>August 26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– 30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  2013                         PACS </a:t>
            </a:r>
            <a:r>
              <a:rPr lang="en-US" sz="1200" dirty="0" err="1" smtClean="0">
                <a:latin typeface="Arial" pitchFamily="-112" charset="0"/>
              </a:rPr>
              <a:t>Phot</a:t>
            </a:r>
            <a:endParaRPr lang="en-US" sz="1200" dirty="0">
              <a:latin typeface="Arial" pitchFamily="-11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42607"/>
          </a:xfrm>
          <a:prstGeom prst="rect">
            <a:avLst/>
          </a:prstGeom>
          <a:gradFill flip="none" rotWithShape="1">
            <a:gsLst>
              <a:gs pos="57000">
                <a:schemeClr val="accent1">
                  <a:lumMod val="95000"/>
                </a:schemeClr>
              </a:gs>
              <a:gs pos="100000">
                <a:schemeClr val="accent1">
                  <a:shade val="82000"/>
                  <a:satMod val="125000"/>
                  <a:lumMod val="7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078" y="5922"/>
            <a:ext cx="314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PACS Photometry Tools 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7796" y="2425595"/>
            <a:ext cx="7154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Q2: Which tools shall I use to do photometry ?</a:t>
            </a:r>
            <a:endParaRPr lang="en-US" sz="3600" b="1" dirty="0">
              <a:solidFill>
                <a:schemeClr val="tx2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348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8275" y="6446881"/>
            <a:ext cx="8726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Arial" pitchFamily="-112" charset="0"/>
              </a:rPr>
              <a:t>R. Paladini                               NHSC Archive Data Processing Workshop </a:t>
            </a:r>
            <a:r>
              <a:rPr lang="en-US" sz="1200" dirty="0">
                <a:latin typeface="Arial" pitchFamily="-112" charset="0"/>
              </a:rPr>
              <a:t>– </a:t>
            </a:r>
            <a:r>
              <a:rPr lang="en-US" sz="1200" dirty="0" smtClean="0">
                <a:latin typeface="Arial" pitchFamily="-112" charset="0"/>
              </a:rPr>
              <a:t>August 26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– 30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  2013                       PACS </a:t>
            </a:r>
            <a:r>
              <a:rPr lang="en-US" sz="1200" dirty="0" err="1" smtClean="0">
                <a:latin typeface="Arial" pitchFamily="-112" charset="0"/>
              </a:rPr>
              <a:t>Phot</a:t>
            </a:r>
            <a:endParaRPr lang="en-US" sz="1200" dirty="0">
              <a:latin typeface="Arial" pitchFamily="-11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42607"/>
          </a:xfrm>
          <a:prstGeom prst="rect">
            <a:avLst/>
          </a:prstGeom>
          <a:gradFill flip="none" rotWithShape="1">
            <a:gsLst>
              <a:gs pos="57000">
                <a:schemeClr val="accent1">
                  <a:lumMod val="95000"/>
                </a:schemeClr>
              </a:gs>
              <a:gs pos="100000">
                <a:schemeClr val="accent1">
                  <a:shade val="82000"/>
                  <a:satMod val="125000"/>
                  <a:lumMod val="7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078" y="5922"/>
            <a:ext cx="314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PACS Photometry Tools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7796" y="711117"/>
            <a:ext cx="71547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Aperture Photometry in HIPE</a:t>
            </a:r>
            <a:endParaRPr lang="en-US" sz="3200" b="1" dirty="0">
              <a:solidFill>
                <a:schemeClr val="tx2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3336" y="2053162"/>
            <a:ext cx="774204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CASE 1</a:t>
            </a:r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:</a:t>
            </a:r>
            <a:r>
              <a:rPr lang="en-US" sz="2800" dirty="0" smtClean="0">
                <a:latin typeface="Calibri"/>
                <a:cs typeface="Calibri"/>
              </a:rPr>
              <a:t> I have my .fits file and only need to do </a:t>
            </a:r>
          </a:p>
          <a:p>
            <a:r>
              <a:rPr lang="en-US" sz="2800" dirty="0" smtClean="0">
                <a:latin typeface="Calibri"/>
                <a:cs typeface="Calibri"/>
              </a:rPr>
              <a:t>                    aperture photometry</a:t>
            </a:r>
          </a:p>
          <a:p>
            <a:endParaRPr lang="en-US" sz="2800" dirty="0" smtClean="0">
              <a:latin typeface="Calibri"/>
              <a:cs typeface="Calibri"/>
            </a:endParaRPr>
          </a:p>
          <a:p>
            <a:endParaRPr lang="en-US" sz="2800" dirty="0"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800" dirty="0" smtClean="0">
                <a:latin typeface="Calibri"/>
                <a:cs typeface="Calibri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CASE 2: </a:t>
            </a:r>
            <a:r>
              <a:rPr lang="en-US" sz="2800" dirty="0" smtClean="0">
                <a:latin typeface="Calibri"/>
                <a:cs typeface="Calibri"/>
              </a:rPr>
              <a:t>I need to re-process my data </a:t>
            </a:r>
            <a:r>
              <a:rPr lang="en-US" sz="2800" u="sng" dirty="0" smtClean="0">
                <a:latin typeface="Calibri"/>
                <a:cs typeface="Calibri"/>
              </a:rPr>
              <a:t>and</a:t>
            </a:r>
            <a:r>
              <a:rPr lang="en-US" sz="2800" dirty="0" smtClean="0">
                <a:latin typeface="Calibri"/>
                <a:cs typeface="Calibri"/>
              </a:rPr>
              <a:t> do </a:t>
            </a:r>
          </a:p>
          <a:p>
            <a:r>
              <a:rPr lang="en-US" sz="2800" dirty="0" smtClean="0">
                <a:latin typeface="Calibri"/>
                <a:cs typeface="Calibri"/>
              </a:rPr>
              <a:t>                    aperture photometry</a:t>
            </a:r>
          </a:p>
          <a:p>
            <a:r>
              <a:rPr lang="en-US" sz="2800" dirty="0" smtClean="0">
                <a:latin typeface="Calibri"/>
                <a:cs typeface="Calibri"/>
              </a:rPr>
              <a:t> 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348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8275" y="6446881"/>
            <a:ext cx="8726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Arial" pitchFamily="-112" charset="0"/>
              </a:rPr>
              <a:t>R. Paladini                              NHSC Archive Data Processing Workshop </a:t>
            </a:r>
            <a:r>
              <a:rPr lang="en-US" sz="1200" dirty="0">
                <a:latin typeface="Arial" pitchFamily="-112" charset="0"/>
              </a:rPr>
              <a:t>– </a:t>
            </a:r>
            <a:r>
              <a:rPr lang="en-US" sz="1200" dirty="0" smtClean="0">
                <a:latin typeface="Arial" pitchFamily="-112" charset="0"/>
              </a:rPr>
              <a:t>August 26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– 30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  2013                         PACS </a:t>
            </a:r>
            <a:r>
              <a:rPr lang="en-US" sz="1200" dirty="0" err="1" smtClean="0">
                <a:latin typeface="Arial" pitchFamily="-112" charset="0"/>
              </a:rPr>
              <a:t>Phot</a:t>
            </a:r>
            <a:endParaRPr lang="en-US" sz="1200" dirty="0">
              <a:latin typeface="Arial" pitchFamily="-11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42607"/>
          </a:xfrm>
          <a:prstGeom prst="rect">
            <a:avLst/>
          </a:prstGeom>
          <a:gradFill flip="none" rotWithShape="1">
            <a:gsLst>
              <a:gs pos="57000">
                <a:schemeClr val="accent1">
                  <a:lumMod val="95000"/>
                </a:schemeClr>
              </a:gs>
              <a:gs pos="100000">
                <a:schemeClr val="accent1">
                  <a:shade val="82000"/>
                  <a:satMod val="125000"/>
                  <a:lumMod val="7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078" y="5922"/>
            <a:ext cx="314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PACS Photometry Tools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475" y="711117"/>
            <a:ext cx="78574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CASE 1: I have my .fits file and only need to do aperture photometry </a:t>
            </a:r>
            <a:endParaRPr lang="en-US" sz="2600" b="1" dirty="0">
              <a:solidFill>
                <a:schemeClr val="tx2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6249" y="2634684"/>
            <a:ext cx="769917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endParaRPr lang="en-US" sz="2000" dirty="0" smtClean="0">
              <a:latin typeface="Calibri"/>
              <a:cs typeface="Calibri"/>
              <a:sym typeface="Wingdings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2000" dirty="0" smtClean="0">
                <a:latin typeface="Calibri"/>
                <a:cs typeface="Calibri"/>
                <a:sym typeface="Wingdings"/>
              </a:rPr>
              <a:t> annular or rectangular </a:t>
            </a:r>
            <a:r>
              <a:rPr lang="en-US" sz="2000" i="1" dirty="0" smtClean="0">
                <a:latin typeface="Calibri"/>
                <a:cs typeface="Calibri"/>
                <a:sym typeface="Wingdings"/>
              </a:rPr>
              <a:t>(</a:t>
            </a:r>
            <a:r>
              <a:rPr lang="en-US" sz="2000" i="1" dirty="0" err="1" smtClean="0">
                <a:solidFill>
                  <a:srgbClr val="FF0000"/>
                </a:solidFill>
                <a:latin typeface="Trebuchet MS"/>
                <a:cs typeface="Trebuchet MS"/>
                <a:sym typeface="Wingdings"/>
              </a:rPr>
              <a:t>rectangularSkyAperturePhotometry</a:t>
            </a:r>
            <a:r>
              <a:rPr lang="en-US" sz="2000" i="1" dirty="0" smtClean="0">
                <a:latin typeface="Calibri"/>
                <a:cs typeface="Calibri"/>
                <a:sym typeface="Wingdings"/>
              </a:rPr>
              <a:t>) </a:t>
            </a:r>
            <a:r>
              <a:rPr lang="en-US" sz="2000" dirty="0" smtClean="0">
                <a:latin typeface="Calibri"/>
                <a:cs typeface="Calibri"/>
                <a:sym typeface="Wingdings"/>
              </a:rPr>
              <a:t>sky aperture</a:t>
            </a:r>
          </a:p>
          <a:p>
            <a:pPr>
              <a:lnSpc>
                <a:spcPct val="50000"/>
              </a:lnSpc>
            </a:pPr>
            <a:endParaRPr lang="en-US" sz="2000" dirty="0" smtClean="0">
              <a:latin typeface="Calibri"/>
              <a:cs typeface="Calibri"/>
              <a:sym typeface="Wingdings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2000" dirty="0" smtClean="0">
                <a:latin typeface="Calibri"/>
                <a:cs typeface="Calibri"/>
                <a:sym typeface="Wingdings"/>
              </a:rPr>
              <a:t> user can provide fixed sky value </a:t>
            </a:r>
            <a:r>
              <a:rPr lang="en-US" sz="2000" i="1" dirty="0" smtClean="0">
                <a:latin typeface="Calibri"/>
                <a:cs typeface="Calibri"/>
                <a:sym typeface="Wingdings"/>
              </a:rPr>
              <a:t>(</a:t>
            </a:r>
            <a:r>
              <a:rPr lang="en-US" sz="2000" i="1" dirty="0" err="1" smtClean="0">
                <a:solidFill>
                  <a:srgbClr val="FF0000"/>
                </a:solidFill>
                <a:latin typeface="Trebuchet MS"/>
                <a:cs typeface="Trebuchet MS"/>
                <a:sym typeface="Wingdings"/>
              </a:rPr>
              <a:t>fixedSkyAperturePhotometry</a:t>
            </a:r>
            <a:r>
              <a:rPr lang="en-US" sz="2000" i="1" dirty="0" smtClean="0">
                <a:latin typeface="Calibri"/>
                <a:cs typeface="Calibri"/>
                <a:sym typeface="Wingdings"/>
              </a:rPr>
              <a:t>)</a:t>
            </a:r>
          </a:p>
          <a:p>
            <a:pPr>
              <a:lnSpc>
                <a:spcPct val="50000"/>
              </a:lnSpc>
            </a:pPr>
            <a:endParaRPr lang="en-US" sz="2000" dirty="0" smtClean="0">
              <a:latin typeface="Calibri"/>
              <a:cs typeface="Calibri"/>
              <a:sym typeface="Wingdings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2000" dirty="0" smtClean="0">
                <a:latin typeface="Calibri"/>
                <a:cs typeface="Calibri"/>
                <a:sym typeface="Wingdings"/>
              </a:rPr>
              <a:t> 5 algorithms to estimate sky: average, median, mean-median, mode, </a:t>
            </a:r>
            <a:r>
              <a:rPr lang="en-US" sz="2000" dirty="0" err="1" smtClean="0">
                <a:latin typeface="Calibri"/>
                <a:cs typeface="Calibri"/>
                <a:sym typeface="Wingdings"/>
              </a:rPr>
              <a:t>daophot</a:t>
            </a:r>
            <a:endParaRPr lang="en-US" sz="2000" dirty="0" smtClean="0">
              <a:latin typeface="Calibri"/>
              <a:cs typeface="Calibri"/>
              <a:sym typeface="Wingdings"/>
            </a:endParaRPr>
          </a:p>
          <a:p>
            <a:pPr>
              <a:lnSpc>
                <a:spcPct val="50000"/>
              </a:lnSpc>
            </a:pPr>
            <a:endParaRPr lang="en-US" sz="2000" dirty="0" smtClean="0">
              <a:latin typeface="Calibri"/>
              <a:cs typeface="Calibri"/>
              <a:sym typeface="Wingdings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2000" dirty="0" smtClean="0">
                <a:latin typeface="Calibri"/>
                <a:cs typeface="Calibri"/>
                <a:sym typeface="Wingdings"/>
              </a:rPr>
              <a:t> both GUI and command line versions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5452" y="1922639"/>
            <a:ext cx="495610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</a:rPr>
              <a:t>annularSkyAperturePhotometry</a:t>
            </a:r>
            <a:r>
              <a:rPr lang="en-US" sz="2400" dirty="0" smtClean="0">
                <a:solidFill>
                  <a:srgbClr val="FF0000"/>
                </a:solidFill>
              </a:rPr>
              <a:t>()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07" y="1913017"/>
            <a:ext cx="2192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Task in HIPE !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348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8275" y="6446881"/>
            <a:ext cx="8726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Arial" pitchFamily="-112" charset="0"/>
              </a:rPr>
              <a:t>R. Paladini                            NHSC Archive Data Processing Workshop </a:t>
            </a:r>
            <a:r>
              <a:rPr lang="en-US" sz="1200" dirty="0">
                <a:latin typeface="Arial" pitchFamily="-112" charset="0"/>
              </a:rPr>
              <a:t>– </a:t>
            </a:r>
            <a:r>
              <a:rPr lang="en-US" sz="1200" dirty="0" smtClean="0">
                <a:latin typeface="Arial" pitchFamily="-112" charset="0"/>
              </a:rPr>
              <a:t>August 26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– 30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  2013                           PACS </a:t>
            </a:r>
            <a:r>
              <a:rPr lang="en-US" sz="1200" dirty="0" err="1" smtClean="0">
                <a:latin typeface="Arial" pitchFamily="-112" charset="0"/>
              </a:rPr>
              <a:t>Phot</a:t>
            </a:r>
            <a:endParaRPr lang="en-US" sz="1200" dirty="0">
              <a:latin typeface="Arial" pitchFamily="-11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42607"/>
          </a:xfrm>
          <a:prstGeom prst="rect">
            <a:avLst/>
          </a:prstGeom>
          <a:gradFill flip="none" rotWithShape="1">
            <a:gsLst>
              <a:gs pos="57000">
                <a:schemeClr val="accent1">
                  <a:lumMod val="95000"/>
                </a:schemeClr>
              </a:gs>
              <a:gs pos="100000">
                <a:schemeClr val="accent1">
                  <a:shade val="82000"/>
                  <a:satMod val="125000"/>
                  <a:lumMod val="7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078" y="5922"/>
            <a:ext cx="314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PACS Photometry Tools 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665" y="807336"/>
            <a:ext cx="7857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… now I need to apply aperture corrections </a:t>
            </a:r>
            <a:endParaRPr lang="en-US" sz="2800" b="1" dirty="0">
              <a:solidFill>
                <a:schemeClr val="tx2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2645" y="1883472"/>
            <a:ext cx="548528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photApertureCorrectionPointSource</a:t>
            </a:r>
            <a:r>
              <a:rPr lang="en-US" sz="2400" dirty="0" smtClean="0">
                <a:solidFill>
                  <a:srgbClr val="FF0000"/>
                </a:solidFill>
              </a:rPr>
              <a:t>()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78" y="1877740"/>
            <a:ext cx="2192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Task in HIPE !</a:t>
            </a:r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88275" y="3098152"/>
            <a:ext cx="8832883" cy="2679519"/>
            <a:chOff x="288275" y="3204817"/>
            <a:chExt cx="8832883" cy="2679519"/>
          </a:xfrm>
        </p:grpSpPr>
        <p:pic>
          <p:nvPicPr>
            <p:cNvPr id="8" name="Picture 7" descr="aper_corr_phot.png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75" y="3204817"/>
              <a:ext cx="8485625" cy="919637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 flipH="1">
              <a:off x="4291171" y="4124454"/>
              <a:ext cx="923660" cy="561405"/>
            </a:xfrm>
            <a:prstGeom prst="straightConnector1">
              <a:avLst/>
            </a:prstGeom>
            <a:ln w="28575" cmpd="sng"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6109630" y="4124454"/>
              <a:ext cx="0" cy="657624"/>
            </a:xfrm>
            <a:prstGeom prst="straightConnector1">
              <a:avLst/>
            </a:prstGeom>
            <a:ln w="28575" cmpd="sng"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7148749" y="4124454"/>
              <a:ext cx="769717" cy="561405"/>
            </a:xfrm>
            <a:prstGeom prst="straightConnector1">
              <a:avLst/>
            </a:prstGeom>
            <a:ln w="28575" cmpd="sng">
              <a:solidFill>
                <a:schemeClr val="accent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222575" y="4608882"/>
              <a:ext cx="312697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alibri"/>
                  <a:cs typeface="Calibri"/>
                </a:rPr>
                <a:t>o</a:t>
              </a:r>
              <a:r>
                <a:rPr lang="en-US" dirty="0" smtClean="0">
                  <a:latin typeface="Calibri"/>
                  <a:cs typeface="Calibri"/>
                </a:rPr>
                <a:t>utput from</a:t>
              </a:r>
            </a:p>
            <a:p>
              <a:pPr algn="ctr"/>
              <a:r>
                <a:rPr lang="en-US" i="1" dirty="0" err="1" smtClean="0">
                  <a:latin typeface="Calibri"/>
                  <a:cs typeface="Calibri"/>
                </a:rPr>
                <a:t>annularSkyAperturPhotometry</a:t>
              </a:r>
              <a:r>
                <a:rPr lang="en-US" i="1" dirty="0" smtClean="0">
                  <a:latin typeface="Calibri"/>
                  <a:cs typeface="Calibri"/>
                </a:rPr>
                <a:t> </a:t>
              </a:r>
              <a:r>
                <a:rPr lang="en-US" dirty="0" smtClean="0">
                  <a:latin typeface="Calibri"/>
                  <a:cs typeface="Calibri"/>
                </a:rPr>
                <a:t>task</a:t>
              </a:r>
              <a:endParaRPr lang="en-US" i="1" dirty="0" smtClean="0">
                <a:latin typeface="Calibri"/>
                <a:cs typeface="Calibri"/>
              </a:endParaRPr>
            </a:p>
            <a:p>
              <a:pPr algn="ctr"/>
              <a:r>
                <a:rPr lang="en-US" dirty="0" smtClean="0">
                  <a:latin typeface="Calibri"/>
                  <a:cs typeface="Calibri"/>
                </a:rPr>
                <a:t> 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38178" y="4868673"/>
              <a:ext cx="10776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3366FF"/>
                  </a:solidFill>
                  <a:latin typeface="Calibri"/>
                  <a:cs typeface="Calibri"/>
                </a:rPr>
                <a:t>b</a:t>
              </a:r>
              <a:r>
                <a:rPr lang="en-US" sz="2000" dirty="0" smtClean="0">
                  <a:solidFill>
                    <a:srgbClr val="3366FF"/>
                  </a:solidFill>
                  <a:latin typeface="Calibri"/>
                  <a:cs typeface="Calibri"/>
                </a:rPr>
                <a:t>lue</a:t>
              </a:r>
              <a:r>
                <a:rPr lang="en-US" sz="2000" dirty="0" smtClean="0">
                  <a:latin typeface="Calibri"/>
                  <a:cs typeface="Calibri"/>
                </a:rPr>
                <a:t>, </a:t>
              </a:r>
              <a:r>
                <a:rPr lang="en-US" sz="2000" dirty="0" smtClean="0">
                  <a:solidFill>
                    <a:srgbClr val="008000"/>
                  </a:solidFill>
                  <a:latin typeface="Calibri"/>
                  <a:cs typeface="Calibri"/>
                </a:rPr>
                <a:t>green</a:t>
              </a:r>
              <a:r>
                <a:rPr lang="en-US" sz="2000" dirty="0" smtClean="0">
                  <a:latin typeface="Calibri"/>
                  <a:cs typeface="Calibri"/>
                </a:rPr>
                <a:t>, </a:t>
              </a:r>
              <a:r>
                <a:rPr lang="en-US" sz="2000" dirty="0" smtClean="0">
                  <a:solidFill>
                    <a:srgbClr val="FF0000"/>
                  </a:solidFill>
                  <a:latin typeface="Calibri"/>
                  <a:cs typeface="Calibri"/>
                </a:rPr>
                <a:t>red </a:t>
              </a:r>
              <a:endParaRPr lang="en-US" sz="2000" dirty="0">
                <a:solidFill>
                  <a:srgbClr val="3366FF"/>
                </a:solidFill>
                <a:latin typeface="Calibri"/>
                <a:cs typeface="Calibri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206486" y="4666611"/>
              <a:ext cx="19146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latin typeface="Calibri"/>
                  <a:cs typeface="Calibri"/>
                </a:rPr>
                <a:t>calTree</a:t>
              </a:r>
              <a:r>
                <a:rPr lang="en-US" dirty="0" smtClean="0">
                  <a:latin typeface="Calibri"/>
                  <a:cs typeface="Calibri"/>
                </a:rPr>
                <a:t> version</a:t>
              </a:r>
              <a:endParaRPr lang="en-US" dirty="0">
                <a:latin typeface="Calibri"/>
                <a:cs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348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8275" y="6446881"/>
            <a:ext cx="8726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Arial" pitchFamily="-112" charset="0"/>
              </a:rPr>
              <a:t>R. Paladini                         NHSC Archive Data Processing Workshop </a:t>
            </a:r>
            <a:r>
              <a:rPr lang="en-US" sz="1200" dirty="0">
                <a:latin typeface="Arial" pitchFamily="-112" charset="0"/>
              </a:rPr>
              <a:t>– </a:t>
            </a:r>
            <a:r>
              <a:rPr lang="en-US" sz="1200" dirty="0" smtClean="0">
                <a:latin typeface="Arial" pitchFamily="-112" charset="0"/>
              </a:rPr>
              <a:t>August 26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– 30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  2013                              PACS </a:t>
            </a:r>
            <a:r>
              <a:rPr lang="en-US" sz="1200" dirty="0" err="1" smtClean="0">
                <a:latin typeface="Arial" pitchFamily="-112" charset="0"/>
              </a:rPr>
              <a:t>Phot</a:t>
            </a:r>
            <a:endParaRPr lang="en-US" sz="1200" dirty="0">
              <a:latin typeface="Arial" pitchFamily="-11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42607"/>
          </a:xfrm>
          <a:prstGeom prst="rect">
            <a:avLst/>
          </a:prstGeom>
          <a:gradFill flip="none" rotWithShape="1">
            <a:gsLst>
              <a:gs pos="57000">
                <a:schemeClr val="accent1">
                  <a:lumMod val="95000"/>
                </a:schemeClr>
              </a:gs>
              <a:gs pos="100000">
                <a:schemeClr val="accent1">
                  <a:shade val="82000"/>
                  <a:satMod val="125000"/>
                  <a:lumMod val="7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078" y="5922"/>
            <a:ext cx="314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PACS Photometry Tools 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72831" y="1818032"/>
            <a:ext cx="7406561" cy="1637718"/>
            <a:chOff x="770768" y="4723842"/>
            <a:chExt cx="7818064" cy="1637718"/>
          </a:xfrm>
        </p:grpSpPr>
        <p:pic>
          <p:nvPicPr>
            <p:cNvPr id="6" name="Picture 3" descr="console"/>
            <p:cNvPicPr>
              <a:picLocks noChangeArrowheads="1"/>
            </p:cNvPicPr>
            <p:nvPr/>
          </p:nvPicPr>
          <p:blipFill>
            <a:blip r:embed="rId2"/>
            <a:srcRect b="44250"/>
            <a:stretch>
              <a:fillRect/>
            </a:stretch>
          </p:blipFill>
          <p:spPr bwMode="auto">
            <a:xfrm>
              <a:off x="770768" y="4723842"/>
              <a:ext cx="7818064" cy="1468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812003" y="5161231"/>
              <a:ext cx="7424647" cy="118134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spcBef>
                  <a:spcPct val="50000"/>
                </a:spcBef>
              </a:pPr>
              <a:endParaRPr lang="en-US" sz="11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12003" y="5161231"/>
              <a:ext cx="72645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HIPE &gt; </a:t>
              </a:r>
              <a:r>
                <a:rPr lang="en-US" sz="1200" dirty="0" err="1" smtClean="0"/>
                <a:t>calTree</a:t>
              </a:r>
              <a:r>
                <a:rPr lang="en-US" sz="1200" dirty="0" smtClean="0"/>
                <a:t>=</a:t>
              </a:r>
              <a:r>
                <a:rPr lang="en-US" sz="1200" dirty="0" err="1" smtClean="0"/>
                <a:t>getCalTree</a:t>
              </a:r>
              <a:r>
                <a:rPr lang="en-US" sz="1200" dirty="0" smtClean="0"/>
                <a:t>()</a:t>
              </a:r>
            </a:p>
            <a:p>
              <a:r>
                <a:rPr lang="en-US" sz="1200" dirty="0" smtClean="0"/>
                <a:t>HIPE &gt; </a:t>
              </a:r>
              <a:r>
                <a:rPr lang="en-US" sz="1200" dirty="0" err="1" smtClean="0"/>
                <a:t>apCorr</a:t>
              </a:r>
              <a:r>
                <a:rPr lang="en-US" sz="1200" dirty="0" smtClean="0"/>
                <a:t> = </a:t>
              </a:r>
              <a:r>
                <a:rPr lang="en-US" sz="1200" dirty="0" err="1" smtClean="0"/>
                <a:t>calTree.refs</a:t>
              </a:r>
              <a:r>
                <a:rPr lang="en-US" sz="1200" dirty="0" smtClean="0"/>
                <a:t>[“photometer”].</a:t>
              </a:r>
              <a:r>
                <a:rPr lang="en-US" sz="1200" dirty="0" err="1" smtClean="0"/>
                <a:t>product.refs</a:t>
              </a:r>
              <a:r>
                <a:rPr lang="en-US" sz="1200" dirty="0" smtClean="0"/>
                <a:t>[“</a:t>
              </a:r>
              <a:r>
                <a:rPr lang="en-US" sz="1200" dirty="0" err="1" smtClean="0"/>
                <a:t>apertureCorrection</a:t>
              </a:r>
              <a:r>
                <a:rPr lang="en-US" sz="1200" dirty="0" smtClean="0"/>
                <a:t>”].product</a:t>
              </a:r>
            </a:p>
            <a:p>
              <a:r>
                <a:rPr lang="en-US" sz="1200" dirty="0" smtClean="0"/>
                <a:t>HIPE &gt; </a:t>
              </a:r>
              <a:r>
                <a:rPr lang="en-US" sz="1200" dirty="0" err="1" smtClean="0"/>
                <a:t>apCorr_r</a:t>
              </a:r>
              <a:r>
                <a:rPr lang="en-US" sz="1200" dirty="0" smtClean="0"/>
                <a:t> = apCorr[“fm7ApertureRadius”].data</a:t>
              </a:r>
            </a:p>
            <a:p>
              <a:r>
                <a:rPr lang="en-US" sz="1200" dirty="0" smtClean="0"/>
                <a:t>HIPE &gt; apCorr70 = apCorr[“fm7BandBlue”].data </a:t>
              </a:r>
            </a:p>
            <a:p>
              <a:r>
                <a:rPr lang="en-US" sz="1200" dirty="0" smtClean="0"/>
                <a:t>HIPE &gt; apCorr100 = apCorr[“fm7BandGreen”].data</a:t>
              </a:r>
            </a:p>
            <a:p>
              <a:r>
                <a:rPr lang="en-US" sz="1200" dirty="0" smtClean="0"/>
                <a:t>HIPE &gt; apCorr160 = apCorr[</a:t>
              </a:r>
              <a:r>
                <a:rPr lang="en-US" sz="1200" smtClean="0"/>
                <a:t>“fm7BandRed</a:t>
              </a:r>
              <a:r>
                <a:rPr lang="en-US" sz="1200" dirty="0" smtClean="0"/>
                <a:t>”].data</a:t>
              </a:r>
              <a:endParaRPr lang="en-US" sz="1200" dirty="0"/>
            </a:p>
          </p:txBody>
        </p:sp>
      </p:grpSp>
      <p:grpSp>
        <p:nvGrpSpPr>
          <p:cNvPr id="10" name="Group 24"/>
          <p:cNvGrpSpPr/>
          <p:nvPr/>
        </p:nvGrpSpPr>
        <p:grpSpPr>
          <a:xfrm>
            <a:off x="625396" y="3876650"/>
            <a:ext cx="7753996" cy="943915"/>
            <a:chOff x="491524" y="5617090"/>
            <a:chExt cx="6527800" cy="679668"/>
          </a:xfrm>
        </p:grpSpPr>
        <p:sp>
          <p:nvSpPr>
            <p:cNvPr id="11" name="TextBox 19"/>
            <p:cNvSpPr txBox="1">
              <a:spLocks noChangeArrowheads="1"/>
            </p:cNvSpPr>
            <p:nvPr/>
          </p:nvSpPr>
          <p:spPr bwMode="auto">
            <a:xfrm>
              <a:off x="491524" y="5617090"/>
              <a:ext cx="6527800" cy="67966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2">
                    <a:lumMod val="60000"/>
                    <a:lumOff val="40000"/>
                  </a:schemeClr>
                </a:gs>
                <a:gs pos="52000">
                  <a:schemeClr val="accent2">
                    <a:lumMod val="40000"/>
                    <a:lumOff val="60000"/>
                  </a:schemeClr>
                </a:gs>
              </a:gsLst>
              <a:lin ang="5400000" scaled="0"/>
              <a:tileRect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endParaRPr lang="en-US" sz="1600" dirty="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95377" y="5650427"/>
              <a:ext cx="56525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521217" y="815338"/>
            <a:ext cx="6261005" cy="731507"/>
            <a:chOff x="1521217" y="950046"/>
            <a:chExt cx="6261005" cy="731507"/>
          </a:xfrm>
        </p:grpSpPr>
        <p:grpSp>
          <p:nvGrpSpPr>
            <p:cNvPr id="14" name="Group 24"/>
            <p:cNvGrpSpPr/>
            <p:nvPr/>
          </p:nvGrpSpPr>
          <p:grpSpPr>
            <a:xfrm>
              <a:off x="1551285" y="950046"/>
              <a:ext cx="6230937" cy="731507"/>
              <a:chOff x="491524" y="5617090"/>
              <a:chExt cx="6527800" cy="679668"/>
            </a:xfrm>
          </p:grpSpPr>
          <p:sp>
            <p:nvSpPr>
              <p:cNvPr id="15" name="TextBox 19"/>
              <p:cNvSpPr txBox="1">
                <a:spLocks noChangeArrowheads="1"/>
              </p:cNvSpPr>
              <p:nvPr/>
            </p:nvSpPr>
            <p:spPr bwMode="auto">
              <a:xfrm>
                <a:off x="491524" y="5617090"/>
                <a:ext cx="6527800" cy="679668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  <a:gs pos="52000">
                    <a:schemeClr val="accent2">
                      <a:lumMod val="40000"/>
                      <a:lumOff val="60000"/>
                    </a:schemeClr>
                  </a:gs>
                </a:gsLst>
                <a:lin ang="5400000" scaled="0"/>
                <a:tileRect/>
              </a:gradFill>
              <a:ln w="9525">
                <a:solidFill>
                  <a:srgbClr val="FF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>
                  <a:defRPr/>
                </a:pPr>
                <a:endParaRPr lang="en-US" sz="1600" dirty="0">
                  <a:latin typeface="Calibri" pitchFamily="-112" charset="0"/>
                  <a:ea typeface="ＭＳ Ｐゴシック" pitchFamily="-112" charset="-128"/>
                  <a:cs typeface="ＭＳ Ｐゴシック" pitchFamily="-112" charset="-128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95377" y="5650427"/>
                <a:ext cx="56525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b="1" dirty="0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521217" y="1107398"/>
              <a:ext cx="59450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ctr">
                <a:buFont typeface="Wingdings" charset="2"/>
                <a:buChar char="Ø"/>
              </a:pPr>
              <a:r>
                <a:rPr lang="en-US" dirty="0" smtClean="0"/>
                <a:t>Aperture corrections are also contained in </a:t>
              </a:r>
              <a:r>
                <a:rPr lang="en-US" dirty="0" err="1" smtClean="0"/>
                <a:t>calTree</a:t>
              </a:r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25396" y="4012327"/>
            <a:ext cx="7870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000" dirty="0" smtClean="0">
                <a:latin typeface="Calibri"/>
                <a:cs typeface="Calibri"/>
              </a:rPr>
              <a:t>If you want to apply aperture corrections outside of HIPE, you find them at (PACS Calibration web page): 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3869" y="5263172"/>
            <a:ext cx="820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Calibri"/>
                <a:cs typeface="Calibri"/>
              </a:rPr>
              <a:t>http://</a:t>
            </a:r>
            <a:r>
              <a:rPr lang="en-US" dirty="0" err="1" smtClean="0">
                <a:solidFill>
                  <a:srgbClr val="3366FF"/>
                </a:solidFill>
                <a:latin typeface="Calibri"/>
                <a:cs typeface="Calibri"/>
              </a:rPr>
              <a:t>herschel.esac.esa.int</a:t>
            </a:r>
            <a:r>
              <a:rPr lang="en-US" dirty="0" smtClean="0">
                <a:solidFill>
                  <a:srgbClr val="3366FF"/>
                </a:solidFill>
                <a:latin typeface="Calibri"/>
                <a:cs typeface="Calibri"/>
              </a:rPr>
              <a:t>/</a:t>
            </a:r>
            <a:r>
              <a:rPr lang="en-US" dirty="0" err="1" smtClean="0">
                <a:solidFill>
                  <a:srgbClr val="3366FF"/>
                </a:solidFill>
                <a:latin typeface="Calibri"/>
                <a:cs typeface="Calibri"/>
              </a:rPr>
              <a:t>twiki</a:t>
            </a:r>
            <a:r>
              <a:rPr lang="en-US" dirty="0" smtClean="0">
                <a:solidFill>
                  <a:srgbClr val="3366FF"/>
                </a:solidFill>
                <a:latin typeface="Calibri"/>
                <a:cs typeface="Calibri"/>
              </a:rPr>
              <a:t>/pub/Public/</a:t>
            </a:r>
            <a:r>
              <a:rPr lang="en-US" dirty="0" err="1" smtClean="0">
                <a:solidFill>
                  <a:srgbClr val="3366FF"/>
                </a:solidFill>
                <a:latin typeface="Calibri"/>
                <a:cs typeface="Calibri"/>
              </a:rPr>
              <a:t>PacsCalibrationWeb</a:t>
            </a:r>
            <a:r>
              <a:rPr lang="en-US" dirty="0" smtClean="0">
                <a:solidFill>
                  <a:srgbClr val="3366FF"/>
                </a:solidFill>
                <a:latin typeface="Calibri"/>
                <a:cs typeface="Calibri"/>
              </a:rPr>
              <a:t>/bolopsf_20.pdf</a:t>
            </a:r>
            <a:endParaRPr lang="en-US" dirty="0">
              <a:solidFill>
                <a:srgbClr val="3366FF"/>
              </a:solidFill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8417" y="5859729"/>
            <a:ext cx="8207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Calibri"/>
                <a:cs typeface="Calibri"/>
              </a:rPr>
              <a:t>NOTE: </a:t>
            </a:r>
            <a:r>
              <a:rPr lang="en-US" dirty="0" smtClean="0">
                <a:latin typeface="Calibri"/>
                <a:cs typeface="Calibri"/>
              </a:rPr>
              <a:t>aperture corrections are provided in terms of Encircled Energy Fraction (EEF) !  </a:t>
            </a:r>
            <a:endParaRPr lang="en-US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6117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8275" y="6446881"/>
            <a:ext cx="8726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Arial" pitchFamily="-112" charset="0"/>
              </a:rPr>
              <a:t>R. Paladini                       NHSC Archive Data Processing Workshop </a:t>
            </a:r>
            <a:r>
              <a:rPr lang="en-US" sz="1200" dirty="0">
                <a:latin typeface="Arial" pitchFamily="-112" charset="0"/>
              </a:rPr>
              <a:t>– </a:t>
            </a:r>
            <a:r>
              <a:rPr lang="en-US" sz="1200" dirty="0" smtClean="0">
                <a:latin typeface="Arial" pitchFamily="-112" charset="0"/>
              </a:rPr>
              <a:t>August 26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– 30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  2013                                PACS </a:t>
            </a:r>
            <a:r>
              <a:rPr lang="en-US" sz="1200" dirty="0" err="1" smtClean="0">
                <a:latin typeface="Arial" pitchFamily="-112" charset="0"/>
              </a:rPr>
              <a:t>Phot</a:t>
            </a:r>
            <a:endParaRPr lang="en-US" sz="1200" dirty="0">
              <a:latin typeface="Arial" pitchFamily="-11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42607"/>
          </a:xfrm>
          <a:prstGeom prst="rect">
            <a:avLst/>
          </a:prstGeom>
          <a:gradFill flip="none" rotWithShape="1">
            <a:gsLst>
              <a:gs pos="57000">
                <a:schemeClr val="accent1">
                  <a:lumMod val="95000"/>
                </a:schemeClr>
              </a:gs>
              <a:gs pos="100000">
                <a:schemeClr val="accent1">
                  <a:shade val="82000"/>
                  <a:satMod val="125000"/>
                  <a:lumMod val="7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078" y="5922"/>
            <a:ext cx="314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PACS Photometry Tools 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2" name="Picture 1" descr="aper_phot_script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57" y="1193124"/>
            <a:ext cx="6978564" cy="53035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24293" y="596557"/>
            <a:ext cx="8207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1. </a:t>
            </a:r>
            <a:r>
              <a:rPr lang="en-US" sz="2400" dirty="0">
                <a:latin typeface="Calibri"/>
                <a:cs typeface="Calibri"/>
              </a:rPr>
              <a:t>s</a:t>
            </a:r>
            <a:r>
              <a:rPr lang="en-US" sz="2400" dirty="0" smtClean="0">
                <a:latin typeface="Calibri"/>
                <a:cs typeface="Calibri"/>
              </a:rPr>
              <a:t>ince HIPE 11, new </a:t>
            </a:r>
            <a:r>
              <a:rPr lang="en-US" sz="2400" i="1" dirty="0" smtClean="0">
                <a:latin typeface="Calibri"/>
                <a:cs typeface="Calibri"/>
              </a:rPr>
              <a:t>script </a:t>
            </a:r>
            <a:r>
              <a:rPr lang="en-US" sz="2400" dirty="0" smtClean="0">
                <a:latin typeface="Calibri"/>
                <a:cs typeface="Calibri"/>
              </a:rPr>
              <a:t>available !  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79211" y="615611"/>
            <a:ext cx="2235260" cy="35886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>
                <a:solidFill>
                  <a:schemeClr val="accent6"/>
                </a:solidFill>
                <a:latin typeface="Calibri"/>
                <a:cs typeface="Calibri"/>
              </a:rPr>
              <a:t>The script: 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 dirty="0" smtClean="0">
                <a:latin typeface="Calibri"/>
                <a:cs typeface="Calibri"/>
              </a:rPr>
              <a:t>performs aperture photometry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 dirty="0" smtClean="0">
                <a:latin typeface="Calibri"/>
                <a:cs typeface="Calibri"/>
              </a:rPr>
              <a:t>applies aperture corrections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 u="sng" dirty="0" smtClean="0">
                <a:latin typeface="Calibri"/>
                <a:cs typeface="Calibri"/>
              </a:rPr>
              <a:t>identifies position of the source through fitting procedure (BUT: source assumed near FOV center) </a:t>
            </a:r>
          </a:p>
          <a:p>
            <a:pPr algn="ctr">
              <a:lnSpc>
                <a:spcPct val="120000"/>
              </a:lnSpc>
            </a:pPr>
            <a:r>
              <a:rPr lang="en-US" sz="1600" u="sng" dirty="0" smtClean="0">
                <a:solidFill>
                  <a:schemeClr val="accent6"/>
                </a:solidFill>
                <a:latin typeface="Calibri"/>
                <a:cs typeface="Calibri"/>
              </a:rPr>
              <a:t>It works on:  </a:t>
            </a:r>
          </a:p>
          <a:p>
            <a:r>
              <a:rPr lang="en-US" sz="1600" dirty="0" smtClean="0">
                <a:latin typeface="Calibri"/>
                <a:cs typeface="Calibri"/>
              </a:rPr>
              <a:t>Level 2, Level 2.5 or Level 3 images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42279" y="4945649"/>
            <a:ext cx="2578553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Calibri"/>
                <a:cs typeface="Calibri"/>
              </a:rPr>
              <a:t>NOTE: </a:t>
            </a:r>
            <a:r>
              <a:rPr lang="en-US" sz="1600" dirty="0" smtClean="0">
                <a:latin typeface="Calibri"/>
                <a:cs typeface="Calibri"/>
              </a:rPr>
              <a:t>the script is also available in HIPE 10 </a:t>
            </a:r>
            <a:r>
              <a:rPr lang="en-US" sz="1600" u="sng" dirty="0" smtClean="0">
                <a:latin typeface="Calibri"/>
                <a:cs typeface="Calibri"/>
              </a:rPr>
              <a:t>but </a:t>
            </a:r>
            <a:r>
              <a:rPr lang="en-US" sz="1600" dirty="0" smtClean="0">
                <a:latin typeface="Calibri"/>
                <a:cs typeface="Calibri"/>
              </a:rPr>
              <a:t> it works on Level 2 only. Also, it contains small bugs  </a:t>
            </a:r>
            <a:endParaRPr lang="en-US" sz="16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2751736" y="1332633"/>
            <a:ext cx="2463098" cy="317522"/>
          </a:xfrm>
          <a:prstGeom prst="ellipse">
            <a:avLst/>
          </a:prstGeom>
          <a:noFill/>
          <a:ln w="28575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8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62799" y="1058410"/>
            <a:ext cx="7224516" cy="5486400"/>
            <a:chOff x="955219" y="856348"/>
            <a:chExt cx="7224516" cy="5486400"/>
          </a:xfrm>
        </p:grpSpPr>
        <p:pic>
          <p:nvPicPr>
            <p:cNvPr id="2" name="Picture 1" descr="multi_aper_phot_script 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219" y="856348"/>
              <a:ext cx="7224516" cy="548640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2982650" y="1207547"/>
              <a:ext cx="2799851" cy="253514"/>
            </a:xfrm>
            <a:prstGeom prst="ellipse">
              <a:avLst/>
            </a:prstGeom>
            <a:noFill/>
            <a:ln w="28575" cmpd="sng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288275" y="6491916"/>
            <a:ext cx="8726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Arial" pitchFamily="-112" charset="0"/>
              </a:rPr>
              <a:t>R. Paladini                              NHSC Archive  Data Processing Workshop </a:t>
            </a:r>
            <a:r>
              <a:rPr lang="en-US" sz="1200" dirty="0">
                <a:latin typeface="Arial" pitchFamily="-112" charset="0"/>
              </a:rPr>
              <a:t>– </a:t>
            </a:r>
            <a:r>
              <a:rPr lang="en-US" sz="1200" dirty="0" smtClean="0">
                <a:latin typeface="Arial" pitchFamily="-112" charset="0"/>
              </a:rPr>
              <a:t>August 26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– 30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  2013                        PACS </a:t>
            </a:r>
            <a:r>
              <a:rPr lang="en-US" sz="1200" dirty="0" err="1" smtClean="0">
                <a:latin typeface="Arial" pitchFamily="-112" charset="0"/>
              </a:rPr>
              <a:t>Phot</a:t>
            </a:r>
            <a:endParaRPr lang="en-US" sz="1200" dirty="0">
              <a:latin typeface="Arial" pitchFamily="-11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42607"/>
          </a:xfrm>
          <a:prstGeom prst="rect">
            <a:avLst/>
          </a:prstGeom>
          <a:gradFill flip="none" rotWithShape="1">
            <a:gsLst>
              <a:gs pos="57000">
                <a:schemeClr val="accent1">
                  <a:lumMod val="95000"/>
                </a:schemeClr>
              </a:gs>
              <a:gs pos="100000">
                <a:schemeClr val="accent1">
                  <a:shade val="82000"/>
                  <a:satMod val="125000"/>
                  <a:lumMod val="7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078" y="5922"/>
            <a:ext cx="314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PACS Photometry Tools 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5328" y="529391"/>
            <a:ext cx="69706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  <a:cs typeface="Calibri"/>
              </a:rPr>
              <a:t>2. Also available is a </a:t>
            </a:r>
            <a:r>
              <a:rPr lang="en-US" sz="2000" i="1" dirty="0" smtClean="0">
                <a:latin typeface="Calibri"/>
                <a:cs typeface="Calibri"/>
              </a:rPr>
              <a:t>script </a:t>
            </a:r>
            <a:r>
              <a:rPr lang="en-US" sz="2000" dirty="0" smtClean="0">
                <a:latin typeface="Calibri"/>
                <a:cs typeface="Calibri"/>
              </a:rPr>
              <a:t>for multiple point-source photometry !  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79210" y="1313389"/>
            <a:ext cx="2235260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>
                <a:solidFill>
                  <a:schemeClr val="accent6"/>
                </a:solidFill>
                <a:latin typeface="Calibri"/>
                <a:cs typeface="Calibri"/>
              </a:rPr>
              <a:t>The script: 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 dirty="0" smtClean="0">
                <a:latin typeface="Calibri"/>
                <a:cs typeface="Calibri"/>
              </a:rPr>
              <a:t>performs aperture photometry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 dirty="0" smtClean="0">
                <a:latin typeface="Calibri"/>
                <a:cs typeface="Calibri"/>
              </a:rPr>
              <a:t>applies aperture corrections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 u="sng" dirty="0" smtClean="0">
                <a:latin typeface="Calibri"/>
                <a:cs typeface="Calibri"/>
              </a:rPr>
              <a:t>the position (RA/DEC) of the sources is provided in an input ASCII file</a:t>
            </a:r>
          </a:p>
          <a:p>
            <a:pPr algn="ctr">
              <a:lnSpc>
                <a:spcPct val="110000"/>
              </a:lnSpc>
            </a:pPr>
            <a:r>
              <a:rPr lang="en-US" sz="1600" u="sng" dirty="0" smtClean="0">
                <a:solidFill>
                  <a:schemeClr val="accent6"/>
                </a:solidFill>
                <a:latin typeface="Calibri"/>
                <a:cs typeface="Calibri"/>
              </a:rPr>
              <a:t>It works on:  </a:t>
            </a:r>
          </a:p>
          <a:p>
            <a:r>
              <a:rPr lang="en-US" sz="1600" dirty="0" smtClean="0">
                <a:latin typeface="Calibri"/>
                <a:cs typeface="Calibri"/>
              </a:rPr>
              <a:t>Level 2, Level 2.5 or Level 3 images</a:t>
            </a:r>
            <a:endParaRPr lang="en-US"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4713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275" y="6446881"/>
            <a:ext cx="8726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Arial" pitchFamily="-112" charset="0"/>
              </a:rPr>
              <a:t>R. Paladini                            NHSC Archive Data Processing Workshop </a:t>
            </a:r>
            <a:r>
              <a:rPr lang="en-US" sz="1200" dirty="0">
                <a:latin typeface="Arial" pitchFamily="-112" charset="0"/>
              </a:rPr>
              <a:t>– </a:t>
            </a:r>
            <a:r>
              <a:rPr lang="en-US" sz="1200" dirty="0" smtClean="0">
                <a:latin typeface="Arial" pitchFamily="-112" charset="0"/>
              </a:rPr>
              <a:t>August 26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– 30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  2013                           PACS </a:t>
            </a:r>
            <a:r>
              <a:rPr lang="en-US" sz="1200" dirty="0" err="1" smtClean="0">
                <a:latin typeface="Arial" pitchFamily="-112" charset="0"/>
              </a:rPr>
              <a:t>Phot</a:t>
            </a:r>
            <a:endParaRPr lang="en-US" sz="1200" dirty="0">
              <a:latin typeface="Arial" pitchFamily="-11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6881" y="621052"/>
            <a:ext cx="715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How this talk is organized:   </a:t>
            </a:r>
            <a:endParaRPr lang="en-US" sz="3600" b="1" dirty="0">
              <a:solidFill>
                <a:schemeClr val="tx2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7525" y="2134752"/>
            <a:ext cx="730971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800" dirty="0" smtClean="0">
                <a:latin typeface="Calibri"/>
                <a:cs typeface="Calibri"/>
              </a:rPr>
              <a:t> 1</a:t>
            </a:r>
            <a:r>
              <a:rPr lang="en-US" sz="2800" baseline="30000" dirty="0" smtClean="0">
                <a:latin typeface="Calibri"/>
                <a:cs typeface="Calibri"/>
              </a:rPr>
              <a:t>st</a:t>
            </a:r>
            <a:r>
              <a:rPr lang="en-US" sz="2800" dirty="0" smtClean="0">
                <a:latin typeface="Calibri"/>
                <a:cs typeface="Calibri"/>
              </a:rPr>
              <a:t> part: how to do photometry and estimate errors </a:t>
            </a:r>
          </a:p>
          <a:p>
            <a:pPr marL="342900" indent="-342900">
              <a:buFont typeface="Wingdings" charset="2"/>
              <a:buChar char="Ø"/>
            </a:pPr>
            <a:endParaRPr lang="en-US" sz="2800" dirty="0"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800" dirty="0" smtClean="0">
                <a:latin typeface="Calibri"/>
                <a:cs typeface="Calibri"/>
              </a:rPr>
              <a:t> 2</a:t>
            </a:r>
            <a:r>
              <a:rPr lang="en-US" sz="2800" baseline="30000" dirty="0" smtClean="0">
                <a:latin typeface="Calibri"/>
                <a:cs typeface="Calibri"/>
              </a:rPr>
              <a:t>nd</a:t>
            </a:r>
            <a:r>
              <a:rPr lang="en-US" sz="2800" dirty="0" smtClean="0">
                <a:latin typeface="Calibri"/>
                <a:cs typeface="Calibri"/>
              </a:rPr>
              <a:t> part (Dave </a:t>
            </a:r>
            <a:r>
              <a:rPr lang="en-US" sz="2800" dirty="0" err="1" smtClean="0">
                <a:latin typeface="Calibri"/>
                <a:cs typeface="Calibri"/>
              </a:rPr>
              <a:t>Shupe’s</a:t>
            </a:r>
            <a:r>
              <a:rPr lang="en-US" sz="2800" dirty="0" smtClean="0">
                <a:latin typeface="Calibri"/>
                <a:cs typeface="Calibri"/>
              </a:rPr>
              <a:t> talk): demo on SIMPLE  </a:t>
            </a:r>
            <a:r>
              <a:rPr lang="en-US" sz="2800" dirty="0">
                <a:latin typeface="Calibri"/>
                <a:cs typeface="Calibri"/>
              </a:rPr>
              <a:t>(</a:t>
            </a:r>
            <a:r>
              <a:rPr lang="en-US" sz="2800" i="1" dirty="0" smtClean="0">
                <a:latin typeface="Calibri"/>
                <a:cs typeface="Calibri"/>
              </a:rPr>
              <a:t>Simplified Interface Making PACS Look Easy</a:t>
            </a:r>
            <a:r>
              <a:rPr lang="en-US" sz="2800" dirty="0" smtClean="0">
                <a:latin typeface="Calibri"/>
                <a:cs typeface="Calibri"/>
              </a:rPr>
              <a:t>) 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003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8275" y="6536951"/>
            <a:ext cx="8726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Arial" pitchFamily="-112" charset="0"/>
              </a:rPr>
              <a:t>R. Paladini                              NHSC Archive Data Processing Workshop </a:t>
            </a:r>
            <a:r>
              <a:rPr lang="en-US" sz="1200" dirty="0">
                <a:latin typeface="Arial" pitchFamily="-112" charset="0"/>
              </a:rPr>
              <a:t>– </a:t>
            </a:r>
            <a:r>
              <a:rPr lang="en-US" sz="1200" dirty="0" smtClean="0">
                <a:latin typeface="Arial" pitchFamily="-112" charset="0"/>
              </a:rPr>
              <a:t>August 26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– 30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  2013                         PACS </a:t>
            </a:r>
            <a:r>
              <a:rPr lang="en-US" sz="1200" dirty="0" err="1" smtClean="0">
                <a:latin typeface="Arial" pitchFamily="-112" charset="0"/>
              </a:rPr>
              <a:t>Phot</a:t>
            </a:r>
            <a:endParaRPr lang="en-US" sz="1200" dirty="0">
              <a:latin typeface="Arial" pitchFamily="-11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42607"/>
          </a:xfrm>
          <a:prstGeom prst="rect">
            <a:avLst/>
          </a:prstGeom>
          <a:gradFill flip="none" rotWithShape="1">
            <a:gsLst>
              <a:gs pos="57000">
                <a:schemeClr val="accent1">
                  <a:lumMod val="95000"/>
                </a:schemeClr>
              </a:gs>
              <a:gs pos="100000">
                <a:schemeClr val="accent1">
                  <a:shade val="82000"/>
                  <a:satMod val="125000"/>
                  <a:lumMod val="7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078" y="5922"/>
            <a:ext cx="314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PACS Photometry Tools 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4480" y="507260"/>
            <a:ext cx="83935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CASE 2: I need to reprocess </a:t>
            </a:r>
            <a:r>
              <a:rPr lang="en-US" sz="2600" b="1" u="sng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and</a:t>
            </a:r>
            <a:r>
              <a:rPr lang="en-US" sz="2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do aperture photometry</a:t>
            </a:r>
            <a:endParaRPr lang="en-US" sz="2600" b="1" dirty="0">
              <a:solidFill>
                <a:schemeClr val="tx2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6" name="Picture 5" descr="reprocess_aper_phot_scri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05" y="1492373"/>
            <a:ext cx="6637617" cy="502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51541" y="2447994"/>
            <a:ext cx="2862929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u="sng" dirty="0" smtClean="0">
                <a:solidFill>
                  <a:schemeClr val="accent6"/>
                </a:solidFill>
                <a:latin typeface="Calibri"/>
                <a:cs typeface="Calibri"/>
              </a:rPr>
              <a:t>The script: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 dirty="0" smtClean="0">
                <a:latin typeface="Calibri"/>
                <a:cs typeface="Calibri"/>
              </a:rPr>
              <a:t>allows to reprocess PACS  photometer data (using HPF) 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 dirty="0" smtClean="0">
                <a:latin typeface="Calibri"/>
                <a:cs typeface="Calibri"/>
              </a:rPr>
              <a:t>performs aperture photometry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 dirty="0" smtClean="0">
                <a:latin typeface="Calibri"/>
                <a:cs typeface="Calibri"/>
              </a:rPr>
              <a:t>applies aperture corrections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 u="sng" dirty="0">
                <a:latin typeface="Calibri"/>
                <a:cs typeface="Calibri"/>
              </a:rPr>
              <a:t>identifies position of the source </a:t>
            </a:r>
            <a:r>
              <a:rPr lang="en-US" sz="1600" u="sng" dirty="0" smtClean="0">
                <a:latin typeface="Calibri"/>
                <a:cs typeface="Calibri"/>
              </a:rPr>
              <a:t>through iterative procedure</a:t>
            </a:r>
            <a:endParaRPr lang="en-US" sz="1600" u="sng" dirty="0">
              <a:latin typeface="Calibri"/>
              <a:cs typeface="Calibri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1600" u="sng" dirty="0">
                <a:latin typeface="Calibri"/>
                <a:cs typeface="Calibri"/>
              </a:rPr>
              <a:t>f</a:t>
            </a:r>
            <a:r>
              <a:rPr lang="en-US" sz="1600" u="sng" dirty="0" smtClean="0">
                <a:latin typeface="Calibri"/>
                <a:cs typeface="Calibri"/>
              </a:rPr>
              <a:t>or faint sources, position can be supplied by providing RA, DEC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9702" y="1021086"/>
            <a:ext cx="8207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charset="2"/>
              <a:buChar char="Ø"/>
            </a:pPr>
            <a:r>
              <a:rPr lang="en-US" sz="2000" dirty="0" smtClean="0">
                <a:latin typeface="Calibri"/>
                <a:cs typeface="Calibri"/>
              </a:rPr>
              <a:t>Use the same script for the HPF reprocessing  !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348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8275" y="6446881"/>
            <a:ext cx="8726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Arial" pitchFamily="-112" charset="0"/>
              </a:rPr>
              <a:t>R. Paladini                           NHSC Archive Data Processing Workshop </a:t>
            </a:r>
            <a:r>
              <a:rPr lang="en-US" sz="1200" dirty="0">
                <a:latin typeface="Arial" pitchFamily="-112" charset="0"/>
              </a:rPr>
              <a:t>– </a:t>
            </a:r>
            <a:r>
              <a:rPr lang="en-US" sz="1200" dirty="0" smtClean="0">
                <a:latin typeface="Arial" pitchFamily="-112" charset="0"/>
              </a:rPr>
              <a:t>August 26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– 30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  2013                            PACS </a:t>
            </a:r>
            <a:r>
              <a:rPr lang="en-US" sz="1200" dirty="0" err="1" smtClean="0">
                <a:latin typeface="Arial" pitchFamily="-112" charset="0"/>
              </a:rPr>
              <a:t>Phot</a:t>
            </a:r>
            <a:endParaRPr lang="en-US" sz="1200" dirty="0">
              <a:latin typeface="Arial" pitchFamily="-11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42607"/>
          </a:xfrm>
          <a:prstGeom prst="rect">
            <a:avLst/>
          </a:prstGeom>
          <a:gradFill flip="none" rotWithShape="1">
            <a:gsLst>
              <a:gs pos="57000">
                <a:schemeClr val="accent1">
                  <a:lumMod val="95000"/>
                </a:schemeClr>
              </a:gs>
              <a:gs pos="100000">
                <a:schemeClr val="accent1">
                  <a:shade val="82000"/>
                  <a:satMod val="125000"/>
                  <a:lumMod val="7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078" y="5922"/>
            <a:ext cx="314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PACS Photometry Errors 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7796" y="595654"/>
            <a:ext cx="715477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Aperture Photometry outside of HIPE</a:t>
            </a:r>
            <a:endParaRPr lang="en-US" sz="3200" b="1" dirty="0">
              <a:solidFill>
                <a:schemeClr val="tx2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424" y="1356686"/>
            <a:ext cx="822635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NOTE: </a:t>
            </a:r>
            <a:r>
              <a:rPr lang="en-US" sz="2000" dirty="0" smtClean="0">
                <a:latin typeface="Calibri"/>
                <a:cs typeface="Calibri"/>
              </a:rPr>
              <a:t>PACS Level 2, Level 2.5 and Level 3 maps are .fits files. So you can always export them into another environment, </a:t>
            </a:r>
            <a:r>
              <a:rPr lang="en-US" sz="2000" u="sng" dirty="0" smtClean="0">
                <a:latin typeface="Calibri"/>
                <a:cs typeface="Calibri"/>
              </a:rPr>
              <a:t>i.e. outside of HIPE</a:t>
            </a:r>
            <a:r>
              <a:rPr lang="en-US" sz="2000" dirty="0" smtClean="0">
                <a:latin typeface="Calibri"/>
                <a:cs typeface="Calibri"/>
              </a:rPr>
              <a:t> ! </a:t>
            </a:r>
            <a:endParaRPr lang="en-US" sz="2000" u="sng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712" y="2501689"/>
            <a:ext cx="869780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>
                <a:latin typeface="Calibri"/>
                <a:cs typeface="Calibri"/>
              </a:rPr>
              <a:t>Example:  </a:t>
            </a:r>
            <a:r>
              <a:rPr lang="en-US" sz="2200" u="sng" dirty="0" smtClean="0">
                <a:latin typeface="Symbol" charset="2"/>
                <a:cs typeface="Symbol" charset="2"/>
              </a:rPr>
              <a:t>a</a:t>
            </a:r>
            <a:r>
              <a:rPr lang="en-US" sz="2200" u="sng" dirty="0" smtClean="0">
                <a:latin typeface="Calibri"/>
                <a:cs typeface="Calibri"/>
              </a:rPr>
              <a:t>-Boo @ 70 </a:t>
            </a:r>
            <a:r>
              <a:rPr lang="en-US" sz="2200" u="sng" dirty="0" smtClean="0">
                <a:latin typeface="Symbol" charset="2"/>
                <a:cs typeface="Symbol" charset="2"/>
              </a:rPr>
              <a:t>m</a:t>
            </a:r>
            <a:r>
              <a:rPr lang="en-US" sz="2200" u="sng" dirty="0" smtClean="0">
                <a:latin typeface="Calibri"/>
                <a:cs typeface="Calibri"/>
              </a:rPr>
              <a:t>m </a:t>
            </a:r>
          </a:p>
          <a:p>
            <a:endParaRPr lang="en-US" sz="2200" u="sng" dirty="0" smtClean="0">
              <a:latin typeface="Calibri"/>
              <a:cs typeface="Calibri"/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en-US" dirty="0" smtClean="0">
                <a:latin typeface="Calibri"/>
                <a:cs typeface="Calibri"/>
              </a:rPr>
              <a:t>   download the </a:t>
            </a:r>
            <a:r>
              <a:rPr lang="en-US" dirty="0" err="1" smtClean="0">
                <a:latin typeface="Calibri"/>
                <a:cs typeface="Calibri"/>
              </a:rPr>
              <a:t>tarball</a:t>
            </a:r>
            <a:r>
              <a:rPr lang="en-US" dirty="0" smtClean="0">
                <a:latin typeface="Calibri"/>
                <a:cs typeface="Calibri"/>
              </a:rPr>
              <a:t> from the HSA: rpaladin176460473.tar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“extract” the Level 2 map (need to unzip the .fits file):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  </a:t>
            </a:r>
            <a:r>
              <a:rPr lang="en-US" sz="2000" dirty="0" smtClean="0">
                <a:latin typeface="Calibri"/>
                <a:cs typeface="Calibri"/>
                <a:sym typeface="Wingdings"/>
              </a:rPr>
              <a:t> </a:t>
            </a:r>
            <a:r>
              <a:rPr lang="en-US" sz="1400" dirty="0" smtClean="0">
                <a:latin typeface="Calibri"/>
                <a:cs typeface="Calibri"/>
                <a:sym typeface="Wingdings"/>
              </a:rPr>
              <a:t>rpaladin176460473/1342211280/level2/HPPPMAPB/</a:t>
            </a:r>
            <a:r>
              <a:rPr lang="hu-HU" sz="1400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hpacs1342211280_20hpppmapb_1374160924489.fits</a:t>
            </a:r>
            <a:endParaRPr lang="en-US" sz="1400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dirty="0">
                <a:latin typeface="Calibri"/>
                <a:cs typeface="Calibri"/>
              </a:rPr>
              <a:t>i</a:t>
            </a:r>
            <a:r>
              <a:rPr lang="en-US" dirty="0" smtClean="0">
                <a:latin typeface="Calibri"/>
                <a:cs typeface="Calibri"/>
              </a:rPr>
              <a:t>n IDL: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Calibri"/>
                <a:cs typeface="Calibri"/>
              </a:rPr>
              <a:t>       IDL &gt; mosaic = </a:t>
            </a:r>
            <a:r>
              <a:rPr lang="en-US" dirty="0" err="1" smtClean="0">
                <a:latin typeface="Calibri"/>
                <a:cs typeface="Calibri"/>
              </a:rPr>
              <a:t>mrdfits</a:t>
            </a:r>
            <a:r>
              <a:rPr lang="en-US" dirty="0" smtClean="0">
                <a:latin typeface="Calibri"/>
                <a:cs typeface="Calibri"/>
              </a:rPr>
              <a:t>(‘</a:t>
            </a:r>
            <a:r>
              <a:rPr lang="hu-HU" dirty="0" smtClean="0">
                <a:latin typeface="Calibri"/>
                <a:cs typeface="Calibri"/>
              </a:rPr>
              <a:t>hpacs1342211280_20hpppmapb_1374160924489.fits</a:t>
            </a:r>
            <a:r>
              <a:rPr lang="en-US" dirty="0" smtClean="0">
                <a:latin typeface="Calibri"/>
                <a:cs typeface="Calibri"/>
              </a:rPr>
              <a:t>’,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1</a:t>
            </a:r>
            <a:r>
              <a:rPr lang="en-US" dirty="0" smtClean="0">
                <a:latin typeface="Calibri"/>
                <a:cs typeface="Calibri"/>
              </a:rPr>
              <a:t>,h)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      MRDFITS: Image array (342,489)  Type=Real*   </a:t>
            </a:r>
          </a:p>
          <a:p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     </a:t>
            </a:r>
            <a:r>
              <a:rPr lang="en-US" dirty="0" smtClean="0">
                <a:latin typeface="Calibri"/>
                <a:cs typeface="Calibri"/>
              </a:rPr>
              <a:t>IDL &gt; </a:t>
            </a:r>
            <a:r>
              <a:rPr lang="fr-FR" dirty="0" err="1" smtClean="0">
                <a:latin typeface="Calibri"/>
                <a:cs typeface="Calibri"/>
              </a:rPr>
              <a:t>aper,mosaic,x</a:t>
            </a:r>
            <a:r>
              <a:rPr lang="fr-FR" baseline="-25000" dirty="0" err="1" smtClean="0">
                <a:latin typeface="Calibri"/>
                <a:cs typeface="Calibri"/>
              </a:rPr>
              <a:t>c</a:t>
            </a:r>
            <a:r>
              <a:rPr lang="fr-FR" dirty="0" err="1" smtClean="0">
                <a:latin typeface="Calibri"/>
                <a:cs typeface="Calibri"/>
              </a:rPr>
              <a:t>,y</a:t>
            </a:r>
            <a:r>
              <a:rPr lang="fr-FR" baseline="-25000" dirty="0" err="1" smtClean="0">
                <a:latin typeface="Calibri"/>
                <a:cs typeface="Calibri"/>
              </a:rPr>
              <a:t>c</a:t>
            </a:r>
            <a:r>
              <a:rPr lang="fr-FR" dirty="0" smtClean="0">
                <a:latin typeface="Calibri"/>
                <a:cs typeface="Calibri"/>
              </a:rPr>
              <a:t>, flux, </a:t>
            </a:r>
            <a:r>
              <a:rPr lang="fr-FR" dirty="0" err="1" smtClean="0">
                <a:latin typeface="Calibri"/>
                <a:cs typeface="Calibri"/>
              </a:rPr>
              <a:t>eflux</a:t>
            </a:r>
            <a:r>
              <a:rPr lang="fr-FR" dirty="0" smtClean="0">
                <a:latin typeface="Calibri"/>
                <a:cs typeface="Calibri"/>
              </a:rPr>
              <a:t>, </a:t>
            </a:r>
            <a:r>
              <a:rPr lang="fr-FR" dirty="0" err="1" smtClean="0">
                <a:latin typeface="Calibri"/>
                <a:cs typeface="Calibri"/>
              </a:rPr>
              <a:t>sky,skyerr</a:t>
            </a:r>
            <a:r>
              <a:rPr lang="fr-FR" dirty="0" smtClean="0">
                <a:latin typeface="Calibri"/>
                <a:cs typeface="Calibri"/>
              </a:rPr>
              <a:t>, 1, [2],[4,6], -1,/exact,/flux</a:t>
            </a:r>
          </a:p>
          <a:p>
            <a:r>
              <a:rPr lang="fr-FR" dirty="0">
                <a:latin typeface="Calibri"/>
                <a:cs typeface="Calibri"/>
              </a:rPr>
              <a:t> </a:t>
            </a:r>
            <a:r>
              <a:rPr lang="fr-FR" dirty="0" smtClean="0">
                <a:latin typeface="Calibri"/>
                <a:cs typeface="Calibri"/>
              </a:rPr>
              <a:t>           </a:t>
            </a:r>
            <a:r>
              <a:rPr lang="de-DE" dirty="0" smtClean="0">
                <a:latin typeface="Calibri"/>
                <a:cs typeface="Calibri"/>
              </a:rPr>
              <a:t>Star     X       Y             Sky        </a:t>
            </a:r>
            <a:r>
              <a:rPr lang="de-DE" dirty="0" err="1" smtClean="0">
                <a:latin typeface="Calibri"/>
                <a:cs typeface="Calibri"/>
              </a:rPr>
              <a:t>Fluxes</a:t>
            </a:r>
            <a:endParaRPr lang="de-DE" dirty="0" smtClean="0">
              <a:latin typeface="Calibri"/>
              <a:cs typeface="Calibri"/>
            </a:endParaRPr>
          </a:p>
          <a:p>
            <a:r>
              <a:rPr lang="de-DE" dirty="0" smtClean="0">
                <a:latin typeface="Calibri"/>
                <a:cs typeface="Calibri"/>
              </a:rPr>
              <a:t>              0  170.00  243.50   0.00    1.2  +-  1.1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6699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8275" y="6446881"/>
            <a:ext cx="8726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Arial" pitchFamily="-112" charset="0"/>
              </a:rPr>
              <a:t>R. Paladini                           NHSC Archive Data Processing Workshop </a:t>
            </a:r>
            <a:r>
              <a:rPr lang="en-US" sz="1200" dirty="0">
                <a:latin typeface="Arial" pitchFamily="-112" charset="0"/>
              </a:rPr>
              <a:t>– </a:t>
            </a:r>
            <a:r>
              <a:rPr lang="en-US" sz="1200" dirty="0" smtClean="0">
                <a:latin typeface="Arial" pitchFamily="-112" charset="0"/>
              </a:rPr>
              <a:t>August 26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– 30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  2013                            PACS </a:t>
            </a:r>
            <a:r>
              <a:rPr lang="en-US" sz="1200" dirty="0" err="1" smtClean="0">
                <a:latin typeface="Arial" pitchFamily="-112" charset="0"/>
              </a:rPr>
              <a:t>Phot</a:t>
            </a:r>
            <a:endParaRPr lang="en-US" sz="1200" dirty="0">
              <a:latin typeface="Arial" pitchFamily="-11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42607"/>
          </a:xfrm>
          <a:prstGeom prst="rect">
            <a:avLst/>
          </a:prstGeom>
          <a:gradFill flip="none" rotWithShape="1">
            <a:gsLst>
              <a:gs pos="57000">
                <a:schemeClr val="accent1">
                  <a:lumMod val="95000"/>
                </a:schemeClr>
              </a:gs>
              <a:gs pos="100000">
                <a:schemeClr val="accent1">
                  <a:shade val="82000"/>
                  <a:satMod val="125000"/>
                  <a:lumMod val="7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078" y="5922"/>
            <a:ext cx="314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PACS Photometry Tools 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7796" y="623180"/>
            <a:ext cx="7154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Source Detection and PSF Fitting </a:t>
            </a:r>
          </a:p>
          <a:p>
            <a:pPr algn="ctr"/>
            <a:r>
              <a:rPr 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inside &amp; outside HIPE</a:t>
            </a:r>
            <a:endParaRPr lang="en-US" sz="3200" b="1" dirty="0">
              <a:solidFill>
                <a:schemeClr val="tx2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5366" y="2009636"/>
            <a:ext cx="7347201" cy="3836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latin typeface="Calibri"/>
                <a:cs typeface="Calibri"/>
              </a:rPr>
              <a:t>In HIPE: </a:t>
            </a:r>
          </a:p>
          <a:p>
            <a:endParaRPr lang="en-US" sz="2000" dirty="0">
              <a:latin typeface="Calibri"/>
              <a:cs typeface="Calibri"/>
            </a:endParaRPr>
          </a:p>
          <a:p>
            <a:r>
              <a:rPr lang="en-US" sz="2000" dirty="0" smtClean="0">
                <a:latin typeface="Calibri"/>
                <a:cs typeface="Calibri"/>
              </a:rPr>
              <a:t>two detection algorithms which work with both PACS and SPIRE data: </a:t>
            </a:r>
          </a:p>
          <a:p>
            <a:endParaRPr lang="en-US" sz="2000" dirty="0"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+mj-lt"/>
                <a:cs typeface="Calibri"/>
              </a:rPr>
              <a:t>sourceExtractorDaophot</a:t>
            </a:r>
            <a:r>
              <a:rPr lang="en-US" sz="2000" i="1" dirty="0" smtClean="0">
                <a:solidFill>
                  <a:srgbClr val="FF0000"/>
                </a:solidFill>
                <a:latin typeface="+mj-lt"/>
                <a:cs typeface="Calibri"/>
              </a:rPr>
              <a:t>()</a:t>
            </a:r>
            <a:endParaRPr lang="en-US" sz="2000" i="1" dirty="0" smtClean="0">
              <a:latin typeface="+mj-lt"/>
              <a:cs typeface="Calibri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000" i="1" dirty="0">
                <a:latin typeface="+mj-lt"/>
                <a:cs typeface="Calibri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+mj-lt"/>
                <a:cs typeface="Calibri"/>
              </a:rPr>
              <a:t>sourceExtractorSussextractor</a:t>
            </a:r>
            <a:r>
              <a:rPr lang="en-US" sz="2000" i="1" dirty="0" smtClean="0">
                <a:solidFill>
                  <a:srgbClr val="FF0000"/>
                </a:solidFill>
                <a:latin typeface="+mj-lt"/>
                <a:cs typeface="Calibri"/>
              </a:rPr>
              <a:t>() </a:t>
            </a:r>
          </a:p>
          <a:p>
            <a:pPr>
              <a:lnSpc>
                <a:spcPct val="120000"/>
              </a:lnSpc>
            </a:pPr>
            <a:endParaRPr lang="en-US" sz="2000" i="1" dirty="0">
              <a:solidFill>
                <a:srgbClr val="FF0000"/>
              </a:solidFill>
              <a:latin typeface="+mj-lt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2000" u="sng" dirty="0" smtClean="0">
                <a:latin typeface="Calibri"/>
                <a:cs typeface="Calibri"/>
              </a:rPr>
              <a:t>Outside HIPE:</a:t>
            </a:r>
          </a:p>
          <a:p>
            <a:pPr>
              <a:lnSpc>
                <a:spcPct val="120000"/>
              </a:lnSpc>
            </a:pPr>
            <a:endParaRPr lang="en-US" sz="2000" u="sng" dirty="0">
              <a:latin typeface="Calibri"/>
              <a:cs typeface="Calibri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+mj-lt"/>
                <a:cs typeface="Calibri"/>
              </a:rPr>
              <a:t>Sextractor</a:t>
            </a:r>
            <a:endParaRPr lang="en-US" sz="2000" dirty="0">
              <a:latin typeface="+mj-lt"/>
              <a:cs typeface="Calibri"/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000" dirty="0">
                <a:latin typeface="+mj-lt"/>
                <a:cs typeface="Calibri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+mj-lt"/>
                <a:cs typeface="Calibri"/>
              </a:rPr>
              <a:t>StarFinder</a:t>
            </a:r>
            <a:r>
              <a:rPr lang="en-US" sz="2000" dirty="0" smtClean="0">
                <a:solidFill>
                  <a:srgbClr val="FF0000"/>
                </a:solidFill>
                <a:latin typeface="+mj-lt"/>
                <a:cs typeface="Calibri"/>
              </a:rPr>
              <a:t> </a:t>
            </a:r>
            <a:r>
              <a:rPr lang="en-US" sz="2000" dirty="0" smtClean="0">
                <a:latin typeface="+mj-lt"/>
                <a:cs typeface="Calibri"/>
              </a:rPr>
              <a:t>(used by many teams: PEP, HOPS, etc..) </a:t>
            </a:r>
            <a:endParaRPr lang="en-US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8871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8275" y="6446881"/>
            <a:ext cx="8726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Arial" pitchFamily="-112" charset="0"/>
              </a:rPr>
              <a:t>R. Paladini                              NHSC Archive Data Processing Workshop </a:t>
            </a:r>
            <a:r>
              <a:rPr lang="en-US" sz="1200" dirty="0">
                <a:latin typeface="Arial" pitchFamily="-112" charset="0"/>
              </a:rPr>
              <a:t>– </a:t>
            </a:r>
            <a:r>
              <a:rPr lang="en-US" sz="1200" dirty="0" smtClean="0">
                <a:latin typeface="Arial" pitchFamily="-112" charset="0"/>
              </a:rPr>
              <a:t>August 26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– 30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  2013                         PACS </a:t>
            </a:r>
            <a:r>
              <a:rPr lang="en-US" sz="1200" dirty="0" err="1" smtClean="0">
                <a:latin typeface="Arial" pitchFamily="-112" charset="0"/>
              </a:rPr>
              <a:t>Phot</a:t>
            </a:r>
            <a:endParaRPr lang="en-US" sz="1200" dirty="0">
              <a:latin typeface="Arial" pitchFamily="-11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42607"/>
          </a:xfrm>
          <a:prstGeom prst="rect">
            <a:avLst/>
          </a:prstGeom>
          <a:gradFill flip="none" rotWithShape="1">
            <a:gsLst>
              <a:gs pos="57000">
                <a:schemeClr val="accent1">
                  <a:lumMod val="95000"/>
                </a:schemeClr>
              </a:gs>
              <a:gs pos="100000">
                <a:schemeClr val="accent1">
                  <a:shade val="82000"/>
                  <a:satMod val="125000"/>
                  <a:lumMod val="7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078" y="5922"/>
            <a:ext cx="314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PACS Photometry Tools 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5587" y="679522"/>
            <a:ext cx="7760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NOTE: Several Galactic programs developed their own detection/extraction tools </a:t>
            </a:r>
            <a:endParaRPr lang="en-US" sz="2800" b="1" dirty="0">
              <a:solidFill>
                <a:schemeClr val="tx2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02964" y="2744578"/>
            <a:ext cx="7648222" cy="318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400" dirty="0" smtClean="0">
                <a:latin typeface="Calibri"/>
                <a:cs typeface="Calibri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libri"/>
                <a:cs typeface="Calibri"/>
              </a:rPr>
              <a:t>getSources</a:t>
            </a:r>
            <a:r>
              <a:rPr lang="en-US" sz="2400" i="1" dirty="0" smtClean="0">
                <a:solidFill>
                  <a:srgbClr val="FF0000"/>
                </a:solidFill>
                <a:latin typeface="Calibri"/>
                <a:cs typeface="Calibri"/>
              </a:rPr>
              <a:t>: </a:t>
            </a:r>
            <a:r>
              <a:rPr lang="en-US" sz="2400" dirty="0" smtClean="0">
                <a:latin typeface="Calibri"/>
                <a:cs typeface="Calibri"/>
              </a:rPr>
              <a:t>(</a:t>
            </a:r>
            <a:r>
              <a:rPr lang="en-US" sz="2400" dirty="0" smtClean="0">
                <a:latin typeface="Calibri"/>
                <a:cs typeface="Calibri"/>
                <a:sym typeface="Wingdings"/>
              </a:rPr>
              <a:t> Gould Belt Survey) </a:t>
            </a:r>
            <a:endParaRPr lang="en-US" sz="2400" i="1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3366FF"/>
                </a:solidFill>
                <a:latin typeface="Calibri"/>
                <a:cs typeface="Calibri"/>
              </a:rPr>
              <a:t>     http://</a:t>
            </a:r>
            <a:r>
              <a:rPr lang="en-US" sz="2400" dirty="0" err="1" smtClean="0">
                <a:solidFill>
                  <a:srgbClr val="3366FF"/>
                </a:solidFill>
                <a:latin typeface="Calibri"/>
                <a:cs typeface="Calibri"/>
              </a:rPr>
              <a:t>www.herschel.fr</a:t>
            </a:r>
            <a:r>
              <a:rPr lang="en-US" sz="2400" dirty="0" smtClean="0">
                <a:solidFill>
                  <a:srgbClr val="3366FF"/>
                </a:solidFill>
                <a:latin typeface="Calibri"/>
                <a:cs typeface="Calibri"/>
              </a:rPr>
              <a:t>/</a:t>
            </a:r>
            <a:r>
              <a:rPr lang="en-US" sz="2400" dirty="0" err="1" smtClean="0">
                <a:solidFill>
                  <a:srgbClr val="3366FF"/>
                </a:solidFill>
                <a:latin typeface="Calibri"/>
                <a:cs typeface="Calibri"/>
              </a:rPr>
              <a:t>cea</a:t>
            </a:r>
            <a:r>
              <a:rPr lang="en-US" sz="2400" dirty="0" smtClean="0">
                <a:solidFill>
                  <a:srgbClr val="3366FF"/>
                </a:solidFill>
                <a:latin typeface="Calibri"/>
                <a:cs typeface="Calibri"/>
              </a:rPr>
              <a:t>/</a:t>
            </a:r>
            <a:r>
              <a:rPr lang="en-US" sz="2400" dirty="0" err="1" smtClean="0">
                <a:solidFill>
                  <a:srgbClr val="3366FF"/>
                </a:solidFill>
                <a:latin typeface="Calibri"/>
                <a:cs typeface="Calibri"/>
              </a:rPr>
              <a:t>gouldbelt</a:t>
            </a:r>
            <a:r>
              <a:rPr lang="en-US" sz="2400" dirty="0" smtClean="0">
                <a:solidFill>
                  <a:srgbClr val="3366FF"/>
                </a:solidFill>
                <a:latin typeface="Calibri"/>
                <a:cs typeface="Calibri"/>
              </a:rPr>
              <a:t>/en/</a:t>
            </a:r>
            <a:r>
              <a:rPr lang="en-US" sz="2400" dirty="0" err="1" smtClean="0">
                <a:solidFill>
                  <a:srgbClr val="3366FF"/>
                </a:solidFill>
                <a:latin typeface="Calibri"/>
                <a:cs typeface="Calibri"/>
              </a:rPr>
              <a:t>getsources</a:t>
            </a:r>
            <a:endParaRPr lang="en-US" sz="2400" i="1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200000"/>
              </a:lnSpc>
              <a:buFont typeface="Wingdings" charset="2"/>
              <a:buChar char="Ø"/>
            </a:pP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Calibri"/>
                <a:cs typeface="Calibri"/>
              </a:rPr>
              <a:t>CUTEX </a:t>
            </a:r>
            <a:r>
              <a:rPr lang="en-US" sz="2400" dirty="0" smtClean="0">
                <a:latin typeface="Calibri"/>
                <a:cs typeface="Calibri"/>
              </a:rPr>
              <a:t>(</a:t>
            </a:r>
            <a:r>
              <a:rPr lang="en-US" sz="2400" dirty="0" smtClean="0">
                <a:latin typeface="Calibri"/>
                <a:cs typeface="Calibri"/>
                <a:sym typeface="Wingdings"/>
              </a:rPr>
              <a:t> Hi-GAL survey) </a:t>
            </a:r>
            <a:endParaRPr lang="en-US" sz="2400" i="1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r>
              <a:rPr lang="en-US" sz="2400" i="1" dirty="0" smtClean="0">
                <a:solidFill>
                  <a:srgbClr val="FF0000"/>
                </a:solidFill>
                <a:latin typeface="Calibri"/>
                <a:cs typeface="Calibri"/>
              </a:rPr>
              <a:t>      </a:t>
            </a:r>
            <a:r>
              <a:rPr lang="en-US" sz="2400" dirty="0" smtClean="0">
                <a:solidFill>
                  <a:srgbClr val="3366FF"/>
                </a:solidFill>
                <a:latin typeface="Calibri"/>
                <a:cs typeface="Calibri"/>
              </a:rPr>
              <a:t>http://</a:t>
            </a:r>
            <a:r>
              <a:rPr lang="en-US" sz="2400" dirty="0" err="1" smtClean="0">
                <a:solidFill>
                  <a:srgbClr val="3366FF"/>
                </a:solidFill>
                <a:latin typeface="Calibri"/>
                <a:cs typeface="Calibri"/>
              </a:rPr>
              <a:t>herschel.asdc.asi.it</a:t>
            </a:r>
            <a:r>
              <a:rPr lang="en-US" sz="2400" dirty="0" smtClean="0">
                <a:solidFill>
                  <a:srgbClr val="3366FF"/>
                </a:solidFill>
                <a:latin typeface="Calibri"/>
                <a:cs typeface="Calibri"/>
              </a:rPr>
              <a:t>/</a:t>
            </a:r>
            <a:r>
              <a:rPr lang="en-US" sz="2400" dirty="0" err="1" smtClean="0">
                <a:solidFill>
                  <a:srgbClr val="3366FF"/>
                </a:solidFill>
                <a:latin typeface="Calibri"/>
                <a:cs typeface="Calibri"/>
              </a:rPr>
              <a:t>index.php?page</a:t>
            </a:r>
            <a:r>
              <a:rPr lang="en-US" sz="2400" dirty="0" smtClean="0">
                <a:solidFill>
                  <a:srgbClr val="3366FF"/>
                </a:solidFill>
                <a:latin typeface="Calibri"/>
                <a:cs typeface="Calibri"/>
              </a:rPr>
              <a:t>=</a:t>
            </a:r>
            <a:r>
              <a:rPr lang="en-US" sz="2400" dirty="0" err="1" smtClean="0">
                <a:solidFill>
                  <a:srgbClr val="3366FF"/>
                </a:solidFill>
                <a:latin typeface="Calibri"/>
                <a:cs typeface="Calibri"/>
              </a:rPr>
              <a:t>cutex.html</a:t>
            </a:r>
            <a:endParaRPr lang="en-US" sz="2400" i="1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200000"/>
              </a:lnSpc>
              <a:buFont typeface="Wingdings" charset="2"/>
              <a:buChar char="Ø"/>
            </a:pP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  <a:latin typeface="Calibri"/>
                <a:cs typeface="Calibri"/>
              </a:rPr>
              <a:t>boloSource</a:t>
            </a:r>
            <a:r>
              <a:rPr lang="en-US" sz="2400" i="1" dirty="0" smtClean="0">
                <a:solidFill>
                  <a:srgbClr val="FF0000"/>
                </a:solidFill>
                <a:latin typeface="Calibri"/>
                <a:cs typeface="Calibri"/>
              </a:rPr>
              <a:t>():</a:t>
            </a:r>
            <a:r>
              <a:rPr lang="en-US" sz="2400" i="1" dirty="0" smtClean="0">
                <a:solidFill>
                  <a:srgbClr val="FF0000"/>
                </a:solidFill>
                <a:latin typeface="+mj-lt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(see Gabor </a:t>
            </a:r>
            <a:r>
              <a:rPr lang="en-US" sz="2400" dirty="0" err="1" smtClean="0">
                <a:latin typeface="Calibri"/>
                <a:cs typeface="Calibri"/>
              </a:rPr>
              <a:t>Marton’s</a:t>
            </a:r>
            <a:r>
              <a:rPr lang="en-US" sz="2400" dirty="0" smtClean="0">
                <a:latin typeface="Calibri"/>
                <a:cs typeface="Calibri"/>
              </a:rPr>
              <a:t> talk on Friday) </a:t>
            </a:r>
            <a:endParaRPr lang="en-US" sz="2400" i="1" dirty="0" smtClean="0">
              <a:solidFill>
                <a:srgbClr val="FF0000"/>
              </a:solidFill>
              <a:latin typeface="+mj-lt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US" sz="2400" i="1" dirty="0">
                <a:solidFill>
                  <a:srgbClr val="FF0000"/>
                </a:solidFill>
                <a:latin typeface="+mj-lt"/>
                <a:cs typeface="Calibri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+mj-lt"/>
                <a:cs typeface="Calibri"/>
              </a:rPr>
              <a:t>   </a:t>
            </a:r>
            <a:r>
              <a:rPr lang="en-US" sz="2400" dirty="0" smtClean="0">
                <a:solidFill>
                  <a:srgbClr val="3366FF"/>
                </a:solidFill>
                <a:latin typeface="Calibri"/>
                <a:cs typeface="Calibri"/>
              </a:rPr>
              <a:t>http://</a:t>
            </a:r>
            <a:r>
              <a:rPr lang="en-US" sz="2400" dirty="0" err="1" smtClean="0">
                <a:solidFill>
                  <a:srgbClr val="3366FF"/>
                </a:solidFill>
                <a:latin typeface="Calibri"/>
                <a:cs typeface="Calibri"/>
              </a:rPr>
              <a:t>herschel.esac.esa.int</a:t>
            </a:r>
            <a:r>
              <a:rPr lang="en-US" sz="2400" dirty="0" smtClean="0">
                <a:solidFill>
                  <a:srgbClr val="3366FF"/>
                </a:solidFill>
                <a:latin typeface="Calibri"/>
                <a:cs typeface="Calibri"/>
              </a:rPr>
              <a:t>/2013Mapmaking.shtml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1794" y="1939310"/>
            <a:ext cx="483737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       Publicly Available Tools: </a:t>
            </a:r>
            <a:endParaRPr lang="en-US" sz="28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688714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8275" y="6446881"/>
            <a:ext cx="8726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Arial" pitchFamily="-112" charset="0"/>
              </a:rPr>
              <a:t>R. Paladini                           NHSC Archive Data Processing Workshop </a:t>
            </a:r>
            <a:r>
              <a:rPr lang="en-US" sz="1200" dirty="0">
                <a:latin typeface="Arial" pitchFamily="-112" charset="0"/>
              </a:rPr>
              <a:t>– </a:t>
            </a:r>
            <a:r>
              <a:rPr lang="en-US" sz="1200" dirty="0" smtClean="0">
                <a:latin typeface="Arial" pitchFamily="-112" charset="0"/>
              </a:rPr>
              <a:t>August 26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– 30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  2013                            PACS </a:t>
            </a:r>
            <a:r>
              <a:rPr lang="en-US" sz="1200" dirty="0" err="1" smtClean="0">
                <a:latin typeface="Arial" pitchFamily="-112" charset="0"/>
              </a:rPr>
              <a:t>Phot</a:t>
            </a:r>
            <a:endParaRPr lang="en-US" sz="1200" dirty="0">
              <a:latin typeface="Arial" pitchFamily="-11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42607"/>
          </a:xfrm>
          <a:prstGeom prst="rect">
            <a:avLst/>
          </a:prstGeom>
          <a:gradFill flip="none" rotWithShape="1">
            <a:gsLst>
              <a:gs pos="57000">
                <a:schemeClr val="accent1">
                  <a:lumMod val="95000"/>
                </a:schemeClr>
              </a:gs>
              <a:gs pos="100000">
                <a:schemeClr val="accent1">
                  <a:shade val="82000"/>
                  <a:satMod val="125000"/>
                  <a:lumMod val="7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078" y="5922"/>
            <a:ext cx="314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PACS Photometry Errors 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7796" y="2425595"/>
            <a:ext cx="715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Q3: How do I estimate the errors ? </a:t>
            </a:r>
            <a:endParaRPr lang="en-US" sz="3600" b="1" dirty="0">
              <a:solidFill>
                <a:schemeClr val="tx2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20488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8275" y="6446881"/>
            <a:ext cx="8726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Arial" pitchFamily="-112" charset="0"/>
              </a:rPr>
              <a:t>R. Paladini                             NHSC Archive Data Processing Workshop </a:t>
            </a:r>
            <a:r>
              <a:rPr lang="en-US" sz="1200" dirty="0">
                <a:latin typeface="Arial" pitchFamily="-112" charset="0"/>
              </a:rPr>
              <a:t>– </a:t>
            </a:r>
            <a:r>
              <a:rPr lang="en-US" sz="1200" dirty="0" smtClean="0">
                <a:latin typeface="Arial" pitchFamily="-112" charset="0"/>
              </a:rPr>
              <a:t>August 26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– 30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  2013                          PACS </a:t>
            </a:r>
            <a:r>
              <a:rPr lang="en-US" sz="1200" dirty="0" err="1" smtClean="0">
                <a:latin typeface="Arial" pitchFamily="-112" charset="0"/>
              </a:rPr>
              <a:t>Phot</a:t>
            </a:r>
            <a:endParaRPr lang="en-US" sz="1200" dirty="0">
              <a:latin typeface="Arial" pitchFamily="-11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42607"/>
          </a:xfrm>
          <a:prstGeom prst="rect">
            <a:avLst/>
          </a:prstGeom>
          <a:gradFill flip="none" rotWithShape="1">
            <a:gsLst>
              <a:gs pos="57000">
                <a:schemeClr val="accent1">
                  <a:lumMod val="95000"/>
                </a:schemeClr>
              </a:gs>
              <a:gs pos="100000">
                <a:schemeClr val="accent1">
                  <a:shade val="82000"/>
                  <a:satMod val="125000"/>
                  <a:lumMod val="7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078" y="5922"/>
            <a:ext cx="314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PACS Photometry Errors 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9152" y="754326"/>
            <a:ext cx="7539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There are several sources of error one needs to consider: </a:t>
            </a:r>
            <a:endParaRPr lang="en-US" sz="3200" b="1" dirty="0">
              <a:solidFill>
                <a:schemeClr val="tx2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2247" y="2585120"/>
            <a:ext cx="5250877" cy="1734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2200" dirty="0" smtClean="0">
                <a:latin typeface="Calibri"/>
                <a:cs typeface="Calibri"/>
              </a:rPr>
              <a:t> calibration errors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q"/>
            </a:pPr>
            <a:r>
              <a:rPr lang="en-US" sz="2200" dirty="0">
                <a:latin typeface="Calibri"/>
                <a:cs typeface="Calibri"/>
              </a:rPr>
              <a:t> </a:t>
            </a:r>
            <a:r>
              <a:rPr lang="en-US" sz="2200" dirty="0" smtClean="0">
                <a:latin typeface="Calibri"/>
                <a:cs typeface="Calibri"/>
              </a:rPr>
              <a:t>uncorrelated noise per pixel </a:t>
            </a:r>
            <a:r>
              <a:rPr lang="en-US" sz="2200" dirty="0" smtClean="0">
                <a:latin typeface="Calibri"/>
                <a:cs typeface="Calibri"/>
                <a:sym typeface="Wingdings"/>
              </a:rPr>
              <a:t> 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q"/>
            </a:pPr>
            <a:r>
              <a:rPr lang="en-US" sz="2200" dirty="0">
                <a:latin typeface="Calibri"/>
                <a:cs typeface="Calibri"/>
                <a:sym typeface="Wingdings"/>
              </a:rPr>
              <a:t> </a:t>
            </a:r>
            <a:r>
              <a:rPr lang="en-US" sz="2200" dirty="0" smtClean="0">
                <a:latin typeface="Calibri"/>
                <a:cs typeface="Calibri"/>
                <a:sym typeface="Wingdings"/>
              </a:rPr>
              <a:t>cross-</a:t>
            </a:r>
            <a:r>
              <a:rPr lang="en-US" sz="2200" i="1" dirty="0" smtClean="0">
                <a:latin typeface="Calibri"/>
                <a:cs typeface="Calibri"/>
                <a:sym typeface="Wingdings"/>
              </a:rPr>
              <a:t>correlated</a:t>
            </a:r>
            <a:r>
              <a:rPr lang="en-US" sz="2200" dirty="0" smtClean="0">
                <a:latin typeface="Calibri"/>
                <a:cs typeface="Calibri"/>
                <a:sym typeface="Wingdings"/>
              </a:rPr>
              <a:t> </a:t>
            </a:r>
            <a:r>
              <a:rPr lang="en-US" sz="2200" i="1" dirty="0" smtClean="0">
                <a:latin typeface="Calibri"/>
                <a:cs typeface="Calibri"/>
                <a:sym typeface="Wingdings"/>
              </a:rPr>
              <a:t>noise </a:t>
            </a:r>
            <a:r>
              <a:rPr lang="en-US" sz="2200" dirty="0" smtClean="0">
                <a:latin typeface="Calibri"/>
                <a:cs typeface="Calibri"/>
                <a:sym typeface="Wingdings"/>
              </a:rPr>
              <a:t>( residual 1/f  +                                 + map projection) </a:t>
            </a:r>
            <a:endParaRPr lang="en-US" sz="2200" dirty="0"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3777" y="5188256"/>
            <a:ext cx="7493533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NOTE: </a:t>
            </a:r>
            <a:r>
              <a:rPr lang="en-US" dirty="0" smtClean="0">
                <a:latin typeface="Calibri"/>
                <a:cs typeface="Calibri"/>
              </a:rPr>
              <a:t>in principle, one has to add in quadrature also the error associated to background subtraction. </a:t>
            </a:r>
            <a:r>
              <a:rPr lang="en-US" u="sng" dirty="0" smtClean="0">
                <a:latin typeface="Calibri"/>
                <a:cs typeface="Calibri"/>
              </a:rPr>
              <a:t>However,</a:t>
            </a:r>
            <a:r>
              <a:rPr lang="en-US" dirty="0" smtClean="0">
                <a:latin typeface="Calibri"/>
                <a:cs typeface="Calibri"/>
              </a:rPr>
              <a:t> if HPF is applied to the data, the background is basically zero, and this error can be neglected. 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7" name="Picture 6" descr="drizzle_photProj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124" y="2431917"/>
            <a:ext cx="3227294" cy="22860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2834422" y="4122621"/>
            <a:ext cx="3552230" cy="288842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19921" y="2087332"/>
            <a:ext cx="34417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alibri"/>
                <a:cs typeface="Calibri"/>
              </a:rPr>
              <a:t>PhotProject</a:t>
            </a:r>
            <a:r>
              <a:rPr lang="en-US" sz="1400" dirty="0" smtClean="0">
                <a:latin typeface="Calibri"/>
                <a:cs typeface="Calibri"/>
              </a:rPr>
              <a:t>: map projection with drizzling </a:t>
            </a:r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2048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8275" y="6446881"/>
            <a:ext cx="8726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Arial" pitchFamily="-112" charset="0"/>
              </a:rPr>
              <a:t>R. Paladini                          NHSC Archive Data Processing Workshop </a:t>
            </a:r>
            <a:r>
              <a:rPr lang="en-US" sz="1200" dirty="0">
                <a:latin typeface="Arial" pitchFamily="-112" charset="0"/>
              </a:rPr>
              <a:t>– </a:t>
            </a:r>
            <a:r>
              <a:rPr lang="en-US" sz="1200" dirty="0" smtClean="0">
                <a:latin typeface="Arial" pitchFamily="-112" charset="0"/>
              </a:rPr>
              <a:t>August 26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– 30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  2013                             PACS </a:t>
            </a:r>
            <a:r>
              <a:rPr lang="en-US" sz="1200" dirty="0" err="1" smtClean="0">
                <a:latin typeface="Arial" pitchFamily="-112" charset="0"/>
              </a:rPr>
              <a:t>Phot</a:t>
            </a:r>
            <a:endParaRPr lang="en-US" sz="1200" dirty="0">
              <a:latin typeface="Arial" pitchFamily="-11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42607"/>
          </a:xfrm>
          <a:prstGeom prst="rect">
            <a:avLst/>
          </a:prstGeom>
          <a:gradFill flip="none" rotWithShape="1">
            <a:gsLst>
              <a:gs pos="57000">
                <a:schemeClr val="accent1">
                  <a:lumMod val="95000"/>
                </a:schemeClr>
              </a:gs>
              <a:gs pos="100000">
                <a:schemeClr val="accent1">
                  <a:shade val="82000"/>
                  <a:satMod val="125000"/>
                  <a:lumMod val="7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078" y="5922"/>
            <a:ext cx="314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PACS Photometry Errors 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9152" y="751756"/>
            <a:ext cx="7539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Calibration Errors </a:t>
            </a:r>
            <a:endParaRPr lang="en-US" sz="3600" b="1" dirty="0">
              <a:solidFill>
                <a:schemeClr val="tx2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9151" y="1781872"/>
            <a:ext cx="7539631" cy="56323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US" sz="2000" dirty="0" smtClean="0"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latin typeface="Calibri"/>
                <a:cs typeface="Calibri"/>
              </a:rPr>
              <a:t> PACS photometer flux calibration is based on the observations of </a:t>
            </a:r>
          </a:p>
          <a:p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      5 </a:t>
            </a:r>
            <a:r>
              <a:rPr lang="en-US" sz="2000" dirty="0" err="1" smtClean="0">
                <a:latin typeface="Calibri"/>
                <a:cs typeface="Calibri"/>
              </a:rPr>
              <a:t>fiducial</a:t>
            </a:r>
            <a:r>
              <a:rPr lang="en-US" sz="2000" dirty="0" smtClean="0">
                <a:latin typeface="Calibri"/>
                <a:cs typeface="Calibri"/>
              </a:rPr>
              <a:t> stars (</a:t>
            </a:r>
            <a:r>
              <a:rPr lang="en-US" sz="2000" dirty="0">
                <a:latin typeface="Symbol" charset="2"/>
                <a:cs typeface="Symbol" charset="2"/>
              </a:rPr>
              <a:t>b</a:t>
            </a:r>
            <a:r>
              <a:rPr lang="en-US" sz="2000" dirty="0" smtClean="0">
                <a:latin typeface="Calibri"/>
                <a:cs typeface="Calibri"/>
              </a:rPr>
              <a:t> And, </a:t>
            </a:r>
            <a:r>
              <a:rPr lang="en-US" sz="2000" dirty="0" smtClean="0">
                <a:latin typeface="Symbol" charset="2"/>
                <a:cs typeface="Symbol" charset="2"/>
              </a:rPr>
              <a:t>a</a:t>
            </a:r>
            <a:r>
              <a:rPr lang="en-US" sz="2000" dirty="0" smtClean="0">
                <a:latin typeface="Calibri"/>
                <a:cs typeface="Calibri"/>
              </a:rPr>
              <a:t> Cent,  </a:t>
            </a:r>
            <a:r>
              <a:rPr lang="en-US" sz="2000" dirty="0" smtClean="0">
                <a:latin typeface="Symbol" charset="2"/>
                <a:cs typeface="Symbol" charset="2"/>
              </a:rPr>
              <a:t>a</a:t>
            </a:r>
            <a:r>
              <a:rPr lang="en-US" sz="2000" dirty="0" smtClean="0">
                <a:latin typeface="Calibri"/>
                <a:cs typeface="Calibri"/>
              </a:rPr>
              <a:t> Tau, </a:t>
            </a:r>
            <a:r>
              <a:rPr lang="en-US" sz="2000" dirty="0" smtClean="0">
                <a:latin typeface="Symbol" charset="2"/>
                <a:cs typeface="Symbol" charset="2"/>
              </a:rPr>
              <a:t>a</a:t>
            </a:r>
            <a:r>
              <a:rPr lang="en-US" sz="2000" dirty="0" smtClean="0">
                <a:latin typeface="Calibri"/>
                <a:cs typeface="Calibri"/>
              </a:rPr>
              <a:t> Boo, </a:t>
            </a:r>
            <a:r>
              <a:rPr lang="en-US" sz="2000" dirty="0" smtClean="0">
                <a:latin typeface="Symbol" charset="2"/>
                <a:cs typeface="Symbol" charset="2"/>
              </a:rPr>
              <a:t>g</a:t>
            </a:r>
            <a:r>
              <a:rPr lang="en-US" sz="2000" dirty="0" smtClean="0">
                <a:latin typeface="Calibri"/>
                <a:cs typeface="Calibri"/>
              </a:rPr>
              <a:t> </a:t>
            </a:r>
            <a:r>
              <a:rPr lang="en-US" sz="2000" dirty="0" err="1" smtClean="0">
                <a:latin typeface="Calibri"/>
                <a:cs typeface="Calibri"/>
              </a:rPr>
              <a:t>Dra</a:t>
            </a:r>
            <a:r>
              <a:rPr lang="en-US" sz="2000" dirty="0" smtClean="0">
                <a:latin typeface="Calibri"/>
                <a:cs typeface="Calibri"/>
              </a:rPr>
              <a:t>)</a:t>
            </a:r>
          </a:p>
          <a:p>
            <a:pPr>
              <a:buFont typeface="Arial"/>
              <a:buChar char="•"/>
            </a:pPr>
            <a:endParaRPr lang="en-US" sz="2000" dirty="0" smtClean="0"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>
                <a:latin typeface="Calibri"/>
                <a:cs typeface="Calibri"/>
              </a:rPr>
              <a:t> These </a:t>
            </a:r>
            <a:r>
              <a:rPr lang="en-US" sz="2000" u="sng" dirty="0" smtClean="0">
                <a:latin typeface="Calibri"/>
                <a:cs typeface="Calibri"/>
              </a:rPr>
              <a:t>primary</a:t>
            </a:r>
            <a:r>
              <a:rPr lang="en-US" sz="2000" dirty="0" smtClean="0">
                <a:latin typeface="Calibri"/>
                <a:cs typeface="Calibri"/>
              </a:rPr>
              <a:t> calibrators are complemented with a set of </a:t>
            </a:r>
            <a:r>
              <a:rPr lang="en-US" sz="2000" u="sng" dirty="0" smtClean="0">
                <a:latin typeface="Calibri"/>
                <a:cs typeface="Calibri"/>
              </a:rPr>
              <a:t>secondary</a:t>
            </a:r>
            <a:r>
              <a:rPr lang="en-US" sz="2000" dirty="0" smtClean="0">
                <a:latin typeface="Calibri"/>
                <a:cs typeface="Calibri"/>
              </a:rPr>
              <a:t> calibrators, namely 18 large main-belt asteroids</a:t>
            </a:r>
          </a:p>
          <a:p>
            <a:endParaRPr lang="en-US" sz="2000" dirty="0" smtClean="0"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Observation of these calibrators leads to a </a:t>
            </a:r>
            <a:r>
              <a:rPr lang="en-US" sz="2000" dirty="0" smtClean="0">
                <a:solidFill>
                  <a:srgbClr val="FF0000"/>
                </a:solidFill>
                <a:latin typeface="Calibri"/>
                <a:cs typeface="Calibri"/>
              </a:rPr>
              <a:t>PACS calibration accuracy of the order of ~5% </a:t>
            </a:r>
            <a:r>
              <a:rPr lang="en-US" sz="2000" dirty="0" smtClean="0">
                <a:latin typeface="Calibri"/>
                <a:cs typeface="Calibri"/>
              </a:rPr>
              <a:t>in all bands (</a:t>
            </a:r>
            <a:r>
              <a:rPr lang="en-US" sz="2000" dirty="0" smtClean="0">
                <a:latin typeface="Calibri"/>
                <a:cs typeface="Calibri"/>
                <a:sym typeface="Wingdings"/>
              </a:rPr>
              <a:t> NOTE: this figure is model-</a:t>
            </a:r>
            <a:r>
              <a:rPr lang="en-US" sz="2000" dirty="0" err="1" smtClean="0">
                <a:latin typeface="Calibri"/>
                <a:cs typeface="Calibri"/>
                <a:sym typeface="Wingdings"/>
              </a:rPr>
              <a:t>uncertanties</a:t>
            </a:r>
            <a:r>
              <a:rPr lang="en-US" sz="2000" dirty="0" smtClean="0">
                <a:latin typeface="Calibri"/>
                <a:cs typeface="Calibri"/>
                <a:sym typeface="Wingdings"/>
              </a:rPr>
              <a:t> dominated) </a:t>
            </a:r>
            <a:endParaRPr lang="en-US" sz="20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2048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8275" y="6446881"/>
            <a:ext cx="8726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Arial" pitchFamily="-112" charset="0"/>
              </a:rPr>
              <a:t>R. Paladini                         NHSC Archive Data Processing Workshop </a:t>
            </a:r>
            <a:r>
              <a:rPr lang="en-US" sz="1200" dirty="0">
                <a:latin typeface="Arial" pitchFamily="-112" charset="0"/>
              </a:rPr>
              <a:t>– </a:t>
            </a:r>
            <a:r>
              <a:rPr lang="en-US" sz="1200" dirty="0" smtClean="0">
                <a:latin typeface="Arial" pitchFamily="-112" charset="0"/>
              </a:rPr>
              <a:t>August 26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– 30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  2013                             PACS </a:t>
            </a:r>
            <a:r>
              <a:rPr lang="en-US" sz="1200" dirty="0" err="1" smtClean="0">
                <a:latin typeface="Arial" pitchFamily="-112" charset="0"/>
              </a:rPr>
              <a:t>Phot</a:t>
            </a:r>
            <a:endParaRPr lang="en-US" sz="1200" dirty="0">
              <a:latin typeface="Arial" pitchFamily="-11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42607"/>
          </a:xfrm>
          <a:prstGeom prst="rect">
            <a:avLst/>
          </a:prstGeom>
          <a:gradFill flip="none" rotWithShape="1">
            <a:gsLst>
              <a:gs pos="57000">
                <a:schemeClr val="accent1">
                  <a:lumMod val="95000"/>
                </a:schemeClr>
              </a:gs>
              <a:gs pos="100000">
                <a:schemeClr val="accent1">
                  <a:shade val="82000"/>
                  <a:satMod val="125000"/>
                  <a:lumMod val="7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078" y="5922"/>
            <a:ext cx="314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PACS Photometry Errors 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4969" y="517574"/>
            <a:ext cx="78302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PACS photometer (HPF) archived </a:t>
            </a:r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e</a:t>
            </a:r>
            <a:r>
              <a:rPr 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rror map </a:t>
            </a:r>
            <a:endParaRPr lang="en-US" sz="3200" b="1" dirty="0">
              <a:solidFill>
                <a:schemeClr val="tx2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77351" y="1183413"/>
            <a:ext cx="6907519" cy="5029200"/>
            <a:chOff x="1125832" y="1336532"/>
            <a:chExt cx="6907519" cy="5029200"/>
          </a:xfrm>
        </p:grpSpPr>
        <p:pic>
          <p:nvPicPr>
            <p:cNvPr id="8" name="Picture 7" descr="hpf_err_pho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832" y="1336532"/>
              <a:ext cx="6907519" cy="5029200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391532" y="4814449"/>
              <a:ext cx="457200" cy="189155"/>
            </a:xfrm>
            <a:prstGeom prst="ellipse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589110" y="2664956"/>
            <a:ext cx="2453562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This error map does not take into account the cross-correlated noise term, i.e. the effect of HPF and map projection.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In practice, this error map is meaningless 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2048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8275" y="6446881"/>
            <a:ext cx="8726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Arial" pitchFamily="-112" charset="0"/>
              </a:rPr>
              <a:t>R. Paladini                             NHSC Archive Data Processing Workshop </a:t>
            </a:r>
            <a:r>
              <a:rPr lang="en-US" sz="1200" dirty="0">
                <a:latin typeface="Arial" pitchFamily="-112" charset="0"/>
              </a:rPr>
              <a:t>– </a:t>
            </a:r>
            <a:r>
              <a:rPr lang="en-US" sz="1200" dirty="0" smtClean="0">
                <a:latin typeface="Arial" pitchFamily="-112" charset="0"/>
              </a:rPr>
              <a:t>August 26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– 30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  2013                          PACS </a:t>
            </a:r>
            <a:r>
              <a:rPr lang="en-US" sz="1200" dirty="0" err="1" smtClean="0">
                <a:latin typeface="Arial" pitchFamily="-112" charset="0"/>
              </a:rPr>
              <a:t>Phot</a:t>
            </a:r>
            <a:endParaRPr lang="en-US" sz="1200" dirty="0">
              <a:latin typeface="Arial" pitchFamily="-11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42607"/>
          </a:xfrm>
          <a:prstGeom prst="rect">
            <a:avLst/>
          </a:prstGeom>
          <a:gradFill flip="none" rotWithShape="1">
            <a:gsLst>
              <a:gs pos="57000">
                <a:schemeClr val="accent1">
                  <a:lumMod val="95000"/>
                </a:schemeClr>
              </a:gs>
              <a:gs pos="100000">
                <a:schemeClr val="accent1">
                  <a:shade val="82000"/>
                  <a:satMod val="125000"/>
                  <a:lumMod val="7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078" y="5922"/>
            <a:ext cx="314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PACS Photometry Errors 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275" y="569867"/>
            <a:ext cx="9451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How the error map is computed in the </a:t>
            </a:r>
            <a:r>
              <a:rPr lang="en-US" sz="3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ipipe</a:t>
            </a:r>
            <a:r>
              <a:rPr lang="en-US" sz="3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scripts:</a:t>
            </a:r>
          </a:p>
          <a:p>
            <a:r>
              <a:rPr lang="en-US" sz="3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</a:t>
            </a:r>
            <a:r>
              <a:rPr lang="en-US" sz="3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                    </a:t>
            </a:r>
            <a:r>
              <a:rPr lang="en-US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CASE 1: aperture photometry only </a:t>
            </a:r>
            <a:endParaRPr lang="en-US" sz="2400" b="1" dirty="0">
              <a:solidFill>
                <a:schemeClr val="tx2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6" name="Picture 5" descr="aper_phot_script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30" y="1719027"/>
            <a:ext cx="6256655" cy="475488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512470" y="1895669"/>
            <a:ext cx="2280218" cy="230058"/>
          </a:xfrm>
          <a:prstGeom prst="ellipse">
            <a:avLst/>
          </a:prstGeom>
          <a:noFill/>
          <a:ln w="28575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425996" y="1567126"/>
            <a:ext cx="2438707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The photometric error is estimated from the </a:t>
            </a:r>
            <a:r>
              <a:rPr lang="en-US" dirty="0" err="1" smtClean="0">
                <a:latin typeface="Calibri"/>
                <a:cs typeface="Calibri"/>
              </a:rPr>
              <a:t>r.m.s</a:t>
            </a:r>
            <a:r>
              <a:rPr lang="en-US" dirty="0" smtClean="0">
                <a:latin typeface="Calibri"/>
                <a:cs typeface="Calibri"/>
              </a:rPr>
              <a:t> of the background and derived from multiple sky apertures placed in relatively empty regions of the map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11" name="Picture 10" descr="Errors_back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309" y="3973959"/>
            <a:ext cx="3613394" cy="237744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6915275" y="3709809"/>
            <a:ext cx="484632" cy="82295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48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8275" y="6500923"/>
            <a:ext cx="8726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Arial" pitchFamily="-112" charset="0"/>
              </a:rPr>
              <a:t>R. Paladini                              NHSC Archive Data Processing Workshop </a:t>
            </a:r>
            <a:r>
              <a:rPr lang="en-US" sz="1200" dirty="0">
                <a:latin typeface="Arial" pitchFamily="-112" charset="0"/>
              </a:rPr>
              <a:t>– </a:t>
            </a:r>
            <a:r>
              <a:rPr lang="en-US" sz="1200" dirty="0" smtClean="0">
                <a:latin typeface="Arial" pitchFamily="-112" charset="0"/>
              </a:rPr>
              <a:t>August 26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– 30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  2013                         PACS </a:t>
            </a:r>
            <a:r>
              <a:rPr lang="en-US" sz="1200" dirty="0" err="1" smtClean="0">
                <a:latin typeface="Arial" pitchFamily="-112" charset="0"/>
              </a:rPr>
              <a:t>Phot</a:t>
            </a:r>
            <a:endParaRPr lang="en-US" sz="1200" dirty="0">
              <a:latin typeface="Arial" pitchFamily="-11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42607"/>
          </a:xfrm>
          <a:prstGeom prst="rect">
            <a:avLst/>
          </a:prstGeom>
          <a:gradFill flip="none" rotWithShape="1">
            <a:gsLst>
              <a:gs pos="57000">
                <a:schemeClr val="accent1">
                  <a:lumMod val="95000"/>
                </a:schemeClr>
              </a:gs>
              <a:gs pos="100000">
                <a:schemeClr val="accent1">
                  <a:shade val="82000"/>
                  <a:satMod val="125000"/>
                  <a:lumMod val="7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078" y="5922"/>
            <a:ext cx="314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PACS Photometry Errors 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275" y="569867"/>
            <a:ext cx="945113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How the error map is computed in the </a:t>
            </a:r>
            <a:r>
              <a:rPr lang="en-US" sz="3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ipipe</a:t>
            </a:r>
            <a:r>
              <a:rPr lang="en-US" sz="3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scripts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          CASE 2: HPF reprocessing and aperture photometry </a:t>
            </a:r>
            <a:endParaRPr lang="en-US" sz="2400" b="1" dirty="0">
              <a:solidFill>
                <a:schemeClr val="tx2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6" name="Picture 5" descr="reprocess_aper_phot_scri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62" y="1704027"/>
            <a:ext cx="6287615" cy="47640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97083" y="3303619"/>
            <a:ext cx="2438707" cy="25853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Calibri"/>
                <a:cs typeface="Calibri"/>
              </a:rPr>
              <a:t>Same as before</a:t>
            </a:r>
            <a:r>
              <a:rPr lang="en-US" dirty="0" smtClean="0">
                <a:latin typeface="Calibri"/>
                <a:cs typeface="Calibri"/>
              </a:rPr>
              <a:t>: </a:t>
            </a:r>
          </a:p>
          <a:p>
            <a:pPr algn="ctr"/>
            <a:r>
              <a:rPr lang="en-US" dirty="0" smtClean="0">
                <a:latin typeface="Calibri"/>
                <a:cs typeface="Calibri"/>
              </a:rPr>
              <a:t>the photometric error is estimated from the </a:t>
            </a:r>
            <a:r>
              <a:rPr lang="en-US" dirty="0" err="1" smtClean="0">
                <a:latin typeface="Calibri"/>
                <a:cs typeface="Calibri"/>
              </a:rPr>
              <a:t>r.m.s</a:t>
            </a:r>
            <a:r>
              <a:rPr lang="en-US" dirty="0" smtClean="0">
                <a:latin typeface="Calibri"/>
                <a:cs typeface="Calibri"/>
              </a:rPr>
              <a:t> of the background and derived from multiple sky apertures placed in relatively empty regions of the map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2048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8275" y="6446881"/>
            <a:ext cx="8726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Arial" pitchFamily="-112" charset="0"/>
              </a:rPr>
              <a:t>R. Paladini                              NHSC Archive Data Processing Workshop </a:t>
            </a:r>
            <a:r>
              <a:rPr lang="en-US" sz="1200" dirty="0">
                <a:latin typeface="Arial" pitchFamily="-112" charset="0"/>
              </a:rPr>
              <a:t>– </a:t>
            </a:r>
            <a:r>
              <a:rPr lang="en-US" sz="1200" dirty="0" smtClean="0">
                <a:latin typeface="Arial" pitchFamily="-112" charset="0"/>
              </a:rPr>
              <a:t>August 26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– 30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  2013                         PACS </a:t>
            </a:r>
            <a:r>
              <a:rPr lang="en-US" sz="1200" dirty="0" err="1" smtClean="0">
                <a:latin typeface="Arial" pitchFamily="-112" charset="0"/>
              </a:rPr>
              <a:t>Phot</a:t>
            </a:r>
            <a:endParaRPr lang="en-US" sz="1200" dirty="0">
              <a:latin typeface="Arial" pitchFamily="-11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6881" y="144768"/>
            <a:ext cx="715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The question we address is:   </a:t>
            </a:r>
            <a:endParaRPr lang="en-US" sz="3600" b="1" dirty="0">
              <a:solidFill>
                <a:schemeClr val="tx2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2084" y="4483799"/>
            <a:ext cx="6619568" cy="1772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q"/>
            </a:pP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Which PACS archive products shall I use ? And do I need to re-process my data ? 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q"/>
            </a:pPr>
            <a:r>
              <a:rPr lang="en-US" sz="2400" dirty="0" smtClean="0">
                <a:latin typeface="Calibri"/>
                <a:cs typeface="Calibri"/>
              </a:rPr>
              <a:t>  Which photometry tools shall I use ? </a:t>
            </a:r>
          </a:p>
          <a:p>
            <a:pPr marL="285750" indent="-285750">
              <a:lnSpc>
                <a:spcPct val="130000"/>
              </a:lnSpc>
              <a:buFont typeface="Wingdings" charset="2"/>
              <a:buChar char="q"/>
            </a:pP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 How do I estimate the errors ? </a:t>
            </a:r>
            <a:endParaRPr lang="en-US" sz="24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2052063" y="1474808"/>
            <a:ext cx="4885362" cy="2743200"/>
            <a:chOff x="1984706" y="1259237"/>
            <a:chExt cx="4885362" cy="2743200"/>
          </a:xfrm>
        </p:grpSpPr>
        <p:pic>
          <p:nvPicPr>
            <p:cNvPr id="11" name="Picture 10" descr="asteroid_PACS 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706" y="1259237"/>
              <a:ext cx="4885362" cy="27432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578553" y="1359077"/>
              <a:ext cx="9525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Calibri"/>
                  <a:cs typeface="Calibri"/>
                </a:rPr>
                <a:t> </a:t>
              </a:r>
              <a:r>
                <a:rPr lang="en-US" sz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        70 </a:t>
              </a:r>
              <a:r>
                <a:rPr lang="en-US" sz="1200" dirty="0" smtClean="0">
                  <a:solidFill>
                    <a:schemeClr val="bg1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m </a:t>
              </a:r>
              <a:endParaRPr lang="en-US" sz="12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127610" y="1359077"/>
              <a:ext cx="10471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Calibri"/>
                  <a:cs typeface="Calibri"/>
                </a:rPr>
                <a:t> </a:t>
              </a:r>
              <a:r>
                <a:rPr lang="en-US" sz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         100 </a:t>
              </a:r>
              <a:r>
                <a:rPr lang="en-US" sz="1200" dirty="0" smtClean="0">
                  <a:solidFill>
                    <a:schemeClr val="bg1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m </a:t>
              </a:r>
              <a:endParaRPr lang="en-US" sz="12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55521" y="1359077"/>
              <a:ext cx="10375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Calibri"/>
                  <a:cs typeface="Calibri"/>
                </a:rPr>
                <a:t> </a:t>
              </a:r>
              <a:r>
                <a:rPr lang="en-US" sz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          160 </a:t>
              </a:r>
              <a:r>
                <a:rPr lang="en-US" sz="1200" dirty="0" smtClean="0">
                  <a:solidFill>
                    <a:schemeClr val="bg1"/>
                  </a:solidFill>
                  <a:latin typeface="Symbol" charset="2"/>
                  <a:cs typeface="Symbol" charset="2"/>
                </a:rPr>
                <a:t>m</a:t>
              </a:r>
              <a:r>
                <a:rPr lang="en-US" sz="1200" dirty="0" smtClean="0">
                  <a:solidFill>
                    <a:schemeClr val="bg1"/>
                  </a:solidFill>
                  <a:latin typeface="Calibri"/>
                  <a:cs typeface="Calibri"/>
                </a:rPr>
                <a:t>m </a:t>
              </a:r>
              <a:endParaRPr lang="en-US" sz="1200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926190" y="4118168"/>
            <a:ext cx="1943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 </a:t>
            </a:r>
            <a:endParaRPr lang="en-US" sz="1200" dirty="0"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23193" y="795308"/>
            <a:ext cx="75913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How do I do photometry on PACS data  ? 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33159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8275" y="6446881"/>
            <a:ext cx="8726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Arial" pitchFamily="-112" charset="0"/>
              </a:rPr>
              <a:t>R. Paladini                        NHSC Archive Data Processing Workshop </a:t>
            </a:r>
            <a:r>
              <a:rPr lang="en-US" sz="1200" dirty="0">
                <a:latin typeface="Arial" pitchFamily="-112" charset="0"/>
              </a:rPr>
              <a:t>– </a:t>
            </a:r>
            <a:r>
              <a:rPr lang="en-US" sz="1200" dirty="0" smtClean="0">
                <a:latin typeface="Arial" pitchFamily="-112" charset="0"/>
              </a:rPr>
              <a:t>August 26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– 30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  2013                               PACS </a:t>
            </a:r>
            <a:r>
              <a:rPr lang="en-US" sz="1200" dirty="0" err="1" smtClean="0">
                <a:latin typeface="Arial" pitchFamily="-112" charset="0"/>
              </a:rPr>
              <a:t>Phot</a:t>
            </a:r>
            <a:endParaRPr lang="en-US" sz="1200" dirty="0">
              <a:latin typeface="Arial" pitchFamily="-11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42607"/>
          </a:xfrm>
          <a:prstGeom prst="rect">
            <a:avLst/>
          </a:prstGeom>
          <a:gradFill flip="none" rotWithShape="1">
            <a:gsLst>
              <a:gs pos="57000">
                <a:schemeClr val="accent1">
                  <a:lumMod val="95000"/>
                </a:schemeClr>
              </a:gs>
              <a:gs pos="100000">
                <a:schemeClr val="accent1">
                  <a:shade val="82000"/>
                  <a:satMod val="125000"/>
                  <a:lumMod val="7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078" y="5922"/>
            <a:ext cx="314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PACS Photometry Errors 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4840" y="499711"/>
            <a:ext cx="90314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New (since HIPE 10) task to estimate error</a:t>
            </a:r>
            <a:endParaRPr lang="en-US" sz="3200" b="1" dirty="0">
              <a:solidFill>
                <a:schemeClr val="tx2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352" y="1820645"/>
            <a:ext cx="3901931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    photCoverage2Noise()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79667" y="2967335"/>
            <a:ext cx="184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5149" y="1083946"/>
            <a:ext cx="3901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(</a:t>
            </a:r>
            <a:r>
              <a:rPr lang="en-US" dirty="0" err="1" smtClean="0">
                <a:latin typeface="Calibri"/>
                <a:cs typeface="Calibri"/>
              </a:rPr>
              <a:t>Popesso</a:t>
            </a:r>
            <a:r>
              <a:rPr lang="en-US" dirty="0" smtClean="0">
                <a:latin typeface="Calibri"/>
                <a:cs typeface="Calibri"/>
              </a:rPr>
              <a:t> et al. 2013, submitted to A&amp;A)  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5043" y="2567455"/>
            <a:ext cx="751857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Description:</a:t>
            </a:r>
          </a:p>
          <a:p>
            <a:pPr>
              <a:lnSpc>
                <a:spcPct val="50000"/>
              </a:lnSpc>
            </a:pP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latin typeface="Calibri"/>
                <a:cs typeface="Calibri"/>
              </a:rPr>
              <a:t>the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error map is generated by performing a polynomial fit of the coverage map as a function of the </a:t>
            </a:r>
            <a:r>
              <a:rPr lang="en-US" i="1" dirty="0" smtClean="0">
                <a:latin typeface="Calibri"/>
                <a:cs typeface="Calibri"/>
              </a:rPr>
              <a:t>HPF radius</a:t>
            </a:r>
            <a:r>
              <a:rPr lang="en-US" dirty="0" smtClean="0">
                <a:latin typeface="Calibri"/>
                <a:cs typeface="Calibri"/>
              </a:rPr>
              <a:t>, </a:t>
            </a:r>
            <a:r>
              <a:rPr lang="en-US" i="1" dirty="0" smtClean="0">
                <a:latin typeface="Calibri"/>
                <a:cs typeface="Calibri"/>
              </a:rPr>
              <a:t>output pixel size </a:t>
            </a:r>
            <a:r>
              <a:rPr lang="en-US" dirty="0" smtClean="0">
                <a:latin typeface="Calibri"/>
                <a:cs typeface="Calibri"/>
              </a:rPr>
              <a:t>and </a:t>
            </a:r>
            <a:r>
              <a:rPr lang="en-US" i="1" dirty="0" err="1" smtClean="0">
                <a:latin typeface="Calibri"/>
                <a:cs typeface="Calibri"/>
              </a:rPr>
              <a:t>pixfrac</a:t>
            </a:r>
            <a:r>
              <a:rPr lang="en-US" i="1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(</a:t>
            </a:r>
            <a:r>
              <a:rPr lang="en-US" dirty="0" smtClean="0">
                <a:latin typeface="Calibri"/>
                <a:cs typeface="Calibri"/>
                <a:sym typeface="Wingdings"/>
              </a:rPr>
              <a:t> the free parameters for map projection via the </a:t>
            </a:r>
            <a:r>
              <a:rPr lang="en-US" dirty="0" err="1" smtClean="0">
                <a:latin typeface="Calibri"/>
                <a:cs typeface="Calibri"/>
                <a:sym typeface="Wingdings"/>
              </a:rPr>
              <a:t>photProj</a:t>
            </a:r>
            <a:r>
              <a:rPr lang="en-US" dirty="0" smtClean="0">
                <a:latin typeface="Calibri"/>
                <a:cs typeface="Calibri"/>
                <a:sym typeface="Wingdings"/>
              </a:rPr>
              <a:t> task) </a:t>
            </a:r>
            <a:r>
              <a:rPr lang="en-US" dirty="0" smtClean="0">
                <a:latin typeface="Calibri"/>
                <a:cs typeface="Calibri"/>
              </a:rPr>
              <a:t> </a:t>
            </a:r>
          </a:p>
          <a:p>
            <a:pPr marL="285750" indent="-285750">
              <a:buFont typeface="Wingdings" charset="2"/>
              <a:buChar char="Ø"/>
            </a:pPr>
            <a:endParaRPr lang="en-US" dirty="0">
              <a:latin typeface="Calibri"/>
              <a:cs typeface="Calibri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dirty="0">
                <a:latin typeface="Calibri"/>
                <a:cs typeface="Calibri"/>
              </a:rPr>
              <a:t>t</a:t>
            </a:r>
            <a:r>
              <a:rPr lang="en-US" dirty="0" smtClean="0">
                <a:latin typeface="Calibri"/>
                <a:cs typeface="Calibri"/>
              </a:rPr>
              <a:t>he method is calibrated on PACS scan map data with very high-redundancy and obtained at medium/fast scan speed. </a:t>
            </a:r>
          </a:p>
          <a:p>
            <a:endParaRPr lang="en-US" dirty="0">
              <a:latin typeface="Calibri"/>
              <a:cs typeface="Calibri"/>
            </a:endParaRPr>
          </a:p>
        </p:txBody>
      </p:sp>
      <p:pic>
        <p:nvPicPr>
          <p:cNvPr id="10" name="Picture 9" descr="photCoverage2Noise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35" y="5099734"/>
            <a:ext cx="8686795" cy="96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48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8275" y="6446881"/>
            <a:ext cx="8726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Arial" pitchFamily="-112" charset="0"/>
              </a:rPr>
              <a:t>R. Paladini                          NHSC Archive Data Processing  Workshop </a:t>
            </a:r>
            <a:r>
              <a:rPr lang="en-US" sz="1200" dirty="0">
                <a:latin typeface="Arial" pitchFamily="-112" charset="0"/>
              </a:rPr>
              <a:t>– </a:t>
            </a:r>
            <a:r>
              <a:rPr lang="en-US" sz="1200" dirty="0" smtClean="0">
                <a:latin typeface="Arial" pitchFamily="-112" charset="0"/>
              </a:rPr>
              <a:t>August 26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– 30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  2013                            PACS </a:t>
            </a:r>
            <a:r>
              <a:rPr lang="en-US" sz="1200" dirty="0" err="1" smtClean="0">
                <a:latin typeface="Arial" pitchFamily="-112" charset="0"/>
              </a:rPr>
              <a:t>Phot</a:t>
            </a:r>
            <a:endParaRPr lang="en-US" sz="1200" dirty="0">
              <a:latin typeface="Arial" pitchFamily="-11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42607"/>
          </a:xfrm>
          <a:prstGeom prst="rect">
            <a:avLst/>
          </a:prstGeom>
          <a:gradFill flip="none" rotWithShape="1">
            <a:gsLst>
              <a:gs pos="57000">
                <a:schemeClr val="accent1">
                  <a:lumMod val="95000"/>
                </a:schemeClr>
              </a:gs>
              <a:gs pos="100000">
                <a:schemeClr val="accent1">
                  <a:shade val="82000"/>
                  <a:satMod val="125000"/>
                  <a:lumMod val="7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078" y="5922"/>
            <a:ext cx="314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PACS Photometry Errors 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24896"/>
            <a:ext cx="9031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A word of caution about HPF </a:t>
            </a:r>
            <a:endParaRPr lang="en-US" sz="3600" b="1" dirty="0">
              <a:solidFill>
                <a:schemeClr val="tx2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3575" y="2571416"/>
            <a:ext cx="2801068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alibri"/>
                <a:cs typeface="Calibri"/>
              </a:rPr>
              <a:t>HPF induces a flux loss even after properly masking the sources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822437" y="2990452"/>
            <a:ext cx="978408" cy="484632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865579" y="4882010"/>
            <a:ext cx="32243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latin typeface="Calibri"/>
                <a:cs typeface="Calibri"/>
              </a:rPr>
              <a:t>Popesso</a:t>
            </a:r>
            <a:r>
              <a:rPr lang="en-US" sz="1400" i="1" dirty="0" smtClean="0">
                <a:latin typeface="Calibri"/>
                <a:cs typeface="Calibri"/>
              </a:rPr>
              <a:t> et al. 2013, submitted to A&amp;A</a:t>
            </a:r>
            <a:endParaRPr lang="en-US" sz="1400" i="1" dirty="0">
              <a:latin typeface="Calibri"/>
              <a:cs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258" y="1788225"/>
            <a:ext cx="359229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48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8275" y="6446881"/>
            <a:ext cx="8726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Arial" pitchFamily="-112" charset="0"/>
              </a:rPr>
              <a:t>R. Paladini                           NHSC Archive Data Processing Workshop </a:t>
            </a:r>
            <a:r>
              <a:rPr lang="en-US" sz="1200" dirty="0">
                <a:latin typeface="Arial" pitchFamily="-112" charset="0"/>
              </a:rPr>
              <a:t>– </a:t>
            </a:r>
            <a:r>
              <a:rPr lang="en-US" sz="1200" dirty="0" smtClean="0">
                <a:latin typeface="Arial" pitchFamily="-112" charset="0"/>
              </a:rPr>
              <a:t>August 26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– 30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  2013                            PACS </a:t>
            </a:r>
            <a:r>
              <a:rPr lang="en-US" sz="1200" dirty="0" err="1" smtClean="0">
                <a:latin typeface="Arial" pitchFamily="-112" charset="0"/>
              </a:rPr>
              <a:t>Phot</a:t>
            </a:r>
            <a:endParaRPr lang="en-US" sz="1200" dirty="0">
              <a:latin typeface="Arial" pitchFamily="-11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42607"/>
          </a:xfrm>
          <a:prstGeom prst="rect">
            <a:avLst/>
          </a:prstGeom>
          <a:gradFill flip="none" rotWithShape="1">
            <a:gsLst>
              <a:gs pos="57000">
                <a:schemeClr val="accent1">
                  <a:lumMod val="95000"/>
                </a:schemeClr>
              </a:gs>
              <a:gs pos="100000">
                <a:schemeClr val="accent1">
                  <a:shade val="82000"/>
                  <a:satMod val="125000"/>
                  <a:lumMod val="7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078" y="5922"/>
            <a:ext cx="314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PACS Photometry Errors 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099" y="1319587"/>
            <a:ext cx="317541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Calibri"/>
                <a:cs typeface="Calibri"/>
              </a:rPr>
              <a:t>Section 7 – </a:t>
            </a:r>
            <a:r>
              <a:rPr lang="en-US" u="sng" dirty="0" err="1" smtClean="0">
                <a:latin typeface="Calibri"/>
                <a:cs typeface="Calibri"/>
              </a:rPr>
              <a:t>Popesso</a:t>
            </a:r>
            <a:r>
              <a:rPr lang="en-US" u="sng" dirty="0" smtClean="0">
                <a:latin typeface="Calibri"/>
                <a:cs typeface="Calibri"/>
              </a:rPr>
              <a:t> et al. 2013</a:t>
            </a:r>
            <a:endParaRPr lang="en-US" dirty="0" smtClean="0">
              <a:latin typeface="Calibri"/>
              <a:cs typeface="Calibri"/>
            </a:endParaRPr>
          </a:p>
          <a:p>
            <a:endParaRPr lang="en-US" u="sng" dirty="0">
              <a:latin typeface="Calibri"/>
              <a:cs typeface="Calibri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1600" dirty="0" smtClean="0">
                <a:latin typeface="Calibri"/>
                <a:cs typeface="Calibri"/>
              </a:rPr>
              <a:t>choose panel in Fig 19 which is appropriate for the considered combination of HPF radius and mask radius; </a:t>
            </a:r>
          </a:p>
          <a:p>
            <a:endParaRPr lang="en-US" sz="1600" dirty="0" smtClean="0">
              <a:latin typeface="Calibri"/>
              <a:cs typeface="Calibri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1600" dirty="0">
                <a:latin typeface="Calibri"/>
                <a:cs typeface="Calibri"/>
              </a:rPr>
              <a:t>m</a:t>
            </a:r>
            <a:r>
              <a:rPr lang="en-US" sz="1600" dirty="0" smtClean="0">
                <a:latin typeface="Calibri"/>
                <a:cs typeface="Calibri"/>
              </a:rPr>
              <a:t>easure source flux within an aperture, </a:t>
            </a:r>
            <a:r>
              <a:rPr lang="en-US" sz="1600" i="1" dirty="0" smtClean="0">
                <a:latin typeface="Calibri"/>
                <a:cs typeface="Calibri"/>
              </a:rPr>
              <a:t>r</a:t>
            </a:r>
            <a:r>
              <a:rPr lang="en-US" sz="1600" i="1" baseline="-25000" dirty="0" smtClean="0">
                <a:latin typeface="Calibri"/>
                <a:cs typeface="Calibri"/>
              </a:rPr>
              <a:t>ap</a:t>
            </a:r>
            <a:r>
              <a:rPr lang="en-US" sz="1600" dirty="0" smtClean="0">
                <a:latin typeface="Calibri"/>
                <a:cs typeface="Calibri"/>
              </a:rPr>
              <a:t>; </a:t>
            </a:r>
          </a:p>
          <a:p>
            <a:endParaRPr lang="en-US" sz="1600" dirty="0" smtClean="0">
              <a:latin typeface="Calibri"/>
              <a:cs typeface="Calibri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1600" dirty="0" smtClean="0">
                <a:latin typeface="Calibri"/>
                <a:cs typeface="Calibri"/>
              </a:rPr>
              <a:t> identify correction factor, </a:t>
            </a:r>
            <a:r>
              <a:rPr lang="en-US" sz="1600" i="1" dirty="0" err="1" smtClean="0">
                <a:latin typeface="Calibri"/>
                <a:cs typeface="Calibri"/>
              </a:rPr>
              <a:t>corr</a:t>
            </a:r>
            <a:r>
              <a:rPr lang="en-US" sz="1600" i="1" baseline="-25000" dirty="0" err="1" smtClean="0">
                <a:latin typeface="Calibri"/>
                <a:cs typeface="Calibri"/>
              </a:rPr>
              <a:t>HPF</a:t>
            </a:r>
            <a:r>
              <a:rPr lang="en-US" sz="1600" i="1" dirty="0" smtClean="0">
                <a:latin typeface="Calibri"/>
                <a:cs typeface="Calibri"/>
              </a:rPr>
              <a:t>(r</a:t>
            </a:r>
            <a:r>
              <a:rPr lang="en-US" sz="1600" i="1" baseline="-25000" dirty="0" smtClean="0">
                <a:latin typeface="Calibri"/>
                <a:cs typeface="Calibri"/>
              </a:rPr>
              <a:t>ap</a:t>
            </a:r>
            <a:r>
              <a:rPr lang="en-US" sz="1600" i="1" dirty="0" smtClean="0">
                <a:latin typeface="Calibri"/>
                <a:cs typeface="Calibri"/>
              </a:rPr>
              <a:t>)</a:t>
            </a:r>
            <a:r>
              <a:rPr lang="en-US" sz="1600" dirty="0" smtClean="0">
                <a:latin typeface="Calibri"/>
                <a:cs typeface="Calibri"/>
              </a:rPr>
              <a:t>, from panel in Fig 19;</a:t>
            </a:r>
          </a:p>
          <a:p>
            <a:endParaRPr lang="en-US" sz="1600" dirty="0" smtClean="0">
              <a:latin typeface="Calibri"/>
              <a:cs typeface="Calibri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smtClean="0">
                <a:latin typeface="Calibri"/>
                <a:cs typeface="Calibri"/>
              </a:rPr>
              <a:t>determine aperture correction, </a:t>
            </a:r>
            <a:r>
              <a:rPr lang="en-US" sz="1600" i="1" dirty="0" err="1" smtClean="0">
                <a:latin typeface="Calibri"/>
                <a:cs typeface="Calibri"/>
              </a:rPr>
              <a:t>corr</a:t>
            </a:r>
            <a:r>
              <a:rPr lang="en-US" sz="1600" i="1" baseline="-25000" dirty="0" err="1" smtClean="0">
                <a:latin typeface="Calibri"/>
                <a:cs typeface="Calibri"/>
              </a:rPr>
              <a:t>ap</a:t>
            </a:r>
            <a:r>
              <a:rPr lang="en-US" sz="1600" i="1" dirty="0" smtClean="0">
                <a:latin typeface="Calibri"/>
                <a:cs typeface="Calibri"/>
              </a:rPr>
              <a:t>(r</a:t>
            </a:r>
            <a:r>
              <a:rPr lang="en-US" sz="1600" i="1" baseline="-25000" dirty="0" smtClean="0">
                <a:latin typeface="Calibri"/>
                <a:cs typeface="Calibri"/>
              </a:rPr>
              <a:t>ap</a:t>
            </a:r>
            <a:r>
              <a:rPr lang="en-US" sz="1600" i="1" dirty="0" smtClean="0">
                <a:latin typeface="Calibri"/>
                <a:cs typeface="Calibri"/>
              </a:rPr>
              <a:t>);</a:t>
            </a:r>
          </a:p>
          <a:p>
            <a:endParaRPr lang="en-US" sz="1600" i="1" dirty="0" smtClean="0">
              <a:latin typeface="Calibri"/>
              <a:cs typeface="Calibri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1600" i="1" dirty="0">
                <a:latin typeface="Calibri"/>
                <a:cs typeface="Calibri"/>
              </a:rPr>
              <a:t> </a:t>
            </a:r>
            <a:r>
              <a:rPr lang="en-US" sz="1600" dirty="0" smtClean="0">
                <a:latin typeface="Calibri"/>
                <a:cs typeface="Calibri"/>
              </a:rPr>
              <a:t>apply both corrections, i.e.:</a:t>
            </a:r>
          </a:p>
          <a:p>
            <a:pPr algn="ctr"/>
            <a:r>
              <a:rPr lang="en-US" sz="1600" dirty="0">
                <a:latin typeface="Calibri"/>
                <a:cs typeface="Calibri"/>
              </a:rPr>
              <a:t> </a:t>
            </a:r>
            <a:r>
              <a:rPr lang="en-US" sz="1600" dirty="0" smtClean="0">
                <a:latin typeface="Calibri"/>
                <a:cs typeface="Calibri"/>
              </a:rPr>
              <a:t>       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7007" y="553756"/>
            <a:ext cx="90314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So how to proceed ?</a:t>
            </a:r>
            <a:endParaRPr lang="en-US" sz="3200" b="1" dirty="0">
              <a:solidFill>
                <a:schemeClr val="tx2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0448" y="5869429"/>
            <a:ext cx="4008703" cy="46076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i="1" dirty="0" err="1" smtClean="0">
                <a:latin typeface="Calibri"/>
                <a:cs typeface="Calibri"/>
              </a:rPr>
              <a:t>flux</a:t>
            </a:r>
            <a:r>
              <a:rPr lang="en-US" i="1" baseline="-25000" dirty="0" err="1" smtClean="0">
                <a:latin typeface="Calibri"/>
                <a:cs typeface="Calibri"/>
              </a:rPr>
              <a:t>true</a:t>
            </a:r>
            <a:r>
              <a:rPr lang="en-US" i="1" dirty="0" smtClean="0">
                <a:latin typeface="Calibri"/>
                <a:cs typeface="Calibri"/>
              </a:rPr>
              <a:t> = </a:t>
            </a:r>
            <a:r>
              <a:rPr lang="en-US" i="1" dirty="0" err="1" smtClean="0">
                <a:latin typeface="Calibri"/>
                <a:cs typeface="Calibri"/>
              </a:rPr>
              <a:t>flux</a:t>
            </a:r>
            <a:r>
              <a:rPr lang="en-US" i="1" baseline="-25000" dirty="0" err="1" smtClean="0">
                <a:latin typeface="Calibri"/>
                <a:cs typeface="Calibri"/>
              </a:rPr>
              <a:t>ap</a:t>
            </a:r>
            <a:r>
              <a:rPr lang="en-US" i="1" dirty="0" smtClean="0">
                <a:latin typeface="Calibri"/>
                <a:cs typeface="Calibri"/>
              </a:rPr>
              <a:t>/(</a:t>
            </a:r>
            <a:r>
              <a:rPr lang="en-US" i="1" dirty="0" err="1" smtClean="0">
                <a:latin typeface="Calibri"/>
                <a:cs typeface="Calibri"/>
              </a:rPr>
              <a:t>corr</a:t>
            </a:r>
            <a:r>
              <a:rPr lang="en-US" i="1" baseline="-25000" dirty="0" err="1" smtClean="0">
                <a:latin typeface="Calibri"/>
                <a:cs typeface="Calibri"/>
              </a:rPr>
              <a:t>HPF</a:t>
            </a:r>
            <a:r>
              <a:rPr lang="en-US" i="1" dirty="0" smtClean="0">
                <a:latin typeface="Calibri"/>
                <a:cs typeface="Calibri"/>
              </a:rPr>
              <a:t>(r</a:t>
            </a:r>
            <a:r>
              <a:rPr lang="en-US" i="1" baseline="-25000" dirty="0" smtClean="0">
                <a:latin typeface="Calibri"/>
                <a:cs typeface="Calibri"/>
              </a:rPr>
              <a:t>ap</a:t>
            </a:r>
            <a:r>
              <a:rPr lang="en-US" i="1" dirty="0" smtClean="0">
                <a:latin typeface="Calibri"/>
                <a:cs typeface="Calibri"/>
              </a:rPr>
              <a:t>)*</a:t>
            </a:r>
            <a:r>
              <a:rPr lang="en-US" i="1" dirty="0" err="1" smtClean="0">
                <a:latin typeface="Calibri"/>
                <a:cs typeface="Calibri"/>
              </a:rPr>
              <a:t>corr</a:t>
            </a:r>
            <a:r>
              <a:rPr lang="en-US" i="1" baseline="-25000" dirty="0" err="1" smtClean="0">
                <a:latin typeface="Calibri"/>
                <a:cs typeface="Calibri"/>
              </a:rPr>
              <a:t>ap</a:t>
            </a:r>
            <a:r>
              <a:rPr lang="en-US" i="1" dirty="0" smtClean="0">
                <a:latin typeface="Calibri"/>
                <a:cs typeface="Calibri"/>
              </a:rPr>
              <a:t>(r</a:t>
            </a:r>
            <a:r>
              <a:rPr lang="en-US" i="1" baseline="-25000" dirty="0" smtClean="0">
                <a:latin typeface="Calibri"/>
                <a:cs typeface="Calibri"/>
              </a:rPr>
              <a:t>ap</a:t>
            </a:r>
            <a:r>
              <a:rPr lang="en-US" i="1" dirty="0" smtClean="0">
                <a:latin typeface="Calibri"/>
                <a:cs typeface="Calibri"/>
              </a:rPr>
              <a:t>))</a:t>
            </a:r>
            <a:endParaRPr lang="en-US" i="1" dirty="0">
              <a:latin typeface="Calibri"/>
              <a:cs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8687" y="1462612"/>
            <a:ext cx="5235593" cy="3657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12996" y="5287337"/>
            <a:ext cx="33955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/>
                <a:cs typeface="Calibri"/>
              </a:rPr>
              <a:t>Fig. 19 from </a:t>
            </a:r>
            <a:r>
              <a:rPr lang="en-US" sz="1200" dirty="0" err="1" smtClean="0">
                <a:latin typeface="Calibri"/>
                <a:cs typeface="Calibri"/>
              </a:rPr>
              <a:t>Popesso</a:t>
            </a:r>
            <a:r>
              <a:rPr lang="en-US" sz="1200" dirty="0" smtClean="0">
                <a:latin typeface="Calibri"/>
                <a:cs typeface="Calibri"/>
              </a:rPr>
              <a:t> et al. 2013, </a:t>
            </a:r>
            <a:r>
              <a:rPr lang="en-US" sz="1200" i="1" dirty="0" smtClean="0">
                <a:latin typeface="Calibri"/>
                <a:cs typeface="Calibri"/>
              </a:rPr>
              <a:t>submitted to A&amp;A</a:t>
            </a:r>
            <a:endParaRPr lang="en-US"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1115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8275" y="6446881"/>
            <a:ext cx="8726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Arial" pitchFamily="-112" charset="0"/>
              </a:rPr>
              <a:t>R. Paladini                           NHSC Archive Data Processing Workshop </a:t>
            </a:r>
            <a:r>
              <a:rPr lang="en-US" sz="1200" dirty="0">
                <a:latin typeface="Arial" pitchFamily="-112" charset="0"/>
              </a:rPr>
              <a:t>– </a:t>
            </a:r>
            <a:r>
              <a:rPr lang="en-US" sz="1200" dirty="0" smtClean="0">
                <a:latin typeface="Arial" pitchFamily="-112" charset="0"/>
              </a:rPr>
              <a:t>August 26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– 30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  2013                           PACS </a:t>
            </a:r>
            <a:r>
              <a:rPr lang="en-US" sz="1200" dirty="0" err="1" smtClean="0">
                <a:latin typeface="Arial" pitchFamily="-112" charset="0"/>
              </a:rPr>
              <a:t>Phot</a:t>
            </a:r>
            <a:endParaRPr lang="en-US" sz="1200" dirty="0">
              <a:latin typeface="Arial" pitchFamily="-11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42607"/>
          </a:xfrm>
          <a:prstGeom prst="rect">
            <a:avLst/>
          </a:prstGeom>
          <a:gradFill flip="none" rotWithShape="1">
            <a:gsLst>
              <a:gs pos="57000">
                <a:schemeClr val="accent1">
                  <a:lumMod val="95000"/>
                </a:schemeClr>
              </a:gs>
              <a:gs pos="100000">
                <a:schemeClr val="accent1">
                  <a:shade val="82000"/>
                  <a:satMod val="125000"/>
                  <a:lumMod val="7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078" y="5922"/>
            <a:ext cx="314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PACS Photometry Errors 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070" y="482175"/>
            <a:ext cx="78574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Documentation</a:t>
            </a:r>
            <a:endParaRPr lang="en-US" sz="3200" b="1" dirty="0">
              <a:solidFill>
                <a:schemeClr val="tx2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8070" y="1140024"/>
            <a:ext cx="9907931" cy="591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dirty="0" smtClean="0">
                <a:latin typeface="Calibri"/>
                <a:cs typeface="Calibri"/>
              </a:rPr>
              <a:t> </a:t>
            </a:r>
            <a:r>
              <a:rPr lang="en-US" sz="1600" i="1" u="sng" dirty="0" err="1" smtClean="0">
                <a:latin typeface="Calibri"/>
                <a:cs typeface="Calibri"/>
              </a:rPr>
              <a:t>ipipe</a:t>
            </a:r>
            <a:r>
              <a:rPr lang="en-US" sz="1600" i="1" u="sng" dirty="0" smtClean="0">
                <a:latin typeface="Calibri"/>
                <a:cs typeface="Calibri"/>
              </a:rPr>
              <a:t> </a:t>
            </a:r>
            <a:r>
              <a:rPr lang="en-US" sz="1600" u="sng" dirty="0" smtClean="0">
                <a:latin typeface="Calibri"/>
                <a:cs typeface="Calibri"/>
              </a:rPr>
              <a:t>script for HPF re-processing (</a:t>
            </a:r>
            <a:r>
              <a:rPr lang="en-US" sz="1600" u="sng" dirty="0" smtClean="0">
                <a:latin typeface="Calibri"/>
                <a:cs typeface="Calibri"/>
                <a:sym typeface="Wingdings"/>
              </a:rPr>
              <a:t> not yet updated for HIPE 11)</a:t>
            </a:r>
            <a:r>
              <a:rPr lang="en-US" sz="1600" u="sng" dirty="0" smtClean="0">
                <a:latin typeface="Calibri"/>
                <a:cs typeface="Calibri"/>
              </a:rPr>
              <a:t>: </a:t>
            </a:r>
          </a:p>
          <a:p>
            <a:pPr>
              <a:lnSpc>
                <a:spcPct val="120000"/>
              </a:lnSpc>
            </a:pPr>
            <a:endParaRPr lang="en-US" sz="1600" dirty="0">
              <a:latin typeface="Calibri"/>
              <a:cs typeface="Calibri"/>
            </a:endParaRPr>
          </a:p>
          <a:p>
            <a:pPr>
              <a:lnSpc>
                <a:spcPct val="50000"/>
              </a:lnSpc>
            </a:pP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   </a:t>
            </a:r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smtClean="0">
                <a:latin typeface="Calibri"/>
                <a:cs typeface="Calibri"/>
              </a:rPr>
              <a:t>* PACS Photometer Data Reduction Guide (June 2013, Section 3.2)   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latin typeface="Calibri"/>
                <a:cs typeface="Calibri"/>
              </a:rPr>
              <a:t>      * NHSC Tutorials: </a:t>
            </a:r>
            <a:r>
              <a:rPr lang="en-US" sz="1200" dirty="0" smtClean="0">
                <a:solidFill>
                  <a:srgbClr val="3366FF"/>
                </a:solidFill>
                <a:latin typeface="Calibri"/>
                <a:cs typeface="Calibri"/>
              </a:rPr>
              <a:t>https://</a:t>
            </a:r>
            <a:r>
              <a:rPr lang="en-US" sz="1200" dirty="0" err="1" smtClean="0">
                <a:solidFill>
                  <a:srgbClr val="3366FF"/>
                </a:solidFill>
                <a:latin typeface="Calibri"/>
                <a:cs typeface="Calibri"/>
              </a:rPr>
              <a:t>nhscsci.ipac.caltech.edu</a:t>
            </a:r>
            <a:r>
              <a:rPr lang="en-US" sz="1200" dirty="0" smtClean="0">
                <a:solidFill>
                  <a:srgbClr val="3366FF"/>
                </a:solidFill>
                <a:latin typeface="Calibri"/>
                <a:cs typeface="Calibri"/>
              </a:rPr>
              <a:t>/</a:t>
            </a:r>
            <a:r>
              <a:rPr lang="en-US" sz="1200" dirty="0" err="1" smtClean="0">
                <a:solidFill>
                  <a:srgbClr val="3366FF"/>
                </a:solidFill>
                <a:latin typeface="Calibri"/>
                <a:cs typeface="Calibri"/>
              </a:rPr>
              <a:t>sc</a:t>
            </a:r>
            <a:r>
              <a:rPr lang="en-US" sz="1200" dirty="0" smtClean="0">
                <a:solidFill>
                  <a:srgbClr val="3366FF"/>
                </a:solidFill>
                <a:latin typeface="Calibri"/>
                <a:cs typeface="Calibri"/>
              </a:rPr>
              <a:t>/</a:t>
            </a:r>
            <a:r>
              <a:rPr lang="en-US" sz="1200" dirty="0" err="1" smtClean="0">
                <a:solidFill>
                  <a:srgbClr val="3366FF"/>
                </a:solidFill>
                <a:latin typeface="Calibri"/>
                <a:cs typeface="Calibri"/>
              </a:rPr>
              <a:t>index.php</a:t>
            </a:r>
            <a:r>
              <a:rPr lang="en-US" sz="1200" dirty="0" smtClean="0">
                <a:solidFill>
                  <a:srgbClr val="3366FF"/>
                </a:solidFill>
                <a:latin typeface="Calibri"/>
                <a:cs typeface="Calibri"/>
              </a:rPr>
              <a:t>/</a:t>
            </a:r>
            <a:r>
              <a:rPr lang="en-US" sz="1200" dirty="0" err="1" smtClean="0">
                <a:solidFill>
                  <a:srgbClr val="3366FF"/>
                </a:solidFill>
                <a:latin typeface="Calibri"/>
                <a:cs typeface="Calibri"/>
              </a:rPr>
              <a:t>Pacs</a:t>
            </a:r>
            <a:r>
              <a:rPr lang="en-US" sz="1200" dirty="0" smtClean="0">
                <a:solidFill>
                  <a:srgbClr val="3366FF"/>
                </a:solidFill>
                <a:latin typeface="Calibri"/>
                <a:cs typeface="Calibri"/>
              </a:rPr>
              <a:t>/</a:t>
            </a:r>
            <a:r>
              <a:rPr lang="en-US" sz="1200" dirty="0" err="1" smtClean="0">
                <a:solidFill>
                  <a:srgbClr val="3366FF"/>
                </a:solidFill>
                <a:latin typeface="Calibri"/>
                <a:cs typeface="Calibri"/>
              </a:rPr>
              <a:t>DataProcessing</a:t>
            </a:r>
            <a:endParaRPr lang="en-US" sz="1200" dirty="0" smtClean="0">
              <a:solidFill>
                <a:srgbClr val="3366FF"/>
              </a:solidFill>
              <a:latin typeface="Calibri"/>
              <a:cs typeface="Calibri"/>
            </a:endParaRPr>
          </a:p>
          <a:p>
            <a:pPr>
              <a:lnSpc>
                <a:spcPct val="50000"/>
              </a:lnSpc>
            </a:pPr>
            <a:endParaRPr lang="en-US" dirty="0" smtClean="0">
              <a:latin typeface="Calibri"/>
              <a:cs typeface="Calibri"/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Ø"/>
            </a:pPr>
            <a:r>
              <a:rPr lang="en-US" sz="1600" u="sng" dirty="0" smtClean="0">
                <a:latin typeface="Calibri"/>
                <a:cs typeface="Calibri"/>
              </a:rPr>
              <a:t>Aperture photometry and aperture corrections:</a:t>
            </a:r>
          </a:p>
          <a:p>
            <a:pPr>
              <a:lnSpc>
                <a:spcPct val="50000"/>
              </a:lnSpc>
            </a:pPr>
            <a:r>
              <a:rPr lang="en-US" dirty="0" smtClean="0">
                <a:latin typeface="Calibri"/>
                <a:cs typeface="Calibri"/>
              </a:rPr>
              <a:t>      </a:t>
            </a:r>
          </a:p>
          <a:p>
            <a:r>
              <a:rPr lang="en-US" dirty="0" smtClean="0">
                <a:latin typeface="Calibri"/>
                <a:cs typeface="Calibri"/>
              </a:rPr>
              <a:t>     </a:t>
            </a:r>
            <a:r>
              <a:rPr lang="en-US" sz="1400" dirty="0" smtClean="0">
                <a:latin typeface="Calibri"/>
                <a:cs typeface="Calibri"/>
              </a:rPr>
              <a:t>* Herschel Data Analysis Guide (July 2013, Section 4.21)</a:t>
            </a:r>
          </a:p>
          <a:p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smtClean="0">
                <a:latin typeface="Calibri"/>
                <a:cs typeface="Calibri"/>
              </a:rPr>
              <a:t>     * NHSC Webinars: </a:t>
            </a:r>
            <a:r>
              <a:rPr lang="en-US" sz="1200" dirty="0" smtClean="0">
                <a:solidFill>
                  <a:srgbClr val="3366FF"/>
                </a:solidFill>
                <a:latin typeface="Calibri"/>
                <a:cs typeface="Calibri"/>
              </a:rPr>
              <a:t>https://</a:t>
            </a:r>
            <a:r>
              <a:rPr lang="en-US" sz="1200" dirty="0" err="1" smtClean="0">
                <a:solidFill>
                  <a:srgbClr val="3366FF"/>
                </a:solidFill>
                <a:latin typeface="Calibri"/>
                <a:cs typeface="Calibri"/>
              </a:rPr>
              <a:t>nhscsci.ipac.caltech.edu</a:t>
            </a:r>
            <a:r>
              <a:rPr lang="en-US" sz="1200" dirty="0" smtClean="0">
                <a:solidFill>
                  <a:srgbClr val="3366FF"/>
                </a:solidFill>
                <a:latin typeface="Calibri"/>
                <a:cs typeface="Calibri"/>
              </a:rPr>
              <a:t>/</a:t>
            </a:r>
            <a:r>
              <a:rPr lang="en-US" sz="1200" dirty="0" err="1" smtClean="0">
                <a:solidFill>
                  <a:srgbClr val="3366FF"/>
                </a:solidFill>
                <a:latin typeface="Calibri"/>
                <a:cs typeface="Calibri"/>
              </a:rPr>
              <a:t>pacs</a:t>
            </a:r>
            <a:r>
              <a:rPr lang="en-US" sz="1200" dirty="0" smtClean="0">
                <a:solidFill>
                  <a:srgbClr val="3366FF"/>
                </a:solidFill>
                <a:latin typeface="Calibri"/>
                <a:cs typeface="Calibri"/>
              </a:rPr>
              <a:t>/docs/Webinars/2012-07-13/</a:t>
            </a:r>
            <a:r>
              <a:rPr lang="en-US" sz="1200" dirty="0" err="1" smtClean="0">
                <a:solidFill>
                  <a:srgbClr val="3366FF"/>
                </a:solidFill>
                <a:latin typeface="Calibri"/>
                <a:cs typeface="Calibri"/>
              </a:rPr>
              <a:t>Paladini.pdf</a:t>
            </a:r>
            <a:endParaRPr lang="en-US" sz="1200" dirty="0" smtClean="0">
              <a:solidFill>
                <a:srgbClr val="3366FF"/>
              </a:solidFill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     </a:t>
            </a:r>
            <a:r>
              <a:rPr lang="en-US" sz="1400" dirty="0" smtClean="0">
                <a:latin typeface="Calibri"/>
                <a:cs typeface="Calibri"/>
              </a:rPr>
              <a:t>* PACS technical note (EEF, Table 15):</a:t>
            </a:r>
          </a:p>
          <a:p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smtClean="0">
                <a:latin typeface="Calibri"/>
                <a:cs typeface="Calibri"/>
              </a:rPr>
              <a:t>                                          </a:t>
            </a:r>
            <a:r>
              <a:rPr lang="en-US" sz="1200" dirty="0" smtClean="0">
                <a:solidFill>
                  <a:srgbClr val="3366FF"/>
                </a:solidFill>
                <a:latin typeface="Calibri"/>
                <a:cs typeface="Calibri"/>
              </a:rPr>
              <a:t>http://</a:t>
            </a:r>
            <a:r>
              <a:rPr lang="en-US" sz="1200" dirty="0" err="1" smtClean="0">
                <a:solidFill>
                  <a:srgbClr val="3366FF"/>
                </a:solidFill>
                <a:latin typeface="Calibri"/>
                <a:cs typeface="Calibri"/>
              </a:rPr>
              <a:t>herschel.esac.esa.int</a:t>
            </a:r>
            <a:r>
              <a:rPr lang="en-US" sz="1200" dirty="0" smtClean="0">
                <a:solidFill>
                  <a:srgbClr val="3366FF"/>
                </a:solidFill>
                <a:latin typeface="Calibri"/>
                <a:cs typeface="Calibri"/>
              </a:rPr>
              <a:t>/</a:t>
            </a:r>
            <a:r>
              <a:rPr lang="en-US" sz="1200" dirty="0" err="1" smtClean="0">
                <a:solidFill>
                  <a:srgbClr val="3366FF"/>
                </a:solidFill>
                <a:latin typeface="Calibri"/>
                <a:cs typeface="Calibri"/>
              </a:rPr>
              <a:t>twiki</a:t>
            </a:r>
            <a:r>
              <a:rPr lang="en-US" sz="1200" dirty="0" smtClean="0">
                <a:solidFill>
                  <a:srgbClr val="3366FF"/>
                </a:solidFill>
                <a:latin typeface="Calibri"/>
                <a:cs typeface="Calibri"/>
              </a:rPr>
              <a:t>/pub/Public/</a:t>
            </a:r>
            <a:r>
              <a:rPr lang="en-US" sz="1200" dirty="0" err="1" smtClean="0">
                <a:solidFill>
                  <a:srgbClr val="3366FF"/>
                </a:solidFill>
                <a:latin typeface="Calibri"/>
                <a:cs typeface="Calibri"/>
              </a:rPr>
              <a:t>PacsCalibrationWeb</a:t>
            </a:r>
            <a:r>
              <a:rPr lang="en-US" sz="1200" dirty="0" smtClean="0">
                <a:solidFill>
                  <a:srgbClr val="3366FF"/>
                </a:solidFill>
                <a:latin typeface="Calibri"/>
                <a:cs typeface="Calibri"/>
              </a:rPr>
              <a:t>/pacs_bolo_fluxcal_report_v1.pdf</a:t>
            </a:r>
          </a:p>
          <a:p>
            <a:r>
              <a:rPr lang="en-US" sz="1400" dirty="0" smtClean="0">
                <a:latin typeface="Calibri"/>
                <a:cs typeface="Calibri"/>
              </a:rPr>
              <a:t>      * NHSC PACS pages: </a:t>
            </a:r>
            <a:r>
              <a:rPr lang="en-US" sz="1200" dirty="0" smtClean="0">
                <a:solidFill>
                  <a:srgbClr val="3366FF"/>
                </a:solidFill>
                <a:latin typeface="Calibri"/>
                <a:cs typeface="Calibri"/>
              </a:rPr>
              <a:t>https://</a:t>
            </a:r>
            <a:r>
              <a:rPr lang="en-US" sz="1200" dirty="0" err="1" smtClean="0">
                <a:solidFill>
                  <a:srgbClr val="3366FF"/>
                </a:solidFill>
                <a:latin typeface="Calibri"/>
                <a:cs typeface="Calibri"/>
              </a:rPr>
              <a:t>nhscsci.ipac.caltech.edu</a:t>
            </a:r>
            <a:r>
              <a:rPr lang="en-US" sz="1200" dirty="0" smtClean="0">
                <a:solidFill>
                  <a:srgbClr val="3366FF"/>
                </a:solidFill>
                <a:latin typeface="Calibri"/>
                <a:cs typeface="Calibri"/>
              </a:rPr>
              <a:t>/</a:t>
            </a:r>
            <a:r>
              <a:rPr lang="en-US" sz="1200" dirty="0" err="1" smtClean="0">
                <a:solidFill>
                  <a:srgbClr val="3366FF"/>
                </a:solidFill>
                <a:latin typeface="Calibri"/>
                <a:cs typeface="Calibri"/>
              </a:rPr>
              <a:t>sc</a:t>
            </a:r>
            <a:r>
              <a:rPr lang="en-US" sz="1200" dirty="0" smtClean="0">
                <a:solidFill>
                  <a:srgbClr val="3366FF"/>
                </a:solidFill>
                <a:latin typeface="Calibri"/>
                <a:cs typeface="Calibri"/>
              </a:rPr>
              <a:t>/</a:t>
            </a:r>
            <a:r>
              <a:rPr lang="en-US" sz="1200" dirty="0" err="1" smtClean="0">
                <a:solidFill>
                  <a:srgbClr val="3366FF"/>
                </a:solidFill>
                <a:latin typeface="Calibri"/>
                <a:cs typeface="Calibri"/>
              </a:rPr>
              <a:t>index.php</a:t>
            </a:r>
            <a:r>
              <a:rPr lang="en-US" sz="1200" dirty="0" smtClean="0">
                <a:solidFill>
                  <a:srgbClr val="3366FF"/>
                </a:solidFill>
                <a:latin typeface="Calibri"/>
                <a:cs typeface="Calibri"/>
              </a:rPr>
              <a:t>/</a:t>
            </a:r>
            <a:r>
              <a:rPr lang="en-US" sz="1200" dirty="0" err="1" smtClean="0">
                <a:solidFill>
                  <a:srgbClr val="3366FF"/>
                </a:solidFill>
                <a:latin typeface="Calibri"/>
                <a:cs typeface="Calibri"/>
              </a:rPr>
              <a:t>Pacs</a:t>
            </a:r>
            <a:r>
              <a:rPr lang="en-US" sz="1200" dirty="0" smtClean="0">
                <a:solidFill>
                  <a:srgbClr val="3366FF"/>
                </a:solidFill>
                <a:latin typeface="Calibri"/>
                <a:cs typeface="Calibri"/>
              </a:rPr>
              <a:t>/</a:t>
            </a:r>
            <a:r>
              <a:rPr lang="en-US" sz="1200" dirty="0" err="1" smtClean="0">
                <a:solidFill>
                  <a:srgbClr val="3366FF"/>
                </a:solidFill>
                <a:latin typeface="Calibri"/>
                <a:cs typeface="Calibri"/>
              </a:rPr>
              <a:t>ApertureCorrections</a:t>
            </a:r>
            <a:endParaRPr lang="en-US" sz="1200" dirty="0" smtClean="0">
              <a:solidFill>
                <a:srgbClr val="3366FF"/>
              </a:solidFill>
              <a:latin typeface="Calibri"/>
              <a:cs typeface="Calibri"/>
            </a:endParaRPr>
          </a:p>
          <a:p>
            <a:endParaRPr lang="en-US" sz="1400" dirty="0">
              <a:latin typeface="Calibri"/>
              <a:cs typeface="Calibri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1600" u="sng" dirty="0" smtClean="0">
                <a:latin typeface="Calibri"/>
                <a:cs typeface="Calibri"/>
              </a:rPr>
              <a:t>Calibration: </a:t>
            </a:r>
          </a:p>
          <a:p>
            <a:pPr>
              <a:lnSpc>
                <a:spcPct val="50000"/>
              </a:lnSpc>
            </a:pPr>
            <a:r>
              <a:rPr lang="en-US" dirty="0" smtClean="0">
                <a:latin typeface="Calibri"/>
                <a:cs typeface="Calibri"/>
              </a:rPr>
              <a:t>      </a:t>
            </a:r>
          </a:p>
          <a:p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     </a:t>
            </a:r>
            <a:r>
              <a:rPr lang="en-US" sz="1400" dirty="0" smtClean="0">
                <a:latin typeface="Calibri"/>
                <a:cs typeface="Calibri"/>
              </a:rPr>
              <a:t>* PACS Calibration page: </a:t>
            </a:r>
            <a:r>
              <a:rPr lang="en-US" sz="1200" dirty="0" smtClean="0">
                <a:solidFill>
                  <a:srgbClr val="3366FF"/>
                </a:solidFill>
                <a:latin typeface="Calibri"/>
                <a:cs typeface="Calibri"/>
              </a:rPr>
              <a:t>http://</a:t>
            </a:r>
            <a:r>
              <a:rPr lang="en-US" sz="1200" dirty="0" err="1" smtClean="0">
                <a:solidFill>
                  <a:srgbClr val="3366FF"/>
                </a:solidFill>
                <a:latin typeface="Calibri"/>
                <a:cs typeface="Calibri"/>
              </a:rPr>
              <a:t>herschel.esac.esa.int</a:t>
            </a:r>
            <a:r>
              <a:rPr lang="en-US" sz="1200" dirty="0" smtClean="0">
                <a:solidFill>
                  <a:srgbClr val="3366FF"/>
                </a:solidFill>
                <a:latin typeface="Calibri"/>
                <a:cs typeface="Calibri"/>
              </a:rPr>
              <a:t>/</a:t>
            </a:r>
            <a:r>
              <a:rPr lang="en-US" sz="1200" dirty="0" err="1" smtClean="0">
                <a:solidFill>
                  <a:srgbClr val="3366FF"/>
                </a:solidFill>
                <a:latin typeface="Calibri"/>
                <a:cs typeface="Calibri"/>
              </a:rPr>
              <a:t>twiki</a:t>
            </a:r>
            <a:r>
              <a:rPr lang="en-US" sz="1200" dirty="0" smtClean="0">
                <a:solidFill>
                  <a:srgbClr val="3366FF"/>
                </a:solidFill>
                <a:latin typeface="Calibri"/>
                <a:cs typeface="Calibri"/>
              </a:rPr>
              <a:t>/bin/view/Public/</a:t>
            </a:r>
            <a:r>
              <a:rPr lang="en-US" sz="1200" dirty="0" err="1" smtClean="0">
                <a:solidFill>
                  <a:srgbClr val="3366FF"/>
                </a:solidFill>
                <a:latin typeface="Calibri"/>
                <a:cs typeface="Calibri"/>
              </a:rPr>
              <a:t>PacsCalibrationWeb</a:t>
            </a:r>
            <a:endParaRPr lang="en-US" sz="1200" dirty="0" smtClean="0">
              <a:solidFill>
                <a:srgbClr val="3366FF"/>
              </a:solidFill>
              <a:latin typeface="Calibri"/>
              <a:cs typeface="Calibri"/>
            </a:endParaRPr>
          </a:p>
          <a:p>
            <a:r>
              <a:rPr lang="en-US" sz="1400" dirty="0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lang="en-US" sz="1400" dirty="0" smtClean="0">
                <a:solidFill>
                  <a:srgbClr val="3366FF"/>
                </a:solidFill>
                <a:latin typeface="Calibri"/>
                <a:cs typeface="Calibri"/>
              </a:rPr>
              <a:t>       </a:t>
            </a:r>
            <a:r>
              <a:rPr lang="en-US" sz="1400" dirty="0" smtClean="0">
                <a:latin typeface="Calibri"/>
                <a:cs typeface="Calibri"/>
              </a:rPr>
              <a:t>* NHSC PACS pages: </a:t>
            </a:r>
            <a:r>
              <a:rPr lang="en-US" sz="1200" dirty="0" smtClean="0">
                <a:solidFill>
                  <a:srgbClr val="3366FF"/>
                </a:solidFill>
                <a:latin typeface="Calibri"/>
                <a:cs typeface="Calibri"/>
              </a:rPr>
              <a:t>https://</a:t>
            </a:r>
            <a:r>
              <a:rPr lang="en-US" sz="1200" dirty="0" err="1" smtClean="0">
                <a:solidFill>
                  <a:srgbClr val="3366FF"/>
                </a:solidFill>
                <a:latin typeface="Calibri"/>
                <a:cs typeface="Calibri"/>
              </a:rPr>
              <a:t>nhscsci.ipac.caltech.edu</a:t>
            </a:r>
            <a:r>
              <a:rPr lang="en-US" sz="1200" dirty="0" smtClean="0">
                <a:solidFill>
                  <a:srgbClr val="3366FF"/>
                </a:solidFill>
                <a:latin typeface="Calibri"/>
                <a:cs typeface="Calibri"/>
              </a:rPr>
              <a:t>/</a:t>
            </a:r>
            <a:r>
              <a:rPr lang="en-US" sz="1200" dirty="0" err="1" smtClean="0">
                <a:solidFill>
                  <a:srgbClr val="3366FF"/>
                </a:solidFill>
                <a:latin typeface="Calibri"/>
                <a:cs typeface="Calibri"/>
              </a:rPr>
              <a:t>sc</a:t>
            </a:r>
            <a:r>
              <a:rPr lang="en-US" sz="1200" dirty="0" smtClean="0">
                <a:solidFill>
                  <a:srgbClr val="3366FF"/>
                </a:solidFill>
                <a:latin typeface="Calibri"/>
                <a:cs typeface="Calibri"/>
              </a:rPr>
              <a:t>/</a:t>
            </a:r>
            <a:r>
              <a:rPr lang="en-US" sz="1200" dirty="0" err="1" smtClean="0">
                <a:solidFill>
                  <a:srgbClr val="3366FF"/>
                </a:solidFill>
                <a:latin typeface="Calibri"/>
                <a:cs typeface="Calibri"/>
              </a:rPr>
              <a:t>index.php</a:t>
            </a:r>
            <a:r>
              <a:rPr lang="en-US" sz="1200" dirty="0" smtClean="0">
                <a:solidFill>
                  <a:srgbClr val="3366FF"/>
                </a:solidFill>
                <a:latin typeface="Calibri"/>
                <a:cs typeface="Calibri"/>
              </a:rPr>
              <a:t>/</a:t>
            </a:r>
            <a:r>
              <a:rPr lang="en-US" sz="1200" dirty="0" err="1" smtClean="0">
                <a:solidFill>
                  <a:srgbClr val="3366FF"/>
                </a:solidFill>
                <a:latin typeface="Calibri"/>
                <a:cs typeface="Calibri"/>
              </a:rPr>
              <a:t>Pacs</a:t>
            </a:r>
            <a:r>
              <a:rPr lang="en-US" sz="1200" dirty="0" smtClean="0">
                <a:solidFill>
                  <a:srgbClr val="3366FF"/>
                </a:solidFill>
                <a:latin typeface="Calibri"/>
                <a:cs typeface="Calibri"/>
              </a:rPr>
              <a:t>/</a:t>
            </a:r>
            <a:r>
              <a:rPr lang="en-US" sz="1200" dirty="0" err="1" smtClean="0">
                <a:solidFill>
                  <a:srgbClr val="3366FF"/>
                </a:solidFill>
                <a:latin typeface="Calibri"/>
                <a:cs typeface="Calibri"/>
              </a:rPr>
              <a:t>AbsoluteCalibration</a:t>
            </a:r>
            <a:endParaRPr lang="en-US" sz="1200" dirty="0" smtClean="0">
              <a:solidFill>
                <a:srgbClr val="3366FF"/>
              </a:solidFill>
              <a:latin typeface="Calibri"/>
              <a:cs typeface="Calibri"/>
            </a:endParaRPr>
          </a:p>
          <a:p>
            <a:r>
              <a:rPr lang="en-US" sz="1200" dirty="0">
                <a:solidFill>
                  <a:srgbClr val="3366FF"/>
                </a:solidFill>
                <a:latin typeface="Calibri"/>
                <a:cs typeface="Calibri"/>
              </a:rPr>
              <a:t> </a:t>
            </a:r>
          </a:p>
          <a:p>
            <a:pPr>
              <a:lnSpc>
                <a:spcPct val="50000"/>
              </a:lnSpc>
            </a:pPr>
            <a:endParaRPr lang="en-US" dirty="0" smtClean="0">
              <a:latin typeface="Calibri"/>
              <a:cs typeface="Calibri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dirty="0">
                <a:latin typeface="Calibri"/>
                <a:cs typeface="Calibri"/>
              </a:rPr>
              <a:t> </a:t>
            </a:r>
            <a:r>
              <a:rPr lang="en-US" sz="1600" u="sng" dirty="0" smtClean="0">
                <a:latin typeface="Calibri"/>
                <a:cs typeface="Calibri"/>
              </a:rPr>
              <a:t>Errors:</a:t>
            </a:r>
            <a:r>
              <a:rPr lang="en-US" dirty="0" smtClean="0">
                <a:latin typeface="Calibri"/>
                <a:cs typeface="Calibri"/>
              </a:rPr>
              <a:t> </a:t>
            </a:r>
          </a:p>
          <a:p>
            <a:pPr>
              <a:lnSpc>
                <a:spcPct val="50000"/>
              </a:lnSpc>
            </a:pPr>
            <a:r>
              <a:rPr lang="en-US" dirty="0" smtClean="0">
                <a:latin typeface="Calibri"/>
                <a:cs typeface="Calibri"/>
              </a:rPr>
              <a:t> </a:t>
            </a:r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       </a:t>
            </a:r>
            <a:r>
              <a:rPr lang="en-US" sz="1400" dirty="0" smtClean="0">
                <a:latin typeface="Calibri"/>
                <a:cs typeface="Calibri"/>
              </a:rPr>
              <a:t>* PACS Photometer Data Reduction Guide: (June 2013, Section 4.10) </a:t>
            </a:r>
          </a:p>
          <a:p>
            <a:r>
              <a:rPr lang="en-US" sz="1400" dirty="0">
                <a:latin typeface="Calibri"/>
                <a:cs typeface="Calibri"/>
              </a:rPr>
              <a:t> </a:t>
            </a:r>
            <a:r>
              <a:rPr lang="en-US" sz="1400" dirty="0" smtClean="0">
                <a:latin typeface="Calibri"/>
                <a:cs typeface="Calibri"/>
              </a:rPr>
              <a:t>        * </a:t>
            </a:r>
            <a:r>
              <a:rPr lang="en-US" sz="1400" dirty="0" err="1" smtClean="0">
                <a:latin typeface="Calibri"/>
                <a:cs typeface="Calibri"/>
              </a:rPr>
              <a:t>Popesso</a:t>
            </a:r>
            <a:r>
              <a:rPr lang="en-US" sz="1400" dirty="0" smtClean="0">
                <a:latin typeface="Calibri"/>
                <a:cs typeface="Calibri"/>
              </a:rPr>
              <a:t> et al. 2013, submitted to A&amp;A, </a:t>
            </a:r>
            <a:r>
              <a:rPr lang="en-US" sz="1400" dirty="0" err="1" smtClean="0">
                <a:latin typeface="Calibri"/>
                <a:cs typeface="Calibri"/>
              </a:rPr>
              <a:t>astro-ph</a:t>
            </a:r>
            <a:r>
              <a:rPr lang="en-US" sz="1400" dirty="0" smtClean="0">
                <a:latin typeface="Calibri"/>
                <a:cs typeface="Calibri"/>
              </a:rPr>
              <a:t>/12114257 </a:t>
            </a:r>
            <a:endParaRPr lang="en-US" dirty="0" smtClean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  <a:p>
            <a:r>
              <a:rPr lang="en-US" dirty="0" smtClean="0">
                <a:latin typeface="Calibri"/>
                <a:cs typeface="Calibri"/>
              </a:rPr>
              <a:t>          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2048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3913" y="2636818"/>
            <a:ext cx="7857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Backup Slides</a:t>
            </a:r>
            <a:endParaRPr lang="en-US" sz="3600" b="1" dirty="0">
              <a:solidFill>
                <a:schemeClr val="tx2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3790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8275" y="6446881"/>
            <a:ext cx="8726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Arial" pitchFamily="-112" charset="0"/>
              </a:rPr>
              <a:t>R. Paladini                                        NHSC Data Workshop </a:t>
            </a:r>
            <a:r>
              <a:rPr lang="en-US" sz="1200" dirty="0">
                <a:latin typeface="Arial" pitchFamily="-112" charset="0"/>
              </a:rPr>
              <a:t>– </a:t>
            </a:r>
            <a:r>
              <a:rPr lang="en-US" sz="1200" dirty="0" smtClean="0">
                <a:latin typeface="Arial" pitchFamily="-112" charset="0"/>
              </a:rPr>
              <a:t>August 26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– 30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  2013                                               PACS </a:t>
            </a:r>
            <a:r>
              <a:rPr lang="en-US" sz="1200" dirty="0" err="1" smtClean="0">
                <a:latin typeface="Arial" pitchFamily="-112" charset="0"/>
              </a:rPr>
              <a:t>Phot</a:t>
            </a:r>
            <a:endParaRPr lang="en-US" sz="1200" dirty="0">
              <a:latin typeface="Arial" pitchFamily="-11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42607"/>
          </a:xfrm>
          <a:prstGeom prst="rect">
            <a:avLst/>
          </a:prstGeom>
          <a:gradFill flip="none" rotWithShape="1">
            <a:gsLst>
              <a:gs pos="57000">
                <a:schemeClr val="accent1">
                  <a:lumMod val="95000"/>
                </a:schemeClr>
              </a:gs>
              <a:gs pos="100000">
                <a:schemeClr val="accent1">
                  <a:shade val="82000"/>
                  <a:satMod val="125000"/>
                  <a:lumMod val="7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078" y="5922"/>
            <a:ext cx="314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PACS Photometry Tools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94398" y="1020993"/>
            <a:ext cx="8771967" cy="5505509"/>
            <a:chOff x="83862" y="1010156"/>
            <a:chExt cx="8771967" cy="5505509"/>
          </a:xfrm>
        </p:grpSpPr>
        <p:pic>
          <p:nvPicPr>
            <p:cNvPr id="6" name="Picture 5" descr="Hipe_AperPhot_Task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7153" y="1010156"/>
              <a:ext cx="7519482" cy="50292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3862" y="5992445"/>
              <a:ext cx="25153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1</a:t>
              </a:r>
              <a:r>
                <a:rPr lang="en-US" sz="2400" b="1" dirty="0" smtClean="0">
                  <a:solidFill>
                    <a:schemeClr val="accent1"/>
                  </a:solidFill>
                </a:rPr>
                <a:t> </a:t>
              </a:r>
              <a:r>
                <a:rPr lang="en-US" sz="2000" b="1" dirty="0" smtClean="0">
                  <a:solidFill>
                    <a:schemeClr val="accent1"/>
                  </a:solidFill>
                </a:rPr>
                <a:t> Load .fits file</a:t>
              </a:r>
              <a:endParaRPr lang="en-US" sz="24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1195832" y="5739572"/>
              <a:ext cx="702562" cy="503036"/>
            </a:xfrm>
            <a:prstGeom prst="straightConnector1">
              <a:avLst/>
            </a:prstGeom>
            <a:ln w="349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4786559" y="3067700"/>
              <a:ext cx="4069270" cy="1138017"/>
              <a:chOff x="5580220" y="1665794"/>
              <a:chExt cx="4069270" cy="1138017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580220" y="1665794"/>
                <a:ext cx="3973053" cy="113801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658336" y="1773893"/>
                <a:ext cx="39911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2</a:t>
                </a:r>
                <a:r>
                  <a:rPr lang="en-US" sz="2800" b="1" dirty="0" smtClean="0">
                    <a:solidFill>
                      <a:schemeClr val="accent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accent1"/>
                    </a:solidFill>
                  </a:rPr>
                  <a:t>Click on “Applicable” and “</a:t>
                </a:r>
                <a:r>
                  <a:rPr lang="en-US" b="1" dirty="0" err="1" smtClean="0">
                    <a:solidFill>
                      <a:schemeClr val="accent1"/>
                    </a:solidFill>
                  </a:rPr>
                  <a:t>annularSkyAperturePhotometry</a:t>
                </a:r>
                <a:r>
                  <a:rPr lang="en-US" sz="2000" b="1" dirty="0" smtClean="0">
                    <a:solidFill>
                      <a:schemeClr val="accent1"/>
                    </a:solidFill>
                  </a:rPr>
                  <a:t>”</a:t>
                </a:r>
                <a:endParaRPr lang="en-US" sz="2800" b="1" dirty="0">
                  <a:solidFill>
                    <a:schemeClr val="accent1"/>
                  </a:solidFill>
                </a:endParaRPr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 rot="16200000" flipV="1">
              <a:off x="6770932" y="2333738"/>
              <a:ext cx="1088537" cy="593794"/>
            </a:xfrm>
            <a:prstGeom prst="straightConnector1">
              <a:avLst/>
            </a:prstGeom>
            <a:ln w="349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5400000">
              <a:off x="2575445" y="1362437"/>
              <a:ext cx="1174648" cy="470086"/>
            </a:xfrm>
            <a:prstGeom prst="straightConnector1">
              <a:avLst/>
            </a:prstGeom>
            <a:ln w="349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148954" y="559756"/>
            <a:ext cx="7496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 </a:t>
            </a:r>
            <a:r>
              <a:rPr lang="en-US" sz="2000" b="1" dirty="0" smtClean="0">
                <a:solidFill>
                  <a:schemeClr val="accent1"/>
                </a:solidFill>
              </a:rPr>
              <a:t>The image appears in a new tab within the “Editor” view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8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8275" y="6446881"/>
            <a:ext cx="8726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Arial" pitchFamily="-112" charset="0"/>
              </a:rPr>
              <a:t>R. Paladini                                        NHSC Data Workshop </a:t>
            </a:r>
            <a:r>
              <a:rPr lang="en-US" sz="1200" dirty="0">
                <a:latin typeface="Arial" pitchFamily="-112" charset="0"/>
              </a:rPr>
              <a:t>– </a:t>
            </a:r>
            <a:r>
              <a:rPr lang="en-US" sz="1200" dirty="0" smtClean="0">
                <a:latin typeface="Arial" pitchFamily="-112" charset="0"/>
              </a:rPr>
              <a:t>August 26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– 30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  2013                                               PACS </a:t>
            </a:r>
            <a:r>
              <a:rPr lang="en-US" sz="1200" dirty="0" err="1" smtClean="0">
                <a:latin typeface="Arial" pitchFamily="-112" charset="0"/>
              </a:rPr>
              <a:t>Phot</a:t>
            </a:r>
            <a:endParaRPr lang="en-US" sz="1200" dirty="0">
              <a:latin typeface="Arial" pitchFamily="-11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42607"/>
          </a:xfrm>
          <a:prstGeom prst="rect">
            <a:avLst/>
          </a:prstGeom>
          <a:gradFill flip="none" rotWithShape="1">
            <a:gsLst>
              <a:gs pos="57000">
                <a:schemeClr val="accent1">
                  <a:lumMod val="95000"/>
                </a:schemeClr>
              </a:gs>
              <a:gs pos="100000">
                <a:schemeClr val="accent1">
                  <a:shade val="82000"/>
                  <a:satMod val="125000"/>
                  <a:lumMod val="7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078" y="5922"/>
            <a:ext cx="314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PACS Photometry Tools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5" name="Picture 4" descr="Hipe_AperPhot_Task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59" y="871538"/>
            <a:ext cx="4059478" cy="3200400"/>
          </a:xfrm>
          <a:prstGeom prst="rect">
            <a:avLst/>
          </a:prstGeom>
        </p:spPr>
      </p:pic>
      <p:pic>
        <p:nvPicPr>
          <p:cNvPr id="6" name="Picture 5" descr="Hipe_AperPhot_Task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356" y="3059540"/>
            <a:ext cx="4213411" cy="3200400"/>
          </a:xfrm>
          <a:prstGeom prst="rect">
            <a:avLst/>
          </a:prstGeom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22560" y="4354139"/>
            <a:ext cx="4293799" cy="1663990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0"/>
            <a:tileRect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endParaRPr lang="en-US" b="1" dirty="0" smtClean="0">
              <a:latin typeface="Calibri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algn="ctr">
              <a:defRPr/>
            </a:pPr>
            <a:endParaRPr lang="en-US" b="1" dirty="0" smtClean="0">
              <a:latin typeface="Calibri" pitchFamily="-112" charset="0"/>
              <a:ea typeface="ＭＳ Ｐゴシック" pitchFamily="-112" charset="-128"/>
              <a:cs typeface="ＭＳ Ｐゴシック" pitchFamily="-112" charset="-128"/>
            </a:endParaRPr>
          </a:p>
          <a:p>
            <a:pPr algn="ctr">
              <a:defRPr/>
            </a:pPr>
            <a:endParaRPr lang="en-US" b="1" dirty="0">
              <a:latin typeface="Calibri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6782" y="4510828"/>
            <a:ext cx="4313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         </a:t>
            </a:r>
            <a:r>
              <a:rPr lang="en-US" sz="1600" dirty="0" smtClean="0">
                <a:solidFill>
                  <a:srgbClr val="FF0000"/>
                </a:solidFill>
                <a:latin typeface="Calibri"/>
                <a:cs typeface="Calibri"/>
              </a:rPr>
              <a:t>3 ways to identify the source</a:t>
            </a:r>
            <a:endParaRPr lang="en-US" sz="1600" dirty="0" smtClean="0">
              <a:latin typeface="Calibri"/>
              <a:cs typeface="Calibri"/>
            </a:endParaRPr>
          </a:p>
          <a:p>
            <a:endParaRPr lang="en-US" sz="1600" dirty="0" smtClean="0">
              <a:latin typeface="Calibri"/>
              <a:cs typeface="Calibri"/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latin typeface="Calibri"/>
                <a:cs typeface="Calibri"/>
              </a:rPr>
              <a:t>By clicking with the mouse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Calibri"/>
                <a:cs typeface="Calibri"/>
              </a:rPr>
              <a:t>By entering X </a:t>
            </a:r>
            <a:r>
              <a:rPr lang="en-US" sz="1600" dirty="0" err="1" smtClean="0">
                <a:latin typeface="Calibri"/>
                <a:cs typeface="Calibri"/>
              </a:rPr>
              <a:t>e</a:t>
            </a:r>
            <a:r>
              <a:rPr lang="en-US" sz="1600" dirty="0" smtClean="0">
                <a:latin typeface="Calibri"/>
                <a:cs typeface="Calibri"/>
              </a:rPr>
              <a:t> Y center pixel coordinates </a:t>
            </a:r>
          </a:p>
          <a:p>
            <a:pPr marL="342900" indent="-342900">
              <a:buAutoNum type="arabicPeriod"/>
            </a:pPr>
            <a:r>
              <a:rPr lang="en-US" sz="1600" dirty="0" smtClean="0">
                <a:latin typeface="Calibri"/>
                <a:cs typeface="Calibri"/>
              </a:rPr>
              <a:t>By entering sky coordinates (RA and DEC)  </a:t>
            </a:r>
            <a:endParaRPr lang="en-US" sz="16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86900" y="1881232"/>
            <a:ext cx="39668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/>
                <a:cs typeface="Calibri"/>
              </a:rPr>
              <a:t>5. Set: source center coordinates, source and sky radius. Then click “Accept” </a:t>
            </a:r>
            <a:endParaRPr lang="en-US" b="1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6821363" y="3417998"/>
            <a:ext cx="1507275" cy="280403"/>
          </a:xfrm>
          <a:prstGeom prst="straightConnector1">
            <a:avLst/>
          </a:prstGeom>
          <a:ln w="349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01297" y="656202"/>
            <a:ext cx="3909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  <a:latin typeface="Calibri"/>
                <a:cs typeface="Calibri"/>
              </a:rPr>
              <a:t>4. Scroll down : you will find an interface to enter task options </a:t>
            </a:r>
            <a:endParaRPr lang="en-US" b="1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3036441" y="1647429"/>
            <a:ext cx="1157102" cy="467311"/>
          </a:xfrm>
          <a:prstGeom prst="straightConnector1">
            <a:avLst/>
          </a:prstGeom>
          <a:ln w="349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48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8275" y="6446881"/>
            <a:ext cx="8726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Arial" pitchFamily="-112" charset="0"/>
              </a:rPr>
              <a:t>R. Paladini                                        NHSC Data Workshop </a:t>
            </a:r>
            <a:r>
              <a:rPr lang="en-US" sz="1200" dirty="0">
                <a:latin typeface="Arial" pitchFamily="-112" charset="0"/>
              </a:rPr>
              <a:t>– </a:t>
            </a:r>
            <a:r>
              <a:rPr lang="en-US" sz="1200" dirty="0" smtClean="0">
                <a:latin typeface="Arial" pitchFamily="-112" charset="0"/>
              </a:rPr>
              <a:t>August 26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– 30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  2013                                               PACS </a:t>
            </a:r>
            <a:r>
              <a:rPr lang="en-US" sz="1200" dirty="0" err="1" smtClean="0">
                <a:latin typeface="Arial" pitchFamily="-112" charset="0"/>
              </a:rPr>
              <a:t>Phot</a:t>
            </a:r>
            <a:endParaRPr lang="en-US" sz="1200" dirty="0">
              <a:latin typeface="Arial" pitchFamily="-11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442607"/>
          </a:xfrm>
          <a:prstGeom prst="rect">
            <a:avLst/>
          </a:prstGeom>
          <a:gradFill flip="none" rotWithShape="1">
            <a:gsLst>
              <a:gs pos="57000">
                <a:schemeClr val="accent1">
                  <a:lumMod val="95000"/>
                </a:schemeClr>
              </a:gs>
              <a:gs pos="100000">
                <a:schemeClr val="accent1">
                  <a:shade val="82000"/>
                  <a:satMod val="125000"/>
                  <a:lumMod val="7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078" y="5922"/>
            <a:ext cx="314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PACS Photometry Tools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5" name="Picture 4" descr="Hipe_AperPhot_Task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30" y="3064510"/>
            <a:ext cx="7347139" cy="3291840"/>
          </a:xfrm>
          <a:prstGeom prst="rect">
            <a:avLst/>
          </a:prstGeom>
        </p:spPr>
      </p:pic>
      <p:pic>
        <p:nvPicPr>
          <p:cNvPr id="6" name="Picture 5" descr="Hipe_AperPhot_Task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977" y="63798"/>
            <a:ext cx="4062562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1975" y="1366186"/>
            <a:ext cx="2794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/>
                <a:cs typeface="Calibri"/>
              </a:rPr>
              <a:t>6. The source and sky apertures are shown in the image</a:t>
            </a:r>
            <a:endParaRPr lang="en-US" b="1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38914" y="2126065"/>
            <a:ext cx="1705086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/>
                </a:solidFill>
                <a:latin typeface="Calibri"/>
                <a:cs typeface="Calibri"/>
              </a:rPr>
              <a:t>7. Click on “result” . A table will open in the “Editor” view</a:t>
            </a:r>
            <a:endParaRPr lang="en-US" b="1" dirty="0">
              <a:solidFill>
                <a:schemeClr val="accent1"/>
              </a:solidFill>
              <a:latin typeface="Calibri"/>
              <a:cs typeface="Calibri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597110" y="1649301"/>
            <a:ext cx="1443247" cy="478297"/>
          </a:xfrm>
          <a:prstGeom prst="straightConnector1">
            <a:avLst/>
          </a:prstGeom>
          <a:ln w="349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600328" y="1020136"/>
            <a:ext cx="1323373" cy="2481884"/>
          </a:xfrm>
          <a:prstGeom prst="straightConnector1">
            <a:avLst/>
          </a:prstGeom>
          <a:ln w="349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>
            <a:spLocks noChangeAspect="1"/>
          </p:cNvSpPr>
          <p:nvPr/>
        </p:nvSpPr>
        <p:spPr>
          <a:xfrm>
            <a:off x="7865975" y="760129"/>
            <a:ext cx="375237" cy="17319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8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8275" y="6446881"/>
            <a:ext cx="8726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Arial" pitchFamily="-112" charset="0"/>
              </a:rPr>
              <a:t>R. Paladini                            NHSC Archive Data Processing Workshop </a:t>
            </a:r>
            <a:r>
              <a:rPr lang="en-US" sz="1200" dirty="0">
                <a:latin typeface="Arial" pitchFamily="-112" charset="0"/>
              </a:rPr>
              <a:t>– </a:t>
            </a:r>
            <a:r>
              <a:rPr lang="en-US" sz="1200" dirty="0" smtClean="0">
                <a:latin typeface="Arial" pitchFamily="-112" charset="0"/>
              </a:rPr>
              <a:t>August 26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– 30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  2013                           PACS </a:t>
            </a:r>
            <a:r>
              <a:rPr lang="en-US" sz="1200" dirty="0" err="1" smtClean="0">
                <a:latin typeface="Arial" pitchFamily="-112" charset="0"/>
              </a:rPr>
              <a:t>Phot</a:t>
            </a:r>
            <a:endParaRPr lang="en-US" sz="1200" dirty="0">
              <a:latin typeface="Arial" pitchFamily="-11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7796" y="2791227"/>
            <a:ext cx="715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Q1: Which PACS archive products ?</a:t>
            </a:r>
            <a:endParaRPr lang="en-US" sz="3600" b="1" dirty="0">
              <a:solidFill>
                <a:schemeClr val="tx2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348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8275" y="6446881"/>
            <a:ext cx="8726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Arial" pitchFamily="-112" charset="0"/>
              </a:rPr>
              <a:t>R. Paladini                             NHSC Archive Data Processing Workshop </a:t>
            </a:r>
            <a:r>
              <a:rPr lang="en-US" sz="1200" dirty="0">
                <a:latin typeface="Arial" pitchFamily="-112" charset="0"/>
              </a:rPr>
              <a:t>– </a:t>
            </a:r>
            <a:r>
              <a:rPr lang="en-US" sz="1200" dirty="0" smtClean="0">
                <a:latin typeface="Arial" pitchFamily="-112" charset="0"/>
              </a:rPr>
              <a:t>August 26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– 30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  2013                          PACS </a:t>
            </a:r>
            <a:r>
              <a:rPr lang="en-US" sz="1200" dirty="0" err="1" smtClean="0">
                <a:latin typeface="Arial" pitchFamily="-112" charset="0"/>
              </a:rPr>
              <a:t>Phot</a:t>
            </a:r>
            <a:endParaRPr lang="en-US" sz="1200" dirty="0">
              <a:latin typeface="Arial" pitchFamily="-112" charset="0"/>
            </a:endParaRP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27127" y="1841036"/>
            <a:ext cx="8252177" cy="3993921"/>
            <a:chOff x="593993" y="1769841"/>
            <a:chExt cx="8384448" cy="4057939"/>
          </a:xfrm>
        </p:grpSpPr>
        <p:sp>
          <p:nvSpPr>
            <p:cNvPr id="13" name="Rectangle 12"/>
            <p:cNvSpPr>
              <a:spLocks/>
            </p:cNvSpPr>
            <p:nvPr/>
          </p:nvSpPr>
          <p:spPr>
            <a:xfrm>
              <a:off x="6475778" y="4183818"/>
              <a:ext cx="2502663" cy="1643962"/>
            </a:xfrm>
            <a:prstGeom prst="rect">
              <a:avLst/>
            </a:prstGeom>
            <a:gradFill flip="none" rotWithShape="1">
              <a:gsLst>
                <a:gs pos="66000">
                  <a:schemeClr val="bg2">
                    <a:lumMod val="7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>
              <a:spLocks noChangeAspect="1"/>
            </p:cNvSpPr>
            <p:nvPr/>
          </p:nvSpPr>
          <p:spPr>
            <a:xfrm>
              <a:off x="6520811" y="1769841"/>
              <a:ext cx="2341729" cy="1282093"/>
            </a:xfrm>
            <a:prstGeom prst="rect">
              <a:avLst/>
            </a:prstGeom>
            <a:gradFill flip="none" rotWithShape="1">
              <a:gsLst>
                <a:gs pos="66000">
                  <a:schemeClr val="bg2">
                    <a:lumMod val="75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15" name="Group 59"/>
            <p:cNvGrpSpPr>
              <a:grpSpLocks/>
            </p:cNvGrpSpPr>
            <p:nvPr/>
          </p:nvGrpSpPr>
          <p:grpSpPr>
            <a:xfrm>
              <a:off x="593993" y="1848214"/>
              <a:ext cx="4791198" cy="3680950"/>
              <a:chOff x="235057" y="1852590"/>
              <a:chExt cx="5086104" cy="3995359"/>
            </a:xfrm>
          </p:grpSpPr>
          <p:sp>
            <p:nvSpPr>
              <p:cNvPr id="20" name="Rectangle 19"/>
              <p:cNvSpPr>
                <a:spLocks noChangeAspect="1"/>
              </p:cNvSpPr>
              <p:nvPr/>
            </p:nvSpPr>
            <p:spPr>
              <a:xfrm>
                <a:off x="235057" y="3343792"/>
                <a:ext cx="1876102" cy="1005840"/>
              </a:xfrm>
              <a:prstGeom prst="rect">
                <a:avLst/>
              </a:prstGeom>
              <a:gradFill flip="none" rotWithShape="1">
                <a:gsLst>
                  <a:gs pos="66000">
                    <a:srgbClr val="4FADF3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Source: </a:t>
                </a:r>
              </a:p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is it point-like ? 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tangle 20"/>
              <p:cNvSpPr>
                <a:spLocks noChangeAspect="1"/>
              </p:cNvSpPr>
              <p:nvPr/>
            </p:nvSpPr>
            <p:spPr>
              <a:xfrm>
                <a:off x="3227185" y="1852590"/>
                <a:ext cx="2091456" cy="1289304"/>
              </a:xfrm>
              <a:prstGeom prst="rect">
                <a:avLst/>
              </a:prstGeom>
              <a:gradFill flip="none" rotWithShape="1">
                <a:gsLst>
                  <a:gs pos="66000">
                    <a:srgbClr val="4FADF3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</a:rPr>
                  <a:t>High-pass filtering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/>
              <p:cNvSpPr>
                <a:spLocks/>
              </p:cNvSpPr>
              <p:nvPr/>
            </p:nvSpPr>
            <p:spPr>
              <a:xfrm>
                <a:off x="3227185" y="4558645"/>
                <a:ext cx="2093976" cy="1289304"/>
              </a:xfrm>
              <a:prstGeom prst="rect">
                <a:avLst/>
              </a:prstGeom>
              <a:gradFill flip="none" rotWithShape="1">
                <a:gsLst>
                  <a:gs pos="66000">
                    <a:schemeClr val="bg2">
                      <a:lumMod val="75000"/>
                    </a:schemeClr>
                  </a:gs>
                  <a:gs pos="100000">
                    <a:srgbClr val="FFFFFF"/>
                  </a:gs>
                </a:gsLst>
                <a:lin ang="0" scaled="1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 smtClean="0">
                    <a:solidFill>
                      <a:schemeClr val="tx1"/>
                    </a:solidFill>
                  </a:rPr>
                  <a:t>MADMap</a:t>
                </a:r>
                <a:endParaRPr lang="en-US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134775" y="2789794"/>
                <a:ext cx="8136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YES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2188205" y="4642950"/>
                <a:ext cx="4928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NO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 rot="5400000" flipH="1" flipV="1">
                <a:off x="2202181" y="2906605"/>
                <a:ext cx="1005840" cy="77221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rot="16200000" flipH="1">
                <a:off x="2209003" y="4248053"/>
                <a:ext cx="992196" cy="77221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Arrow Connector 15"/>
            <p:cNvCxnSpPr/>
            <p:nvPr/>
          </p:nvCxnSpPr>
          <p:spPr>
            <a:xfrm flipV="1">
              <a:off x="5611135" y="2368943"/>
              <a:ext cx="711525" cy="900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5593121" y="4867953"/>
              <a:ext cx="711525" cy="900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583858" y="1875236"/>
              <a:ext cx="217060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/>
                  <a:cs typeface="Calibri"/>
                </a:rPr>
                <a:t>Good noise (</a:t>
              </a:r>
              <a:r>
                <a:rPr lang="en-US" sz="1600" dirty="0" err="1" smtClean="0">
                  <a:latin typeface="Calibri"/>
                  <a:cs typeface="Calibri"/>
                </a:rPr>
                <a:t>cfr</a:t>
              </a:r>
              <a:r>
                <a:rPr lang="en-US" sz="1600" dirty="0" smtClean="0">
                  <a:latin typeface="Calibri"/>
                  <a:cs typeface="Calibri"/>
                </a:rPr>
                <a:t>. 1/f) removal </a:t>
              </a:r>
              <a:r>
                <a:rPr lang="en-US" sz="1600" u="sng" dirty="0" smtClean="0">
                  <a:latin typeface="Calibri"/>
                  <a:cs typeface="Calibri"/>
                </a:rPr>
                <a:t>but </a:t>
              </a:r>
              <a:r>
                <a:rPr lang="en-US" sz="1600" dirty="0" smtClean="0">
                  <a:latin typeface="Calibri"/>
                  <a:cs typeface="Calibri"/>
                </a:rPr>
                <a:t>extended/background emission is totally gone</a:t>
              </a:r>
              <a:endParaRPr lang="en-US" sz="1600" dirty="0">
                <a:latin typeface="Calibri"/>
                <a:cs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691937" y="4292868"/>
              <a:ext cx="207152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Calibri"/>
                  <a:cs typeface="Calibri"/>
                </a:rPr>
                <a:t>Preserves background (</a:t>
              </a:r>
              <a:r>
                <a:rPr lang="en-US" sz="1600" dirty="0" err="1" smtClean="0">
                  <a:latin typeface="Calibri"/>
                  <a:cs typeface="Calibri"/>
                </a:rPr>
                <a:t>cfr</a:t>
              </a:r>
              <a:r>
                <a:rPr lang="en-US" sz="1600" dirty="0" smtClean="0">
                  <a:latin typeface="Calibri"/>
                  <a:cs typeface="Calibri"/>
                </a:rPr>
                <a:t>. emission on all angular scales) </a:t>
              </a:r>
              <a:r>
                <a:rPr lang="en-US" sz="1600" u="sng" dirty="0" smtClean="0">
                  <a:latin typeface="Calibri"/>
                  <a:cs typeface="Calibri"/>
                </a:rPr>
                <a:t>but</a:t>
              </a:r>
              <a:r>
                <a:rPr lang="en-US" sz="1600" dirty="0" smtClean="0">
                  <a:latin typeface="Calibri"/>
                  <a:cs typeface="Calibri"/>
                </a:rPr>
                <a:t> noise removal can be more problematic </a:t>
              </a:r>
              <a:endParaRPr lang="en-US" sz="1600" dirty="0">
                <a:latin typeface="Calibri"/>
                <a:cs typeface="Calibri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19559" y="1010390"/>
            <a:ext cx="3050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..from yesterday’s talk: 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0"/>
            <a:ext cx="9144000" cy="442607"/>
          </a:xfrm>
          <a:prstGeom prst="rect">
            <a:avLst/>
          </a:prstGeom>
          <a:gradFill flip="none" rotWithShape="1">
            <a:gsLst>
              <a:gs pos="57000">
                <a:schemeClr val="accent1">
                  <a:lumMod val="95000"/>
                </a:schemeClr>
              </a:gs>
              <a:gs pos="100000">
                <a:schemeClr val="accent1">
                  <a:shade val="82000"/>
                  <a:satMod val="125000"/>
                  <a:lumMod val="7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5078" y="5922"/>
            <a:ext cx="314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PACS Archived Products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3315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8275" y="6446881"/>
            <a:ext cx="8726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Arial" pitchFamily="-112" charset="0"/>
              </a:rPr>
              <a:t>R. Paladini                             NHSC Archive Data Processing Workshop </a:t>
            </a:r>
            <a:r>
              <a:rPr lang="en-US" sz="1200" dirty="0">
                <a:latin typeface="Arial" pitchFamily="-112" charset="0"/>
              </a:rPr>
              <a:t>– </a:t>
            </a:r>
            <a:r>
              <a:rPr lang="en-US" sz="1200" dirty="0" smtClean="0">
                <a:latin typeface="Arial" pitchFamily="-112" charset="0"/>
              </a:rPr>
              <a:t>August 26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– 30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  2013                          PACS </a:t>
            </a:r>
            <a:r>
              <a:rPr lang="en-US" sz="1200" dirty="0" err="1" smtClean="0">
                <a:latin typeface="Arial" pitchFamily="-112" charset="0"/>
              </a:rPr>
              <a:t>Phot</a:t>
            </a:r>
            <a:endParaRPr lang="en-US" sz="1200" dirty="0">
              <a:latin typeface="Arial" pitchFamily="-11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4609" y="735905"/>
            <a:ext cx="7154771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Both HPF and </a:t>
            </a:r>
            <a:r>
              <a:rPr lang="en-US" sz="3000" b="1" dirty="0" err="1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MADMap</a:t>
            </a:r>
            <a:r>
              <a:rPr lang="en-US" sz="30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 products provide reliable point-source photometry </a:t>
            </a:r>
            <a:endParaRPr lang="en-US" sz="3000" b="1" dirty="0">
              <a:solidFill>
                <a:schemeClr val="tx2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442607"/>
          </a:xfrm>
          <a:prstGeom prst="rect">
            <a:avLst/>
          </a:prstGeom>
          <a:gradFill flip="none" rotWithShape="1">
            <a:gsLst>
              <a:gs pos="57000">
                <a:schemeClr val="accent1">
                  <a:lumMod val="95000"/>
                </a:schemeClr>
              </a:gs>
              <a:gs pos="100000">
                <a:schemeClr val="accent1">
                  <a:shade val="82000"/>
                  <a:satMod val="125000"/>
                  <a:lumMod val="7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078" y="5922"/>
            <a:ext cx="314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PACS Archived Products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5" name="Picture 14" descr="Rosette_red_ape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432" y="2734585"/>
            <a:ext cx="3261440" cy="2286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5949" y="2224374"/>
            <a:ext cx="1903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/>
                <a:cs typeface="Calibri"/>
              </a:rPr>
              <a:t>R = 12”,  160 </a:t>
            </a:r>
            <a:r>
              <a:rPr lang="en-US" sz="1600" dirty="0" smtClean="0">
                <a:latin typeface="Symbol" charset="2"/>
                <a:cs typeface="Symbol" charset="2"/>
              </a:rPr>
              <a:t>m</a:t>
            </a:r>
            <a:r>
              <a:rPr lang="en-US" sz="1600" dirty="0" smtClean="0">
                <a:latin typeface="Calibri"/>
                <a:cs typeface="Calibri"/>
              </a:rPr>
              <a:t>m </a:t>
            </a: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6453" y="2861387"/>
            <a:ext cx="2501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1600" dirty="0" err="1" smtClean="0">
                <a:latin typeface="Calibri"/>
                <a:cs typeface="Calibri"/>
              </a:rPr>
              <a:t>Scanamorphos</a:t>
            </a:r>
            <a:endParaRPr lang="en-US" sz="1600" dirty="0" smtClean="0">
              <a:latin typeface="Calibri"/>
              <a:cs typeface="Calibri"/>
            </a:endParaRPr>
          </a:p>
          <a:p>
            <a:pPr marL="342900" indent="-342900">
              <a:buAutoNum type="arabicParenR"/>
            </a:pPr>
            <a:r>
              <a:rPr lang="en-US" sz="1600" dirty="0" err="1" smtClean="0">
                <a:latin typeface="Calibri"/>
                <a:cs typeface="Calibri"/>
              </a:rPr>
              <a:t>Jscanam</a:t>
            </a:r>
            <a:endParaRPr lang="en-US" sz="1600" dirty="0" smtClean="0">
              <a:latin typeface="Calibri"/>
              <a:cs typeface="Calibri"/>
            </a:endParaRPr>
          </a:p>
          <a:p>
            <a:pPr marL="342900" indent="-342900">
              <a:buAutoNum type="arabicParenR"/>
            </a:pPr>
            <a:r>
              <a:rPr lang="en-US" sz="1600" dirty="0" smtClean="0">
                <a:latin typeface="Calibri"/>
                <a:cs typeface="Calibri"/>
              </a:rPr>
              <a:t>UNIMAP</a:t>
            </a:r>
          </a:p>
          <a:p>
            <a:pPr marL="342900" indent="-342900">
              <a:buAutoNum type="arabicParenR"/>
            </a:pPr>
            <a:r>
              <a:rPr lang="en-US" sz="1600" dirty="0" err="1" smtClean="0">
                <a:latin typeface="Calibri"/>
                <a:cs typeface="Calibri"/>
              </a:rPr>
              <a:t>Tamasis</a:t>
            </a:r>
            <a:endParaRPr lang="en-US" sz="1600" dirty="0" smtClean="0">
              <a:latin typeface="Calibri"/>
              <a:cs typeface="Calibri"/>
            </a:endParaRPr>
          </a:p>
          <a:p>
            <a:pPr marL="342900" indent="-342900">
              <a:buAutoNum type="arabicParenR"/>
            </a:pPr>
            <a:r>
              <a:rPr lang="en-US" sz="1600" dirty="0" err="1" smtClean="0">
                <a:latin typeface="Calibri"/>
                <a:cs typeface="Calibri"/>
              </a:rPr>
              <a:t>MADMap</a:t>
            </a:r>
            <a:endParaRPr lang="en-US" sz="1600" dirty="0" smtClean="0">
              <a:latin typeface="Calibri"/>
              <a:cs typeface="Calibri"/>
            </a:endParaRPr>
          </a:p>
          <a:p>
            <a:pPr marL="342900" indent="-342900">
              <a:buAutoNum type="arabicParenR"/>
            </a:pPr>
            <a:r>
              <a:rPr lang="en-US" sz="1600" dirty="0" smtClean="0">
                <a:latin typeface="Calibri"/>
                <a:cs typeface="Calibri"/>
              </a:rPr>
              <a:t>SANEPIC</a:t>
            </a:r>
          </a:p>
          <a:p>
            <a:pPr marL="342900" indent="-342900">
              <a:buAutoNum type="arabicParenR"/>
            </a:pP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72561" y="452338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latin typeface="Calibri"/>
                <a:cs typeface="Calibri"/>
              </a:rPr>
              <a:t>credit: </a:t>
            </a:r>
            <a:r>
              <a:rPr lang="en-US" sz="1400" i="1" dirty="0" err="1" smtClean="0">
                <a:latin typeface="Calibri"/>
                <a:cs typeface="Calibri"/>
              </a:rPr>
              <a:t>Zoltan</a:t>
            </a:r>
            <a:r>
              <a:rPr lang="en-US" sz="1400" i="1" dirty="0" smtClean="0">
                <a:latin typeface="Calibri"/>
                <a:cs typeface="Calibri"/>
              </a:rPr>
              <a:t> </a:t>
            </a:r>
            <a:r>
              <a:rPr lang="en-US" sz="1400" i="1" dirty="0" err="1" smtClean="0">
                <a:latin typeface="Calibri"/>
                <a:cs typeface="Calibri"/>
              </a:rPr>
              <a:t>Balog</a:t>
            </a:r>
            <a:endParaRPr lang="en-US" sz="1400" i="1" dirty="0">
              <a:latin typeface="Calibri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8156" y="5590317"/>
            <a:ext cx="8384273" cy="3539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700" dirty="0" err="1" smtClean="0">
                <a:latin typeface="Calibri"/>
                <a:cs typeface="Calibri"/>
              </a:rPr>
              <a:t>MADMap</a:t>
            </a:r>
            <a:r>
              <a:rPr lang="en-US" sz="1700" dirty="0" smtClean="0">
                <a:latin typeface="Calibri"/>
                <a:cs typeface="Calibri"/>
              </a:rPr>
              <a:t> aperture photometry (..and </a:t>
            </a:r>
            <a:r>
              <a:rPr lang="en-US" sz="1700" dirty="0" err="1" smtClean="0">
                <a:latin typeface="Calibri"/>
                <a:cs typeface="Calibri"/>
              </a:rPr>
              <a:t>Scanamorphos</a:t>
            </a:r>
            <a:r>
              <a:rPr lang="en-US" sz="1700" dirty="0" smtClean="0">
                <a:latin typeface="Calibri"/>
                <a:cs typeface="Calibri"/>
              </a:rPr>
              <a:t>, UNIMAP, etc..) is within ~5% from HPF</a:t>
            </a:r>
            <a:endParaRPr lang="en-US" sz="17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3315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8275" y="6446881"/>
            <a:ext cx="8726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Arial" pitchFamily="-112" charset="0"/>
              </a:rPr>
              <a:t>R. Paladini                           NHSC Archive Data Processing Workshop </a:t>
            </a:r>
            <a:r>
              <a:rPr lang="en-US" sz="1200" dirty="0">
                <a:latin typeface="Arial" pitchFamily="-112" charset="0"/>
              </a:rPr>
              <a:t>– </a:t>
            </a:r>
            <a:r>
              <a:rPr lang="en-US" sz="1200" dirty="0" smtClean="0">
                <a:latin typeface="Arial" pitchFamily="-112" charset="0"/>
              </a:rPr>
              <a:t>August 26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– 30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  2013                            PACS </a:t>
            </a:r>
            <a:r>
              <a:rPr lang="en-US" sz="1200" dirty="0" err="1" smtClean="0">
                <a:latin typeface="Arial" pitchFamily="-112" charset="0"/>
              </a:rPr>
              <a:t>Phot</a:t>
            </a:r>
            <a:endParaRPr lang="en-US" sz="1200" dirty="0">
              <a:latin typeface="Arial" pitchFamily="-11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4609" y="376134"/>
            <a:ext cx="715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What this talk will focus on</a:t>
            </a:r>
            <a:endParaRPr lang="en-US" sz="3600" b="1" dirty="0">
              <a:solidFill>
                <a:schemeClr val="tx2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4609" y="1587609"/>
            <a:ext cx="7552851" cy="3477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Calibri"/>
                <a:cs typeface="Calibri"/>
              </a:rPr>
              <a:t>  </a:t>
            </a:r>
            <a:r>
              <a:rPr lang="en-US" sz="2800" u="sng" dirty="0" smtClean="0">
                <a:latin typeface="Calibri"/>
                <a:cs typeface="Calibri"/>
              </a:rPr>
              <a:t>High-Pass Filter products</a:t>
            </a:r>
          </a:p>
          <a:p>
            <a:r>
              <a:rPr lang="en-US" sz="2800" dirty="0" smtClean="0">
                <a:latin typeface="Calibri"/>
                <a:cs typeface="Calibri"/>
              </a:rPr>
              <a:t>        </a:t>
            </a:r>
            <a:r>
              <a:rPr lang="en-US" sz="2400" dirty="0" smtClean="0">
                <a:latin typeface="Calibri"/>
                <a:cs typeface="Calibri"/>
                <a:sym typeface="Wingdings"/>
              </a:rPr>
              <a:t></a:t>
            </a:r>
            <a:r>
              <a:rPr lang="en-US" sz="2800" dirty="0" smtClean="0">
                <a:latin typeface="Calibri"/>
                <a:cs typeface="Calibri"/>
                <a:sym typeface="Wingdings"/>
              </a:rPr>
              <a:t> </a:t>
            </a:r>
            <a:r>
              <a:rPr lang="en-US" sz="2400" dirty="0" smtClean="0">
                <a:latin typeface="Calibri"/>
                <a:cs typeface="Calibri"/>
                <a:sym typeface="Wingdings"/>
              </a:rPr>
              <a:t>appropriate for fields with isolated point sources</a:t>
            </a:r>
          </a:p>
          <a:p>
            <a:r>
              <a:rPr lang="en-US" sz="2400" dirty="0">
                <a:latin typeface="Calibri"/>
                <a:cs typeface="Calibri"/>
                <a:sym typeface="Wingdings"/>
              </a:rPr>
              <a:t> </a:t>
            </a:r>
            <a:r>
              <a:rPr lang="en-US" sz="2400" dirty="0" smtClean="0">
                <a:latin typeface="Calibri"/>
                <a:cs typeface="Calibri"/>
                <a:sym typeface="Wingdings"/>
              </a:rPr>
              <a:t>          iterative processing to mask the sources</a:t>
            </a:r>
            <a:endParaRPr lang="en-US" sz="2400" dirty="0" smtClean="0"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Ø"/>
            </a:pPr>
            <a:endParaRPr lang="en-US" sz="2800" dirty="0"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800" dirty="0" smtClean="0">
                <a:latin typeface="Calibri"/>
                <a:cs typeface="Calibri"/>
              </a:rPr>
              <a:t> aperture photometry (..but we will also mention PSF fitting photometry) </a:t>
            </a:r>
          </a:p>
          <a:p>
            <a:pPr marL="342900" indent="-342900">
              <a:buFont typeface="Wingdings" charset="2"/>
              <a:buChar char="Ø"/>
            </a:pPr>
            <a:endParaRPr lang="en-US" sz="2800" dirty="0">
              <a:latin typeface="Calibri"/>
              <a:cs typeface="Calibri"/>
            </a:endParaRPr>
          </a:p>
          <a:p>
            <a:pPr marL="342900" indent="-342900">
              <a:buFont typeface="Wingdings" charset="2"/>
              <a:buChar char="Ø"/>
            </a:pP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 see Babar Ali’s talk for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Calibri"/>
              </a:rPr>
              <a:t>MADMap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Calibri"/>
              </a:rPr>
              <a:t> products </a:t>
            </a:r>
            <a:r>
              <a:rPr lang="en-US" sz="2800" dirty="0" smtClean="0">
                <a:latin typeface="Calibri"/>
                <a:cs typeface="Calibri"/>
              </a:rPr>
              <a:t>  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348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8275" y="6446881"/>
            <a:ext cx="8726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Arial" pitchFamily="-112" charset="0"/>
              </a:rPr>
              <a:t>R. Paladini                         NHSC Archive Data Processing Workshop </a:t>
            </a:r>
            <a:r>
              <a:rPr lang="en-US" sz="1200" dirty="0">
                <a:latin typeface="Arial" pitchFamily="-112" charset="0"/>
              </a:rPr>
              <a:t>– </a:t>
            </a:r>
            <a:r>
              <a:rPr lang="en-US" sz="1200" dirty="0" smtClean="0">
                <a:latin typeface="Arial" pitchFamily="-112" charset="0"/>
              </a:rPr>
              <a:t>August 26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– 30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  2013                            PACS </a:t>
            </a:r>
            <a:r>
              <a:rPr lang="en-US" sz="1200" dirty="0" err="1" smtClean="0">
                <a:latin typeface="Arial" pitchFamily="-112" charset="0"/>
              </a:rPr>
              <a:t>Phot</a:t>
            </a:r>
            <a:endParaRPr lang="en-US" sz="1200" dirty="0">
              <a:latin typeface="Arial" pitchFamily="-11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4609" y="512247"/>
            <a:ext cx="7154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The High-Pass Filter Concept </a:t>
            </a:r>
            <a:endParaRPr lang="en-US" sz="3600" b="1" dirty="0">
              <a:solidFill>
                <a:schemeClr val="tx2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442607"/>
          </a:xfrm>
          <a:prstGeom prst="rect">
            <a:avLst/>
          </a:prstGeom>
          <a:gradFill flip="none" rotWithShape="1">
            <a:gsLst>
              <a:gs pos="57000">
                <a:schemeClr val="accent1">
                  <a:lumMod val="95000"/>
                </a:schemeClr>
              </a:gs>
              <a:gs pos="100000">
                <a:schemeClr val="accent1">
                  <a:shade val="82000"/>
                  <a:satMod val="125000"/>
                  <a:lumMod val="7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078" y="5922"/>
            <a:ext cx="314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PACS Archived Products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14" name="Picture 10" descr="hpf_artifa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3846" y="2443094"/>
            <a:ext cx="1719994" cy="127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hpf_artifact_mask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536" y="4616767"/>
            <a:ext cx="1726538" cy="1280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25"/>
          <p:cNvSpPr txBox="1">
            <a:spLocks noChangeArrowheads="1"/>
          </p:cNvSpPr>
          <p:nvPr/>
        </p:nvSpPr>
        <p:spPr bwMode="auto">
          <a:xfrm>
            <a:off x="3243229" y="3687311"/>
            <a:ext cx="23448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Calibri"/>
                <a:ea typeface="Times New Roman" charset="0"/>
                <a:cs typeface="Calibri"/>
              </a:rPr>
              <a:t>Unmasked </a:t>
            </a:r>
            <a:r>
              <a:rPr lang="en-US" sz="1400" dirty="0" smtClean="0">
                <a:latin typeface="Calibri"/>
                <a:ea typeface="Times New Roman" charset="0"/>
                <a:cs typeface="Calibri"/>
              </a:rPr>
              <a:t>High-pass Filtering</a:t>
            </a:r>
            <a:endParaRPr lang="en-US" sz="1400" dirty="0">
              <a:latin typeface="Calibri"/>
              <a:ea typeface="Times New Roman" charset="0"/>
              <a:cs typeface="Calibri"/>
            </a:endParaRPr>
          </a:p>
        </p:txBody>
      </p:sp>
      <p:sp>
        <p:nvSpPr>
          <p:cNvPr id="17" name="TextBox 26"/>
          <p:cNvSpPr txBox="1">
            <a:spLocks noChangeArrowheads="1"/>
          </p:cNvSpPr>
          <p:nvPr/>
        </p:nvSpPr>
        <p:spPr bwMode="auto">
          <a:xfrm>
            <a:off x="3371214" y="5877161"/>
            <a:ext cx="21454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Calibri"/>
                <a:ea typeface="Times New Roman" charset="0"/>
                <a:cs typeface="Calibri"/>
              </a:rPr>
              <a:t>Masked </a:t>
            </a:r>
            <a:r>
              <a:rPr lang="en-US" sz="1400" dirty="0" smtClean="0">
                <a:latin typeface="Calibri"/>
                <a:ea typeface="Times New Roman" charset="0"/>
                <a:cs typeface="Calibri"/>
              </a:rPr>
              <a:t>High-pass </a:t>
            </a:r>
            <a:r>
              <a:rPr lang="en-US" sz="1400" dirty="0">
                <a:latin typeface="Calibri"/>
                <a:ea typeface="Times New Roman" charset="0"/>
                <a:cs typeface="Calibri"/>
              </a:rPr>
              <a:t>Filtering</a:t>
            </a:r>
          </a:p>
        </p:txBody>
      </p:sp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216601" y="1294674"/>
            <a:ext cx="8797869" cy="338554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0"/>
            <a:tileRect/>
          </a:gra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600" dirty="0" smtClean="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  <a:t>Slide a median</a:t>
            </a:r>
            <a:r>
              <a:rPr lang="en-US" sz="1600" dirty="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  <a:t>-filter on individual pixel timelines to remove </a:t>
            </a:r>
            <a:r>
              <a:rPr lang="en-US" sz="1600" dirty="0" smtClean="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  <a:t> 1/f noise (</a:t>
            </a:r>
            <a:r>
              <a:rPr lang="en-US" sz="1600" dirty="0" smtClean="0">
                <a:latin typeface="Calibri" pitchFamily="-112" charset="0"/>
                <a:ea typeface="ＭＳ Ｐゴシック" pitchFamily="-112" charset="-128"/>
                <a:cs typeface="ＭＳ Ｐゴシック" pitchFamily="-112" charset="-128"/>
                <a:sym typeface="Wingdings"/>
              </a:rPr>
              <a:t> main source of noise)</a:t>
            </a:r>
            <a:endParaRPr lang="en-US" sz="1600" b="1" dirty="0">
              <a:latin typeface="Calibri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240090" y="2649818"/>
            <a:ext cx="262495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600" dirty="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  <a:t>When a bright source enters the filter box, it alters the estimate of the </a:t>
            </a:r>
            <a:r>
              <a:rPr lang="en-US" sz="1600" dirty="0" smtClean="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  <a:t>median</a:t>
            </a:r>
            <a:endParaRPr lang="en-US" sz="1600" dirty="0">
              <a:latin typeface="Calibri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20" name="Picture 9"/>
          <p:cNvPicPr>
            <a:picLocks noChangeAspect="1"/>
          </p:cNvPicPr>
          <p:nvPr/>
        </p:nvPicPr>
        <p:blipFill>
          <a:blip r:embed="rId4"/>
          <a:srcRect t="6805"/>
          <a:stretch>
            <a:fillRect/>
          </a:stretch>
        </p:blipFill>
        <p:spPr bwMode="auto">
          <a:xfrm>
            <a:off x="5881164" y="1956882"/>
            <a:ext cx="3033743" cy="254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ight Arrow 2"/>
          <p:cNvSpPr/>
          <p:nvPr/>
        </p:nvSpPr>
        <p:spPr>
          <a:xfrm>
            <a:off x="2805970" y="2799668"/>
            <a:ext cx="822959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5153906" y="2799668"/>
            <a:ext cx="822959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004220" y="2274101"/>
            <a:ext cx="1053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Problem: 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6755" y="4504912"/>
            <a:ext cx="1053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Solution: 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288275" y="4910127"/>
            <a:ext cx="2624954" cy="5847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600" dirty="0" smtClean="0">
                <a:latin typeface="Calibri" pitchFamily="-112" charset="0"/>
                <a:ea typeface="ＭＳ Ｐゴシック" pitchFamily="-112" charset="-128"/>
                <a:cs typeface="ＭＳ Ｐゴシック" pitchFamily="-112" charset="-128"/>
              </a:rPr>
              <a:t>Mask the source before median-filtering</a:t>
            </a:r>
            <a:endParaRPr lang="en-US" sz="1600" dirty="0">
              <a:latin typeface="Calibri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2831749" y="4910127"/>
            <a:ext cx="822959" cy="48463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15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8275" y="6446881"/>
            <a:ext cx="872619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latin typeface="Arial" pitchFamily="-112" charset="0"/>
              </a:rPr>
              <a:t>R. Paladini                                        NHSC Data Workshop </a:t>
            </a:r>
            <a:r>
              <a:rPr lang="en-US" sz="1200" dirty="0">
                <a:latin typeface="Arial" pitchFamily="-112" charset="0"/>
              </a:rPr>
              <a:t>– </a:t>
            </a:r>
            <a:r>
              <a:rPr lang="en-US" sz="1200" dirty="0" smtClean="0">
                <a:latin typeface="Arial" pitchFamily="-112" charset="0"/>
              </a:rPr>
              <a:t>August 26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– 30</a:t>
            </a:r>
            <a:r>
              <a:rPr lang="en-US" sz="1200" baseline="30000" dirty="0" smtClean="0">
                <a:latin typeface="Arial" pitchFamily="-112" charset="0"/>
              </a:rPr>
              <a:t>th</a:t>
            </a:r>
            <a:r>
              <a:rPr lang="en-US" sz="1200" dirty="0" smtClean="0">
                <a:latin typeface="Arial" pitchFamily="-112" charset="0"/>
              </a:rPr>
              <a:t>   2013                                               PACS </a:t>
            </a:r>
            <a:r>
              <a:rPr lang="en-US" sz="1200" dirty="0" err="1" smtClean="0">
                <a:latin typeface="Arial" pitchFamily="-112" charset="0"/>
              </a:rPr>
              <a:t>Phot</a:t>
            </a:r>
            <a:endParaRPr lang="en-US" sz="1200" dirty="0">
              <a:latin typeface="Arial" pitchFamily="-11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442607"/>
          </a:xfrm>
          <a:prstGeom prst="rect">
            <a:avLst/>
          </a:prstGeom>
          <a:gradFill flip="none" rotWithShape="1">
            <a:gsLst>
              <a:gs pos="57000">
                <a:schemeClr val="accent1">
                  <a:lumMod val="95000"/>
                </a:schemeClr>
              </a:gs>
              <a:gs pos="100000">
                <a:schemeClr val="accent1">
                  <a:shade val="82000"/>
                  <a:satMod val="125000"/>
                  <a:lumMod val="74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078" y="5922"/>
            <a:ext cx="3146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PACS Archived Products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0474" y="521868"/>
            <a:ext cx="7860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… if </a:t>
            </a:r>
            <a:r>
              <a:rPr lang="en-US" sz="2400" b="1" u="sng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I do not need to re-process the data</a:t>
            </a:r>
            <a:r>
              <a:rPr lang="en-US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alibri"/>
                <a:cs typeface="Calibri"/>
              </a:rPr>
              <a:t>, I can use the archived Level 2, 2.5 (or 3) HPF products </a:t>
            </a:r>
            <a:endParaRPr lang="en-US" sz="2400" b="1" dirty="0">
              <a:solidFill>
                <a:schemeClr val="tx2">
                  <a:lumMod val="75000"/>
                  <a:lumOff val="2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78" y="1321616"/>
            <a:ext cx="3050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/>
                <a:cs typeface="Calibri"/>
              </a:rPr>
              <a:t>..from yesterday’s talk: 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10" name="Picture 9" descr="level2e5_13422442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25" y="1690948"/>
            <a:ext cx="7107571" cy="50292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308519" y="6456287"/>
            <a:ext cx="2453474" cy="344569"/>
          </a:xfrm>
          <a:prstGeom prst="ellipse">
            <a:avLst/>
          </a:prstGeom>
          <a:noFill/>
          <a:ln w="28575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965950" y="2434336"/>
            <a:ext cx="404094" cy="274320"/>
          </a:xfrm>
          <a:prstGeom prst="ellipse">
            <a:avLst/>
          </a:prstGeom>
          <a:noFill/>
          <a:ln w="28575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287259" y="4450122"/>
            <a:ext cx="779340" cy="221304"/>
          </a:xfrm>
          <a:prstGeom prst="ellipse">
            <a:avLst/>
          </a:prstGeom>
          <a:noFill/>
          <a:ln w="28575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62131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14608</TotalTime>
  <Words>2926</Words>
  <Application>Microsoft Macintosh PowerPoint</Application>
  <PresentationFormat>On-screen Show (4:3)</PresentationFormat>
  <Paragraphs>332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Roberta Paladini</dc:creator>
  <cp:lastModifiedBy>Roberta Paladini</cp:lastModifiedBy>
  <cp:revision>371</cp:revision>
  <cp:lastPrinted>2013-08-20T16:40:56Z</cp:lastPrinted>
  <dcterms:created xsi:type="dcterms:W3CDTF">2013-08-14T16:30:02Z</dcterms:created>
  <dcterms:modified xsi:type="dcterms:W3CDTF">2013-08-27T14:32:54Z</dcterms:modified>
</cp:coreProperties>
</file>