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337" r:id="rId3"/>
    <p:sldId id="338" r:id="rId4"/>
    <p:sldId id="266" r:id="rId5"/>
    <p:sldId id="341" r:id="rId6"/>
    <p:sldId id="339" r:id="rId7"/>
    <p:sldId id="317" r:id="rId8"/>
    <p:sldId id="340" r:id="rId9"/>
    <p:sldId id="267" r:id="rId10"/>
    <p:sldId id="314" r:id="rId11"/>
    <p:sldId id="315" r:id="rId12"/>
    <p:sldId id="316" r:id="rId13"/>
    <p:sldId id="342" r:id="rId14"/>
    <p:sldId id="318" r:id="rId15"/>
    <p:sldId id="331" r:id="rId16"/>
    <p:sldId id="319" r:id="rId17"/>
    <p:sldId id="344" r:id="rId18"/>
    <p:sldId id="343" r:id="rId19"/>
    <p:sldId id="286" r:id="rId20"/>
    <p:sldId id="295" r:id="rId21"/>
    <p:sldId id="285" r:id="rId22"/>
    <p:sldId id="296" r:id="rId23"/>
    <p:sldId id="297" r:id="rId24"/>
    <p:sldId id="298" r:id="rId25"/>
    <p:sldId id="299" r:id="rId26"/>
    <p:sldId id="300" r:id="rId27"/>
    <p:sldId id="302" r:id="rId28"/>
    <p:sldId id="304" r:id="rId29"/>
    <p:sldId id="305" r:id="rId30"/>
    <p:sldId id="306" r:id="rId31"/>
    <p:sldId id="307" r:id="rId32"/>
    <p:sldId id="308" r:id="rId33"/>
    <p:sldId id="309" r:id="rId34"/>
    <p:sldId id="310" r:id="rId35"/>
    <p:sldId id="311" r:id="rId36"/>
    <p:sldId id="312" r:id="rId37"/>
    <p:sldId id="332" r:id="rId38"/>
    <p:sldId id="320" r:id="rId39"/>
    <p:sldId id="321" r:id="rId40"/>
    <p:sldId id="322" r:id="rId41"/>
    <p:sldId id="323" r:id="rId42"/>
    <p:sldId id="324" r:id="rId43"/>
    <p:sldId id="325" r:id="rId44"/>
    <p:sldId id="330" r:id="rId45"/>
    <p:sldId id="333" r:id="rId46"/>
    <p:sldId id="334" r:id="rId47"/>
    <p:sldId id="336" r:id="rId48"/>
    <p:sldId id="301" r:id="rId49"/>
    <p:sldId id="31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0" autoAdjust="0"/>
    <p:restoredTop sz="94660"/>
  </p:normalViewPr>
  <p:slideViewPr>
    <p:cSldViewPr snapToGrid="0" snapToObjects="1">
      <p:cViewPr>
        <p:scale>
          <a:sx n="100" d="100"/>
          <a:sy n="100" d="100"/>
        </p:scale>
        <p:origin x="-80" y="3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AEE305-C0CD-7F41-A610-748C89E7B479}" type="datetimeFigureOut">
              <a:rPr lang="en-US" smtClean="0"/>
              <a:t>8/27/13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D34F72-A382-E243-A882-82B159837B99}" type="slidenum">
              <a:rPr lang="en-US" smtClean="0"/>
              <a:t>‹#›</a:t>
            </a:fld>
            <a:endParaRPr lang="en-US"/>
          </a:p>
        </p:txBody>
      </p:sp>
    </p:spTree>
    <p:extLst>
      <p:ext uri="{BB962C8B-B14F-4D97-AF65-F5344CB8AC3E}">
        <p14:creationId xmlns:p14="http://schemas.microsoft.com/office/powerpoint/2010/main" val="478262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4BD588-D508-5341-BF9D-6CFDDA8B29B3}" type="datetimeFigureOut">
              <a:rPr lang="en-US" smtClean="0"/>
              <a:pPr/>
              <a:t>8/27/13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2ABE7-E41A-5E45-9217-47B804A04F62}" type="slidenum">
              <a:rPr lang="en-US" smtClean="0"/>
              <a:pPr/>
              <a:t>‹#›</a:t>
            </a:fld>
            <a:endParaRPr lang="en-US"/>
          </a:p>
        </p:txBody>
      </p:sp>
    </p:spTree>
    <p:extLst>
      <p:ext uri="{BB962C8B-B14F-4D97-AF65-F5344CB8AC3E}">
        <p14:creationId xmlns:p14="http://schemas.microsoft.com/office/powerpoint/2010/main" val="35623708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LABEL!!!!  Say the ma has made from multi inputs</a:t>
            </a:r>
            <a:endParaRPr lang="en-US" dirty="0"/>
          </a:p>
        </p:txBody>
      </p:sp>
      <p:sp>
        <p:nvSpPr>
          <p:cNvPr id="4" name="Slide Number Placeholder 3"/>
          <p:cNvSpPr>
            <a:spLocks noGrp="1"/>
          </p:cNvSpPr>
          <p:nvPr>
            <p:ph type="sldNum" sz="quarter" idx="10"/>
          </p:nvPr>
        </p:nvSpPr>
        <p:spPr/>
        <p:txBody>
          <a:bodyPr/>
          <a:lstStyle/>
          <a:p>
            <a:fld id="{0E12ABE7-E41A-5E45-9217-47B804A04F62}" type="slidenum">
              <a:rPr lang="en-US" smtClean="0"/>
              <a:pPr/>
              <a:t>9</a:t>
            </a:fld>
            <a:endParaRPr lang="en-US"/>
          </a:p>
        </p:txBody>
      </p:sp>
    </p:spTree>
    <p:extLst>
      <p:ext uri="{BB962C8B-B14F-4D97-AF65-F5344CB8AC3E}">
        <p14:creationId xmlns:p14="http://schemas.microsoft.com/office/powerpoint/2010/main" val="404348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2"/>
          <p:cNvSpPr>
            <a:spLocks noGrp="1" noChangeArrowheads="1"/>
          </p:cNvSpPr>
          <p:nvPr>
            <p:ph type="dt"/>
          </p:nvPr>
        </p:nvSpPr>
        <p:spPr>
          <a:ln/>
        </p:spPr>
        <p:txBody>
          <a:bodyPr/>
          <a:lstStyle/>
          <a:p>
            <a:r>
              <a:rPr lang="en-US"/>
              <a:t>01/07/11</a:t>
            </a:r>
          </a:p>
        </p:txBody>
      </p:sp>
      <p:sp>
        <p:nvSpPr>
          <p:cNvPr id="5" name="Rectangle 26"/>
          <p:cNvSpPr>
            <a:spLocks noGrp="1" noChangeArrowheads="1"/>
          </p:cNvSpPr>
          <p:nvPr>
            <p:ph type="sldNum"/>
          </p:nvPr>
        </p:nvSpPr>
        <p:spPr>
          <a:ln/>
        </p:spPr>
        <p:txBody>
          <a:bodyPr/>
          <a:lstStyle/>
          <a:p>
            <a:fld id="{FEFD1726-6CE5-264E-869C-EC5C1FFDD9B4}" type="slidenum">
              <a:rPr lang="en-US"/>
              <a:pPr/>
              <a:t>35</a:t>
            </a:fld>
            <a:endParaRPr lang="en-US"/>
          </a:p>
        </p:txBody>
      </p:sp>
      <p:sp>
        <p:nvSpPr>
          <p:cNvPr id="25601" name="Text Box 1"/>
          <p:cNvSpPr txBox="1">
            <a:spLocks noGrp="1" noRot="1" noChangeAspect="1" noChangeArrowheads="1"/>
          </p:cNvSpPr>
          <p:nvPr>
            <p:ph type="sldImg"/>
          </p:nvPr>
        </p:nvSpPr>
        <p:spPr bwMode="auto">
          <a:xfrm>
            <a:off x="1147763" y="685800"/>
            <a:ext cx="4532312" cy="3398838"/>
          </a:xfrm>
          <a:prstGeom prst="rect">
            <a:avLst/>
          </a:prstGeom>
          <a:solidFill>
            <a:srgbClr val="FFFFFF"/>
          </a:solidFill>
          <a:ln>
            <a:solidFill>
              <a:srgbClr val="000000"/>
            </a:solidFill>
            <a:miter lim="800000"/>
            <a:headEnd/>
            <a:tailEnd/>
          </a:ln>
        </p:spPr>
      </p:sp>
      <p:sp>
        <p:nvSpPr>
          <p:cNvPr id="25602" name="Text Box 2"/>
          <p:cNvSpPr txBox="1">
            <a:spLocks noGrp="1" noChangeArrowheads="1"/>
          </p:cNvSpPr>
          <p:nvPr>
            <p:ph type="body" idx="1"/>
          </p:nvPr>
        </p:nvSpPr>
        <p:spPr bwMode="auto">
          <a:xfrm>
            <a:off x="685800" y="4343400"/>
            <a:ext cx="5456238" cy="408463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2"/>
          <p:cNvSpPr>
            <a:spLocks noGrp="1" noChangeArrowheads="1"/>
          </p:cNvSpPr>
          <p:nvPr>
            <p:ph type="dt"/>
          </p:nvPr>
        </p:nvSpPr>
        <p:spPr>
          <a:ln/>
        </p:spPr>
        <p:txBody>
          <a:bodyPr/>
          <a:lstStyle/>
          <a:p>
            <a:r>
              <a:rPr lang="en-US"/>
              <a:t>01/07/11</a:t>
            </a:r>
          </a:p>
        </p:txBody>
      </p:sp>
      <p:sp>
        <p:nvSpPr>
          <p:cNvPr id="5" name="Rectangle 26"/>
          <p:cNvSpPr>
            <a:spLocks noGrp="1" noChangeArrowheads="1"/>
          </p:cNvSpPr>
          <p:nvPr>
            <p:ph type="sldNum"/>
          </p:nvPr>
        </p:nvSpPr>
        <p:spPr>
          <a:ln/>
        </p:spPr>
        <p:txBody>
          <a:bodyPr/>
          <a:lstStyle/>
          <a:p>
            <a:fld id="{96C86D26-8B5E-A147-9E22-A46EAD2F3D2A}" type="slidenum">
              <a:rPr lang="en-US"/>
              <a:pPr/>
              <a:t>36</a:t>
            </a:fld>
            <a:endParaRPr lang="en-US"/>
          </a:p>
        </p:txBody>
      </p:sp>
      <p:sp>
        <p:nvSpPr>
          <p:cNvPr id="26625" name="Text Box 1"/>
          <p:cNvSpPr txBox="1">
            <a:spLocks noGrp="1" noRot="1" noChangeAspect="1" noChangeArrowheads="1"/>
          </p:cNvSpPr>
          <p:nvPr>
            <p:ph type="sldImg"/>
          </p:nvPr>
        </p:nvSpPr>
        <p:spPr bwMode="auto">
          <a:xfrm>
            <a:off x="1147763" y="685800"/>
            <a:ext cx="4532312" cy="3398838"/>
          </a:xfrm>
          <a:prstGeom prst="rect">
            <a:avLst/>
          </a:prstGeom>
          <a:solidFill>
            <a:srgbClr val="FFFFFF"/>
          </a:solidFill>
          <a:ln>
            <a:solidFill>
              <a:srgbClr val="000000"/>
            </a:solidFill>
            <a:miter lim="800000"/>
            <a:headEnd/>
            <a:tailEnd/>
          </a:ln>
        </p:spPr>
      </p:sp>
      <p:sp>
        <p:nvSpPr>
          <p:cNvPr id="26626" name="Text Box 2"/>
          <p:cNvSpPr txBox="1">
            <a:spLocks noGrp="1" noChangeArrowheads="1"/>
          </p:cNvSpPr>
          <p:nvPr>
            <p:ph type="body" idx="1"/>
          </p:nvPr>
        </p:nvSpPr>
        <p:spPr bwMode="auto">
          <a:xfrm>
            <a:off x="685800" y="4343400"/>
            <a:ext cx="5456238" cy="408463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2"/>
          <p:cNvSpPr>
            <a:spLocks noGrp="1" noChangeArrowheads="1"/>
          </p:cNvSpPr>
          <p:nvPr>
            <p:ph type="dt"/>
          </p:nvPr>
        </p:nvSpPr>
        <p:spPr>
          <a:ln/>
        </p:spPr>
        <p:txBody>
          <a:bodyPr/>
          <a:lstStyle/>
          <a:p>
            <a:r>
              <a:rPr lang="en-US"/>
              <a:t>01/07/11</a:t>
            </a:r>
          </a:p>
        </p:txBody>
      </p:sp>
      <p:sp>
        <p:nvSpPr>
          <p:cNvPr id="5" name="Rectangle 26"/>
          <p:cNvSpPr>
            <a:spLocks noGrp="1" noChangeArrowheads="1"/>
          </p:cNvSpPr>
          <p:nvPr>
            <p:ph type="sldNum"/>
          </p:nvPr>
        </p:nvSpPr>
        <p:spPr>
          <a:ln/>
        </p:spPr>
        <p:txBody>
          <a:bodyPr/>
          <a:lstStyle/>
          <a:p>
            <a:fld id="{96C86D26-8B5E-A147-9E22-A46EAD2F3D2A}" type="slidenum">
              <a:rPr lang="en-US"/>
              <a:pPr/>
              <a:t>37</a:t>
            </a:fld>
            <a:endParaRPr lang="en-US"/>
          </a:p>
        </p:txBody>
      </p:sp>
      <p:sp>
        <p:nvSpPr>
          <p:cNvPr id="26625" name="Text Box 1"/>
          <p:cNvSpPr txBox="1">
            <a:spLocks noGrp="1" noRot="1" noChangeAspect="1" noChangeArrowheads="1"/>
          </p:cNvSpPr>
          <p:nvPr>
            <p:ph type="sldImg"/>
          </p:nvPr>
        </p:nvSpPr>
        <p:spPr bwMode="auto">
          <a:xfrm>
            <a:off x="1147763" y="685800"/>
            <a:ext cx="4532312" cy="3398838"/>
          </a:xfrm>
          <a:prstGeom prst="rect">
            <a:avLst/>
          </a:prstGeom>
          <a:solidFill>
            <a:srgbClr val="FFFFFF"/>
          </a:solidFill>
          <a:ln>
            <a:solidFill>
              <a:srgbClr val="000000"/>
            </a:solidFill>
            <a:miter lim="800000"/>
            <a:headEnd/>
            <a:tailEnd/>
          </a:ln>
        </p:spPr>
      </p:sp>
      <p:sp>
        <p:nvSpPr>
          <p:cNvPr id="26626" name="Text Box 2"/>
          <p:cNvSpPr txBox="1">
            <a:spLocks noGrp="1" noChangeArrowheads="1"/>
          </p:cNvSpPr>
          <p:nvPr>
            <p:ph type="body" idx="1"/>
          </p:nvPr>
        </p:nvSpPr>
        <p:spPr bwMode="auto">
          <a:xfrm>
            <a:off x="685800" y="4343400"/>
            <a:ext cx="5456238" cy="408463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2"/>
          <p:cNvSpPr>
            <a:spLocks noGrp="1" noChangeArrowheads="1"/>
          </p:cNvSpPr>
          <p:nvPr>
            <p:ph type="dt"/>
          </p:nvPr>
        </p:nvSpPr>
        <p:spPr>
          <a:ln/>
        </p:spPr>
        <p:txBody>
          <a:bodyPr/>
          <a:lstStyle/>
          <a:p>
            <a:r>
              <a:rPr lang="en-US"/>
              <a:t>01/07/11</a:t>
            </a:r>
          </a:p>
        </p:txBody>
      </p:sp>
      <p:sp>
        <p:nvSpPr>
          <p:cNvPr id="5" name="Rectangle 26"/>
          <p:cNvSpPr>
            <a:spLocks noGrp="1" noChangeArrowheads="1"/>
          </p:cNvSpPr>
          <p:nvPr>
            <p:ph type="sldNum"/>
          </p:nvPr>
        </p:nvSpPr>
        <p:spPr>
          <a:ln/>
        </p:spPr>
        <p:txBody>
          <a:bodyPr/>
          <a:lstStyle/>
          <a:p>
            <a:fld id="{0D3E9047-7257-ED4A-A0BB-684D6E3BEA32}" type="slidenum">
              <a:rPr lang="en-US"/>
              <a:pPr/>
              <a:t>21</a:t>
            </a:fld>
            <a:endParaRPr lang="en-US"/>
          </a:p>
        </p:txBody>
      </p:sp>
      <p:sp>
        <p:nvSpPr>
          <p:cNvPr id="18433" name="Text Box 1"/>
          <p:cNvSpPr txBox="1">
            <a:spLocks noGrp="1" noRot="1" noChangeAspect="1" noChangeArrowheads="1"/>
          </p:cNvSpPr>
          <p:nvPr>
            <p:ph type="sldImg"/>
          </p:nvPr>
        </p:nvSpPr>
        <p:spPr bwMode="auto">
          <a:xfrm>
            <a:off x="1147763" y="685800"/>
            <a:ext cx="4532312" cy="3398838"/>
          </a:xfrm>
          <a:prstGeom prst="rect">
            <a:avLst/>
          </a:prstGeom>
          <a:solidFill>
            <a:srgbClr val="FFFFFF"/>
          </a:solidFill>
          <a:ln>
            <a:solidFill>
              <a:srgbClr val="000000"/>
            </a:solidFill>
            <a:miter lim="800000"/>
            <a:headEnd/>
            <a:tailEnd/>
          </a:ln>
        </p:spPr>
      </p:sp>
      <p:sp>
        <p:nvSpPr>
          <p:cNvPr id="18434" name="Text Box 2"/>
          <p:cNvSpPr txBox="1">
            <a:spLocks noGrp="1" noChangeArrowheads="1"/>
          </p:cNvSpPr>
          <p:nvPr>
            <p:ph type="body" idx="1"/>
          </p:nvPr>
        </p:nvSpPr>
        <p:spPr bwMode="auto">
          <a:xfrm>
            <a:off x="685800" y="4343400"/>
            <a:ext cx="5456238" cy="408463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2"/>
          <p:cNvSpPr>
            <a:spLocks noGrp="1" noChangeArrowheads="1"/>
          </p:cNvSpPr>
          <p:nvPr>
            <p:ph type="dt"/>
          </p:nvPr>
        </p:nvSpPr>
        <p:spPr>
          <a:ln/>
        </p:spPr>
        <p:txBody>
          <a:bodyPr/>
          <a:lstStyle/>
          <a:p>
            <a:r>
              <a:rPr lang="en-US"/>
              <a:t>01/07/11</a:t>
            </a:r>
          </a:p>
        </p:txBody>
      </p:sp>
      <p:sp>
        <p:nvSpPr>
          <p:cNvPr id="5" name="Rectangle 26"/>
          <p:cNvSpPr>
            <a:spLocks noGrp="1" noChangeArrowheads="1"/>
          </p:cNvSpPr>
          <p:nvPr>
            <p:ph type="sldNum"/>
          </p:nvPr>
        </p:nvSpPr>
        <p:spPr>
          <a:ln/>
        </p:spPr>
        <p:txBody>
          <a:bodyPr/>
          <a:lstStyle/>
          <a:p>
            <a:fld id="{908AA253-AB45-774D-BF4A-2202D645D9DD}" type="slidenum">
              <a:rPr lang="en-US"/>
              <a:pPr/>
              <a:t>28</a:t>
            </a:fld>
            <a:endParaRPr lang="en-US"/>
          </a:p>
        </p:txBody>
      </p:sp>
      <p:sp>
        <p:nvSpPr>
          <p:cNvPr id="17409" name="Text Box 1"/>
          <p:cNvSpPr txBox="1">
            <a:spLocks noChangeArrowheads="1"/>
          </p:cNvSpPr>
          <p:nvPr/>
        </p:nvSpPr>
        <p:spPr bwMode="auto">
          <a:xfrm>
            <a:off x="1143000" y="685800"/>
            <a:ext cx="4572000" cy="3429000"/>
          </a:xfrm>
          <a:prstGeom prst="rect">
            <a:avLst/>
          </a:prstGeom>
          <a:solidFill>
            <a:srgbClr val="FFFFFF">
              <a:alpha val="9999"/>
            </a:srgbClr>
          </a:solidFill>
          <a:ln w="9360">
            <a:solidFill>
              <a:srgbClr val="000000"/>
            </a:solidFill>
            <a:miter lim="800000"/>
            <a:headEnd/>
            <a:tailEnd/>
          </a:ln>
          <a:effectLst/>
        </p:spPr>
        <p:txBody>
          <a:bodyPr wrap="none" anchor="ctr">
            <a:prstTxWarp prst="textNoShape">
              <a:avLst/>
            </a:prstTxWarp>
          </a:bodyPr>
          <a:lstStyle/>
          <a:p>
            <a:endParaRPr lang="en-US"/>
          </a:p>
        </p:txBody>
      </p:sp>
      <p:sp>
        <p:nvSpPr>
          <p:cNvPr id="17410" name="Text Box 2"/>
          <p:cNvSpPr txBox="1">
            <a:spLocks noGrp="1" noChangeArrowheads="1"/>
          </p:cNvSpPr>
          <p:nvPr>
            <p:ph type="body"/>
          </p:nvPr>
        </p:nvSpPr>
        <p:spPr bwMode="auto">
          <a:xfrm>
            <a:off x="685800" y="4343400"/>
            <a:ext cx="5467350" cy="4189413"/>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2"/>
          <p:cNvSpPr>
            <a:spLocks noGrp="1" noChangeArrowheads="1"/>
          </p:cNvSpPr>
          <p:nvPr>
            <p:ph type="dt"/>
          </p:nvPr>
        </p:nvSpPr>
        <p:spPr>
          <a:ln/>
        </p:spPr>
        <p:txBody>
          <a:bodyPr/>
          <a:lstStyle/>
          <a:p>
            <a:r>
              <a:rPr lang="en-US"/>
              <a:t>01/07/11</a:t>
            </a:r>
          </a:p>
        </p:txBody>
      </p:sp>
      <p:sp>
        <p:nvSpPr>
          <p:cNvPr id="5" name="Rectangle 26"/>
          <p:cNvSpPr>
            <a:spLocks noGrp="1" noChangeArrowheads="1"/>
          </p:cNvSpPr>
          <p:nvPr>
            <p:ph type="sldNum"/>
          </p:nvPr>
        </p:nvSpPr>
        <p:spPr>
          <a:ln/>
        </p:spPr>
        <p:txBody>
          <a:bodyPr/>
          <a:lstStyle/>
          <a:p>
            <a:fld id="{691B6094-E9B5-B142-B587-C7F1043A4558}" type="slidenum">
              <a:rPr lang="en-US"/>
              <a:pPr/>
              <a:t>29</a:t>
            </a:fld>
            <a:endParaRPr lang="en-US"/>
          </a:p>
        </p:txBody>
      </p:sp>
      <p:sp>
        <p:nvSpPr>
          <p:cNvPr id="19457" name="Text Box 1"/>
          <p:cNvSpPr txBox="1">
            <a:spLocks noGrp="1" noRot="1" noChangeAspect="1" noChangeArrowheads="1"/>
          </p:cNvSpPr>
          <p:nvPr>
            <p:ph type="sldImg"/>
          </p:nvPr>
        </p:nvSpPr>
        <p:spPr bwMode="auto">
          <a:xfrm>
            <a:off x="1147763" y="685800"/>
            <a:ext cx="4532312" cy="3398838"/>
          </a:xfrm>
          <a:prstGeom prst="rect">
            <a:avLst/>
          </a:prstGeom>
          <a:solidFill>
            <a:srgbClr val="FFFFFF"/>
          </a:solidFill>
          <a:ln>
            <a:solidFill>
              <a:srgbClr val="000000"/>
            </a:solidFill>
            <a:miter lim="800000"/>
            <a:headEnd/>
            <a:tailEnd/>
          </a:ln>
        </p:spPr>
      </p:sp>
      <p:sp>
        <p:nvSpPr>
          <p:cNvPr id="19458" name="Text Box 2"/>
          <p:cNvSpPr txBox="1">
            <a:spLocks noGrp="1" noChangeArrowheads="1"/>
          </p:cNvSpPr>
          <p:nvPr>
            <p:ph type="body" idx="1"/>
          </p:nvPr>
        </p:nvSpPr>
        <p:spPr bwMode="auto">
          <a:xfrm>
            <a:off x="685800" y="4343400"/>
            <a:ext cx="5456238" cy="408463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2"/>
          <p:cNvSpPr>
            <a:spLocks noGrp="1" noChangeArrowheads="1"/>
          </p:cNvSpPr>
          <p:nvPr>
            <p:ph type="dt"/>
          </p:nvPr>
        </p:nvSpPr>
        <p:spPr>
          <a:ln/>
        </p:spPr>
        <p:txBody>
          <a:bodyPr/>
          <a:lstStyle/>
          <a:p>
            <a:r>
              <a:rPr lang="en-US"/>
              <a:t>01/07/11</a:t>
            </a:r>
          </a:p>
        </p:txBody>
      </p:sp>
      <p:sp>
        <p:nvSpPr>
          <p:cNvPr id="5" name="Rectangle 26"/>
          <p:cNvSpPr>
            <a:spLocks noGrp="1" noChangeArrowheads="1"/>
          </p:cNvSpPr>
          <p:nvPr>
            <p:ph type="sldNum"/>
          </p:nvPr>
        </p:nvSpPr>
        <p:spPr>
          <a:ln/>
        </p:spPr>
        <p:txBody>
          <a:bodyPr/>
          <a:lstStyle/>
          <a:p>
            <a:fld id="{2D1C4B55-F7BD-E24B-A44C-6CF784B01316}" type="slidenum">
              <a:rPr lang="en-US"/>
              <a:pPr/>
              <a:t>30</a:t>
            </a:fld>
            <a:endParaRPr lang="en-US"/>
          </a:p>
        </p:txBody>
      </p:sp>
      <p:sp>
        <p:nvSpPr>
          <p:cNvPr id="20481" name="Text Box 1"/>
          <p:cNvSpPr txBox="1">
            <a:spLocks noGrp="1" noRot="1" noChangeAspect="1" noChangeArrowheads="1"/>
          </p:cNvSpPr>
          <p:nvPr>
            <p:ph type="sldImg"/>
          </p:nvPr>
        </p:nvSpPr>
        <p:spPr bwMode="auto">
          <a:xfrm>
            <a:off x="1147763" y="685800"/>
            <a:ext cx="4532312" cy="3398838"/>
          </a:xfrm>
          <a:prstGeom prst="rect">
            <a:avLst/>
          </a:prstGeom>
          <a:solidFill>
            <a:srgbClr val="FFFFFF"/>
          </a:solidFill>
          <a:ln>
            <a:solidFill>
              <a:srgbClr val="000000"/>
            </a:solidFill>
            <a:miter lim="800000"/>
            <a:headEnd/>
            <a:tailEnd/>
          </a:ln>
        </p:spPr>
      </p:sp>
      <p:sp>
        <p:nvSpPr>
          <p:cNvPr id="20482" name="Text Box 2"/>
          <p:cNvSpPr txBox="1">
            <a:spLocks noGrp="1" noChangeArrowheads="1"/>
          </p:cNvSpPr>
          <p:nvPr>
            <p:ph type="body" idx="1"/>
          </p:nvPr>
        </p:nvSpPr>
        <p:spPr bwMode="auto">
          <a:xfrm>
            <a:off x="685800" y="4343400"/>
            <a:ext cx="5456238" cy="408463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2"/>
          <p:cNvSpPr>
            <a:spLocks noGrp="1" noChangeArrowheads="1"/>
          </p:cNvSpPr>
          <p:nvPr>
            <p:ph type="dt"/>
          </p:nvPr>
        </p:nvSpPr>
        <p:spPr>
          <a:ln/>
        </p:spPr>
        <p:txBody>
          <a:bodyPr/>
          <a:lstStyle/>
          <a:p>
            <a:r>
              <a:rPr lang="en-US"/>
              <a:t>01/07/11</a:t>
            </a:r>
          </a:p>
        </p:txBody>
      </p:sp>
      <p:sp>
        <p:nvSpPr>
          <p:cNvPr id="5" name="Rectangle 26"/>
          <p:cNvSpPr>
            <a:spLocks noGrp="1" noChangeArrowheads="1"/>
          </p:cNvSpPr>
          <p:nvPr>
            <p:ph type="sldNum"/>
          </p:nvPr>
        </p:nvSpPr>
        <p:spPr>
          <a:ln/>
        </p:spPr>
        <p:txBody>
          <a:bodyPr/>
          <a:lstStyle/>
          <a:p>
            <a:fld id="{F6EB8240-A1E2-8B4D-8DDD-A2D1967DD5B3}" type="slidenum">
              <a:rPr lang="en-US"/>
              <a:pPr/>
              <a:t>31</a:t>
            </a:fld>
            <a:endParaRPr lang="en-US"/>
          </a:p>
        </p:txBody>
      </p:sp>
      <p:sp>
        <p:nvSpPr>
          <p:cNvPr id="21505" name="Text Box 1"/>
          <p:cNvSpPr txBox="1">
            <a:spLocks noGrp="1" noRot="1" noChangeAspect="1" noChangeArrowheads="1"/>
          </p:cNvSpPr>
          <p:nvPr>
            <p:ph type="sldImg"/>
          </p:nvPr>
        </p:nvSpPr>
        <p:spPr bwMode="auto">
          <a:xfrm>
            <a:off x="1147763" y="685800"/>
            <a:ext cx="4532312" cy="3398838"/>
          </a:xfrm>
          <a:prstGeom prst="rect">
            <a:avLst/>
          </a:prstGeom>
          <a:solidFill>
            <a:srgbClr val="FFFFFF"/>
          </a:solidFill>
          <a:ln>
            <a:solidFill>
              <a:srgbClr val="000000"/>
            </a:solidFill>
            <a:miter lim="800000"/>
            <a:headEnd/>
            <a:tailEnd/>
          </a:ln>
        </p:spPr>
      </p:sp>
      <p:sp>
        <p:nvSpPr>
          <p:cNvPr id="21506" name="Text Box 2"/>
          <p:cNvSpPr txBox="1">
            <a:spLocks noGrp="1" noChangeArrowheads="1"/>
          </p:cNvSpPr>
          <p:nvPr>
            <p:ph type="body" idx="1"/>
          </p:nvPr>
        </p:nvSpPr>
        <p:spPr bwMode="auto">
          <a:xfrm>
            <a:off x="685800" y="4343400"/>
            <a:ext cx="5456238" cy="408463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2"/>
          <p:cNvSpPr>
            <a:spLocks noGrp="1" noChangeArrowheads="1"/>
          </p:cNvSpPr>
          <p:nvPr>
            <p:ph type="dt"/>
          </p:nvPr>
        </p:nvSpPr>
        <p:spPr>
          <a:ln/>
        </p:spPr>
        <p:txBody>
          <a:bodyPr/>
          <a:lstStyle/>
          <a:p>
            <a:r>
              <a:rPr lang="en-US"/>
              <a:t>01/07/11</a:t>
            </a:r>
          </a:p>
        </p:txBody>
      </p:sp>
      <p:sp>
        <p:nvSpPr>
          <p:cNvPr id="5" name="Rectangle 26"/>
          <p:cNvSpPr>
            <a:spLocks noGrp="1" noChangeArrowheads="1"/>
          </p:cNvSpPr>
          <p:nvPr>
            <p:ph type="sldNum"/>
          </p:nvPr>
        </p:nvSpPr>
        <p:spPr>
          <a:ln/>
        </p:spPr>
        <p:txBody>
          <a:bodyPr/>
          <a:lstStyle/>
          <a:p>
            <a:fld id="{1F779078-75CC-0247-8B31-B1652064AA4F}" type="slidenum">
              <a:rPr lang="en-US"/>
              <a:pPr/>
              <a:t>32</a:t>
            </a:fld>
            <a:endParaRPr lang="en-US"/>
          </a:p>
        </p:txBody>
      </p:sp>
      <p:sp>
        <p:nvSpPr>
          <p:cNvPr id="22529" name="Text Box 1"/>
          <p:cNvSpPr txBox="1">
            <a:spLocks noGrp="1" noRot="1" noChangeAspect="1" noChangeArrowheads="1"/>
          </p:cNvSpPr>
          <p:nvPr>
            <p:ph type="sldImg"/>
          </p:nvPr>
        </p:nvSpPr>
        <p:spPr bwMode="auto">
          <a:xfrm>
            <a:off x="1147763" y="685800"/>
            <a:ext cx="4532312" cy="3398838"/>
          </a:xfrm>
          <a:prstGeom prst="rect">
            <a:avLst/>
          </a:prstGeom>
          <a:solidFill>
            <a:srgbClr val="FFFFFF"/>
          </a:solidFill>
          <a:ln>
            <a:solidFill>
              <a:srgbClr val="000000"/>
            </a:solidFill>
            <a:miter lim="800000"/>
            <a:headEnd/>
            <a:tailEnd/>
          </a:ln>
        </p:spPr>
      </p:sp>
      <p:sp>
        <p:nvSpPr>
          <p:cNvPr id="22530" name="Text Box 2"/>
          <p:cNvSpPr txBox="1">
            <a:spLocks noGrp="1" noChangeArrowheads="1"/>
          </p:cNvSpPr>
          <p:nvPr>
            <p:ph type="body" idx="1"/>
          </p:nvPr>
        </p:nvSpPr>
        <p:spPr bwMode="auto">
          <a:xfrm>
            <a:off x="685800" y="4343400"/>
            <a:ext cx="5456238" cy="408463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2"/>
          <p:cNvSpPr>
            <a:spLocks noGrp="1" noChangeArrowheads="1"/>
          </p:cNvSpPr>
          <p:nvPr>
            <p:ph type="dt"/>
          </p:nvPr>
        </p:nvSpPr>
        <p:spPr>
          <a:ln/>
        </p:spPr>
        <p:txBody>
          <a:bodyPr/>
          <a:lstStyle/>
          <a:p>
            <a:r>
              <a:rPr lang="en-US"/>
              <a:t>01/07/11</a:t>
            </a:r>
          </a:p>
        </p:txBody>
      </p:sp>
      <p:sp>
        <p:nvSpPr>
          <p:cNvPr id="5" name="Rectangle 26"/>
          <p:cNvSpPr>
            <a:spLocks noGrp="1" noChangeArrowheads="1"/>
          </p:cNvSpPr>
          <p:nvPr>
            <p:ph type="sldNum"/>
          </p:nvPr>
        </p:nvSpPr>
        <p:spPr>
          <a:ln/>
        </p:spPr>
        <p:txBody>
          <a:bodyPr/>
          <a:lstStyle/>
          <a:p>
            <a:fld id="{F98E217B-2568-7844-B26D-30440BF2E0A0}" type="slidenum">
              <a:rPr lang="en-US"/>
              <a:pPr/>
              <a:t>33</a:t>
            </a:fld>
            <a:endParaRPr lang="en-US"/>
          </a:p>
        </p:txBody>
      </p:sp>
      <p:sp>
        <p:nvSpPr>
          <p:cNvPr id="23553" name="Text Box 1"/>
          <p:cNvSpPr txBox="1">
            <a:spLocks noGrp="1" noRot="1" noChangeAspect="1" noChangeArrowheads="1"/>
          </p:cNvSpPr>
          <p:nvPr>
            <p:ph type="sldImg"/>
          </p:nvPr>
        </p:nvSpPr>
        <p:spPr bwMode="auto">
          <a:xfrm>
            <a:off x="1147763" y="685800"/>
            <a:ext cx="4532312" cy="3398838"/>
          </a:xfrm>
          <a:prstGeom prst="rect">
            <a:avLst/>
          </a:prstGeom>
          <a:solidFill>
            <a:srgbClr val="FFFFFF"/>
          </a:solidFill>
          <a:ln>
            <a:solidFill>
              <a:srgbClr val="000000"/>
            </a:solidFill>
            <a:miter lim="800000"/>
            <a:headEnd/>
            <a:tailEnd/>
          </a:ln>
        </p:spPr>
      </p:sp>
      <p:sp>
        <p:nvSpPr>
          <p:cNvPr id="23554" name="Text Box 2"/>
          <p:cNvSpPr txBox="1">
            <a:spLocks noGrp="1" noChangeArrowheads="1"/>
          </p:cNvSpPr>
          <p:nvPr>
            <p:ph type="body" idx="1"/>
          </p:nvPr>
        </p:nvSpPr>
        <p:spPr bwMode="auto">
          <a:xfrm>
            <a:off x="685800" y="4343400"/>
            <a:ext cx="5456238" cy="408463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2"/>
          <p:cNvSpPr>
            <a:spLocks noGrp="1" noChangeArrowheads="1"/>
          </p:cNvSpPr>
          <p:nvPr>
            <p:ph type="dt"/>
          </p:nvPr>
        </p:nvSpPr>
        <p:spPr>
          <a:ln/>
        </p:spPr>
        <p:txBody>
          <a:bodyPr/>
          <a:lstStyle/>
          <a:p>
            <a:r>
              <a:rPr lang="en-US"/>
              <a:t>01/07/11</a:t>
            </a:r>
          </a:p>
        </p:txBody>
      </p:sp>
      <p:sp>
        <p:nvSpPr>
          <p:cNvPr id="5" name="Rectangle 26"/>
          <p:cNvSpPr>
            <a:spLocks noGrp="1" noChangeArrowheads="1"/>
          </p:cNvSpPr>
          <p:nvPr>
            <p:ph type="sldNum"/>
          </p:nvPr>
        </p:nvSpPr>
        <p:spPr>
          <a:ln/>
        </p:spPr>
        <p:txBody>
          <a:bodyPr/>
          <a:lstStyle/>
          <a:p>
            <a:fld id="{EEEE2681-C550-8C45-BC5D-5E8561414AB5}" type="slidenum">
              <a:rPr lang="en-US"/>
              <a:pPr/>
              <a:t>34</a:t>
            </a:fld>
            <a:endParaRPr lang="en-US"/>
          </a:p>
        </p:txBody>
      </p:sp>
      <p:sp>
        <p:nvSpPr>
          <p:cNvPr id="24577" name="Text Box 1"/>
          <p:cNvSpPr txBox="1">
            <a:spLocks noGrp="1" noRot="1" noChangeAspect="1" noChangeArrowheads="1"/>
          </p:cNvSpPr>
          <p:nvPr>
            <p:ph type="sldImg"/>
          </p:nvPr>
        </p:nvSpPr>
        <p:spPr bwMode="auto">
          <a:xfrm>
            <a:off x="1147763" y="685800"/>
            <a:ext cx="4532312" cy="3398838"/>
          </a:xfrm>
          <a:prstGeom prst="rect">
            <a:avLst/>
          </a:prstGeom>
          <a:solidFill>
            <a:srgbClr val="FFFFFF"/>
          </a:solidFill>
          <a:ln>
            <a:solidFill>
              <a:srgbClr val="000000"/>
            </a:solidFill>
            <a:miter lim="800000"/>
            <a:headEnd/>
            <a:tailEnd/>
          </a:ln>
        </p:spPr>
      </p:sp>
      <p:sp>
        <p:nvSpPr>
          <p:cNvPr id="24578" name="Text Box 2"/>
          <p:cNvSpPr txBox="1">
            <a:spLocks noGrp="1" noChangeArrowheads="1"/>
          </p:cNvSpPr>
          <p:nvPr>
            <p:ph type="body" idx="1"/>
          </p:nvPr>
        </p:nvSpPr>
        <p:spPr bwMode="auto">
          <a:xfrm>
            <a:off x="685800" y="4343400"/>
            <a:ext cx="5456238" cy="4084638"/>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108A1-8555-734D-9818-E258CC433F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108A1-8555-734D-9818-E258CC433F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108A1-8555-734D-9818-E258CC433F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rtlCol="0">
            <a:normAutofit/>
          </a:bodyPr>
          <a:lstStyle/>
          <a:p>
            <a:pPr lvl="0"/>
            <a:endParaRPr lang="en-GB" noProof="0" smtClean="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atin typeface="Arial" charset="0"/>
                <a:ea typeface="ＭＳ Ｐゴシック" charset="-128"/>
                <a:cs typeface="ＭＳ Ｐゴシック" charset="-128"/>
              </a:defRPr>
            </a:lvl1pPr>
          </a:lstStyle>
          <a:p>
            <a:pPr>
              <a:defRPr/>
            </a:pPr>
            <a:fld id="{51ED5DEB-738D-5C4A-962E-DBA234DB3623}" type="slidenum">
              <a:rPr lang="en-US"/>
              <a:pPr>
                <a:defRPr/>
              </a:pPr>
              <a:t>‹#›</a:t>
            </a:fld>
            <a:endParaRPr lang="en-US"/>
          </a:p>
        </p:txBody>
      </p:sp>
    </p:spTree>
    <p:extLst>
      <p:ext uri="{BB962C8B-B14F-4D97-AF65-F5344CB8AC3E}">
        <p14:creationId xmlns:p14="http://schemas.microsoft.com/office/powerpoint/2010/main" val="256391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108A1-8555-734D-9818-E258CC433F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108A1-8555-734D-9818-E258CC433F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108A1-8555-734D-9818-E258CC433F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108A1-8555-734D-9818-E258CC433F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F108A1-8555-734D-9818-E258CC433F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108A1-8555-734D-9818-E258CC433F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108A1-8555-734D-9818-E258CC433F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108A1-8555-734D-9818-E258CC433F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Pasadena, CA, Sept 10-11 2012</a:t>
            </a:r>
            <a:endParaRPr lang="en-US" dirty="0"/>
          </a:p>
        </p:txBody>
      </p:sp>
      <p:grpSp>
        <p:nvGrpSpPr>
          <p:cNvPr id="7" name="Group 6"/>
          <p:cNvGrpSpPr/>
          <p:nvPr userDrawn="1"/>
        </p:nvGrpSpPr>
        <p:grpSpPr>
          <a:xfrm>
            <a:off x="7789654" y="121529"/>
            <a:ext cx="1133644" cy="750009"/>
            <a:chOff x="7789654" y="121529"/>
            <a:chExt cx="1133644" cy="750009"/>
          </a:xfrm>
        </p:grpSpPr>
        <p:pic>
          <p:nvPicPr>
            <p:cNvPr id="8" name="Picture 34" descr="QM_FPU_schematics"/>
            <p:cNvPicPr>
              <a:picLocks noChangeAspect="1" noChangeArrowheads="1"/>
            </p:cNvPicPr>
            <p:nvPr/>
          </p:nvPicPr>
          <p:blipFill>
            <a:blip r:embed="rId14"/>
            <a:srcRect/>
            <a:stretch>
              <a:fillRect/>
            </a:stretch>
          </p:blipFill>
          <p:spPr bwMode="auto">
            <a:xfrm>
              <a:off x="7789654" y="121529"/>
              <a:ext cx="1114280" cy="750009"/>
            </a:xfrm>
            <a:prstGeom prst="rect">
              <a:avLst/>
            </a:prstGeom>
            <a:noFill/>
            <a:ln w="9525">
              <a:noFill/>
              <a:miter lim="800000"/>
              <a:headEnd/>
              <a:tailEnd/>
            </a:ln>
          </p:spPr>
        </p:pic>
        <p:sp>
          <p:nvSpPr>
            <p:cNvPr id="9" name="Rectangle 8"/>
            <p:cNvSpPr/>
            <p:nvPr/>
          </p:nvSpPr>
          <p:spPr>
            <a:xfrm>
              <a:off x="7789654" y="121529"/>
              <a:ext cx="1133644" cy="338554"/>
            </a:xfrm>
            <a:prstGeom prst="rect">
              <a:avLst/>
            </a:prstGeom>
          </p:spPr>
          <p:txBody>
            <a:bodyPr wrap="none">
              <a:spAutoFit/>
            </a:bodyPr>
            <a:lstStyle/>
            <a:p>
              <a:r>
                <a:rPr lang="en-US" sz="1600" b="1" dirty="0" smtClean="0"/>
                <a:t>NHSC PACS</a:t>
              </a:r>
              <a:endParaRPr lang="en-US" sz="1600" b="1" dirty="0"/>
            </a:p>
          </p:txBody>
        </p:sp>
      </p:grpSp>
      <p:pic>
        <p:nvPicPr>
          <p:cNvPr id="10" name="Picture 40" descr="NHSCLogo2d_long_200"/>
          <p:cNvPicPr>
            <a:picLocks noChangeAspect="1" noChangeArrowheads="1"/>
          </p:cNvPicPr>
          <p:nvPr userDrawn="1"/>
        </p:nvPicPr>
        <p:blipFill>
          <a:blip r:embed="rId15"/>
          <a:srcRect/>
          <a:stretch>
            <a:fillRect/>
          </a:stretch>
        </p:blipFill>
        <p:spPr bwMode="auto">
          <a:xfrm>
            <a:off x="134938" y="87458"/>
            <a:ext cx="1214437" cy="668338"/>
          </a:xfrm>
          <a:prstGeom prst="rect">
            <a:avLst/>
          </a:prstGeom>
          <a:noFill/>
          <a:ln w="9525">
            <a:noFill/>
            <a:miter lim="800000"/>
            <a:headEnd/>
            <a:tailEnd/>
          </a:ln>
        </p:spPr>
      </p:pic>
      <p:sp>
        <p:nvSpPr>
          <p:cNvPr id="11" name="TextBox 10"/>
          <p:cNvSpPr txBox="1"/>
          <p:nvPr userDrawn="1"/>
        </p:nvSpPr>
        <p:spPr>
          <a:xfrm>
            <a:off x="3006121" y="6441154"/>
            <a:ext cx="3330869" cy="307777"/>
          </a:xfrm>
          <a:prstGeom prst="rect">
            <a:avLst/>
          </a:prstGeom>
          <a:noFill/>
        </p:spPr>
        <p:txBody>
          <a:bodyPr wrap="square" rtlCol="0">
            <a:spAutoFit/>
          </a:bodyPr>
          <a:lstStyle/>
          <a:p>
            <a:r>
              <a:rPr lang="en-US" sz="1400" dirty="0" smtClean="0"/>
              <a:t>NHSC</a:t>
            </a:r>
            <a:r>
              <a:rPr lang="en-US" sz="1400" baseline="0" dirty="0" smtClean="0"/>
              <a:t> Herschel </a:t>
            </a:r>
            <a:r>
              <a:rPr lang="en-US" sz="1400" dirty="0" smtClean="0"/>
              <a:t>Data Processing Workshop</a:t>
            </a:r>
            <a:endParaRPr lang="en-US" sz="1400" dirty="0"/>
          </a:p>
        </p:txBody>
      </p:sp>
      <p:sp>
        <p:nvSpPr>
          <p:cNvPr id="12" name="TextBox 11"/>
          <p:cNvSpPr txBox="1"/>
          <p:nvPr userDrawn="1"/>
        </p:nvSpPr>
        <p:spPr>
          <a:xfrm>
            <a:off x="356693" y="6429438"/>
            <a:ext cx="3124562" cy="307777"/>
          </a:xfrm>
          <a:prstGeom prst="rect">
            <a:avLst/>
          </a:prstGeom>
          <a:noFill/>
        </p:spPr>
        <p:txBody>
          <a:bodyPr wrap="square" rtlCol="0">
            <a:spAutoFit/>
          </a:bodyPr>
          <a:lstStyle/>
          <a:p>
            <a:r>
              <a:rPr lang="en-US" sz="1400" dirty="0" smtClean="0"/>
              <a:t>Steve Lord </a:t>
            </a:r>
            <a:r>
              <a:rPr lang="en-US" sz="1400" dirty="0" err="1" smtClean="0"/>
              <a:t>lord@ipac.caltech.edu</a:t>
            </a:r>
            <a:endParaRPr lang="en-US" sz="1400" dirty="0"/>
          </a:p>
        </p:txBody>
      </p:sp>
      <p:sp>
        <p:nvSpPr>
          <p:cNvPr id="13" name="TextBox 12"/>
          <p:cNvSpPr txBox="1"/>
          <p:nvPr userDrawn="1"/>
        </p:nvSpPr>
        <p:spPr>
          <a:xfrm>
            <a:off x="6441689" y="6438574"/>
            <a:ext cx="2245111" cy="307777"/>
          </a:xfrm>
          <a:prstGeom prst="rect">
            <a:avLst/>
          </a:prstGeom>
          <a:noFill/>
        </p:spPr>
        <p:txBody>
          <a:bodyPr wrap="square" rtlCol="0">
            <a:spAutoFit/>
          </a:bodyPr>
          <a:lstStyle/>
          <a:p>
            <a:r>
              <a:rPr lang="en-US" sz="1400" dirty="0" smtClean="0"/>
              <a:t>           August 27 2013</a:t>
            </a:r>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5"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tiff"/><Relationship Id="rId4" Type="http://schemas.openxmlformats.org/officeDocument/2006/relationships/image" Target="../media/image40.tiff"/><Relationship Id="rId1" Type="http://schemas.openxmlformats.org/officeDocument/2006/relationships/slideLayout" Target="../slideLayouts/slideLayout2.xml"/><Relationship Id="rId2" Type="http://schemas.openxmlformats.org/officeDocument/2006/relationships/image" Target="../media/image38.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94975"/>
            <a:ext cx="7772400" cy="1470025"/>
          </a:xfrm>
        </p:spPr>
        <p:txBody>
          <a:bodyPr>
            <a:normAutofit/>
          </a:bodyPr>
          <a:lstStyle/>
          <a:p>
            <a:r>
              <a:rPr lang="en-US" dirty="0" smtClean="0"/>
              <a:t>Intro to HIPE PACS Spectroscopy: Getting Fluxes and Maps</a:t>
            </a:r>
            <a:endParaRPr lang="en-US" dirty="0"/>
          </a:p>
        </p:txBody>
      </p:sp>
      <p:sp>
        <p:nvSpPr>
          <p:cNvPr id="3" name="Subtitle 2"/>
          <p:cNvSpPr>
            <a:spLocks noGrp="1"/>
          </p:cNvSpPr>
          <p:nvPr>
            <p:ph type="subTitle" idx="1"/>
          </p:nvPr>
        </p:nvSpPr>
        <p:spPr>
          <a:xfrm>
            <a:off x="1371600" y="2850750"/>
            <a:ext cx="6400800" cy="1752600"/>
          </a:xfrm>
        </p:spPr>
        <p:txBody>
          <a:bodyPr/>
          <a:lstStyle/>
          <a:p>
            <a:r>
              <a:rPr lang="en-US" dirty="0" smtClean="0">
                <a:solidFill>
                  <a:schemeClr val="tx1"/>
                </a:solidFill>
              </a:rPr>
              <a:t>(via the analysis of PACS Data Cubes)</a:t>
            </a:r>
          </a:p>
          <a:p>
            <a:endParaRPr lang="en-US" dirty="0" smtClean="0">
              <a:solidFill>
                <a:schemeClr val="tx1"/>
              </a:solidFill>
            </a:endParaRPr>
          </a:p>
          <a:p>
            <a:r>
              <a:rPr lang="en-US" dirty="0" smtClean="0">
                <a:solidFill>
                  <a:schemeClr val="tx1"/>
                </a:solidFill>
              </a:rPr>
              <a:t>Steve Lord, PACS/NHSC</a:t>
            </a:r>
            <a:endParaRPr lang="en-US" dirty="0">
              <a:solidFill>
                <a:schemeClr val="tx1"/>
              </a:solidFill>
            </a:endParaRPr>
          </a:p>
        </p:txBody>
      </p:sp>
      <p:sp>
        <p:nvSpPr>
          <p:cNvPr id="4" name="Date Placeholder 3"/>
          <p:cNvSpPr>
            <a:spLocks noGrp="1"/>
          </p:cNvSpPr>
          <p:nvPr>
            <p:ph type="dt" sz="half" idx="10"/>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8080"/>
            <a:ext cx="7772400" cy="4704079"/>
          </a:xfrm>
        </p:spPr>
        <p:txBody>
          <a:bodyPr>
            <a:normAutofit fontScale="90000"/>
          </a:bodyPr>
          <a:lstStyle/>
          <a:p>
            <a:r>
              <a:rPr lang="en-US" dirty="0" smtClean="0">
                <a:solidFill>
                  <a:srgbClr val="0000FF"/>
                </a:solidFill>
              </a:rPr>
              <a:t>Important Initial Analysis Decision:</a:t>
            </a:r>
            <a:br>
              <a:rPr lang="en-US" dirty="0" smtClean="0">
                <a:solidFill>
                  <a:srgbClr val="0000FF"/>
                </a:solidFill>
              </a:rPr>
            </a:br>
            <a:r>
              <a:rPr lang="en-US" dirty="0" smtClean="0"/>
              <a:t/>
            </a:r>
            <a:br>
              <a:rPr lang="en-US" dirty="0" smtClean="0"/>
            </a:br>
            <a:r>
              <a:rPr lang="en-US" dirty="0" smtClean="0"/>
              <a:t>Deciding whether to use</a:t>
            </a:r>
            <a:br>
              <a:rPr lang="en-US" dirty="0" smtClean="0"/>
            </a:br>
            <a:r>
              <a:rPr lang="en-US" dirty="0" smtClean="0"/>
              <a:t> </a:t>
            </a:r>
            <a:br>
              <a:rPr lang="en-US" dirty="0" smtClean="0"/>
            </a:br>
            <a:r>
              <a:rPr lang="en-US" dirty="0" smtClean="0"/>
              <a:t>*Rebinned Cubes*</a:t>
            </a:r>
            <a:br>
              <a:rPr lang="en-US" dirty="0" smtClean="0"/>
            </a:br>
            <a:r>
              <a:rPr lang="en-US" dirty="0" smtClean="0"/>
              <a:t>or </a:t>
            </a:r>
            <a:br>
              <a:rPr lang="en-US" dirty="0" smtClean="0"/>
            </a:br>
            <a:r>
              <a:rPr lang="en-US" dirty="0" smtClean="0"/>
              <a:t>*Projected Cubes*</a:t>
            </a:r>
            <a:endParaRPr lang="en-US" dirty="0"/>
          </a:p>
        </p:txBody>
      </p:sp>
    </p:spTree>
    <p:extLst>
      <p:ext uri="{BB962C8B-B14F-4D97-AF65-F5344CB8AC3E}">
        <p14:creationId xmlns:p14="http://schemas.microsoft.com/office/powerpoint/2010/main" val="32022438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idx="1"/>
          </p:nvPr>
        </p:nvSpPr>
        <p:spPr/>
        <p:txBody>
          <a:bodyPr>
            <a:normAutofit lnSpcReduction="10000"/>
          </a:bodyPr>
          <a:lstStyle/>
          <a:p>
            <a:r>
              <a:rPr lang="en-US" dirty="0" smtClean="0"/>
              <a:t>You want to use the correct final product for your fluxes and spectra – depending on the observation, the correct final product is either a </a:t>
            </a:r>
            <a:r>
              <a:rPr lang="en-US" dirty="0" smtClean="0">
                <a:solidFill>
                  <a:schemeClr val="tx2"/>
                </a:solidFill>
              </a:rPr>
              <a:t>Rebinned Cube </a:t>
            </a:r>
            <a:r>
              <a:rPr lang="en-US" dirty="0" smtClean="0"/>
              <a:t>or a </a:t>
            </a:r>
            <a:r>
              <a:rPr lang="en-US" dirty="0" smtClean="0">
                <a:solidFill>
                  <a:schemeClr val="accent1"/>
                </a:solidFill>
              </a:rPr>
              <a:t>Projected Cube</a:t>
            </a:r>
            <a:r>
              <a:rPr lang="en-US" dirty="0" smtClean="0"/>
              <a:t>. </a:t>
            </a:r>
          </a:p>
          <a:p>
            <a:r>
              <a:rPr lang="en-US" dirty="0" smtClean="0"/>
              <a:t>Both cube types are present in each data set. You must know how to decide which you need and where to find it. You want to spend your time working with the right cube to cull out specific measurements. </a:t>
            </a:r>
          </a:p>
          <a:p>
            <a:pPr>
              <a:buNone/>
            </a:pPr>
            <a:endParaRPr lang="en-US" dirty="0" smtClean="0"/>
          </a:p>
        </p:txBody>
      </p:sp>
    </p:spTree>
    <p:extLst>
      <p:ext uri="{BB962C8B-B14F-4D97-AF65-F5344CB8AC3E}">
        <p14:creationId xmlns:p14="http://schemas.microsoft.com/office/powerpoint/2010/main" val="13188875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1840" y="620956"/>
            <a:ext cx="3271520" cy="1015663"/>
          </a:xfrm>
          <a:prstGeom prst="rect">
            <a:avLst/>
          </a:prstGeom>
          <a:noFill/>
        </p:spPr>
        <p:txBody>
          <a:bodyPr wrap="square" rtlCol="0">
            <a:spAutoFit/>
          </a:bodyPr>
          <a:lstStyle/>
          <a:p>
            <a:r>
              <a:rPr lang="en-US" sz="2400" dirty="0" err="1">
                <a:solidFill>
                  <a:schemeClr val="tx2"/>
                </a:solidFill>
              </a:rPr>
              <a:t>R</a:t>
            </a:r>
            <a:r>
              <a:rPr lang="en-US" sz="2400" dirty="0" err="1" smtClean="0">
                <a:solidFill>
                  <a:schemeClr val="tx2"/>
                </a:solidFill>
              </a:rPr>
              <a:t>ebinned</a:t>
            </a:r>
            <a:r>
              <a:rPr lang="en-US" sz="2400" dirty="0" smtClean="0">
                <a:solidFill>
                  <a:schemeClr val="tx2"/>
                </a:solidFill>
              </a:rPr>
              <a:t>  Cubes:</a:t>
            </a:r>
          </a:p>
          <a:p>
            <a:r>
              <a:rPr lang="en-US" dirty="0" smtClean="0"/>
              <a:t>The PACS 5x5 Spatial Footprint </a:t>
            </a:r>
            <a:r>
              <a:rPr lang="en-US" dirty="0" err="1" smtClean="0"/>
              <a:t>x</a:t>
            </a:r>
            <a:r>
              <a:rPr lang="en-US" dirty="0" smtClean="0"/>
              <a:t> a Wavelength Axis.  </a:t>
            </a:r>
          </a:p>
        </p:txBody>
      </p:sp>
      <p:sp>
        <p:nvSpPr>
          <p:cNvPr id="6" name="TextBox 5"/>
          <p:cNvSpPr txBox="1"/>
          <p:nvPr/>
        </p:nvSpPr>
        <p:spPr>
          <a:xfrm>
            <a:off x="4998719" y="597440"/>
            <a:ext cx="3655817" cy="1292662"/>
          </a:xfrm>
          <a:prstGeom prst="rect">
            <a:avLst/>
          </a:prstGeom>
          <a:noFill/>
        </p:spPr>
        <p:txBody>
          <a:bodyPr wrap="square" rtlCol="0">
            <a:spAutoFit/>
          </a:bodyPr>
          <a:lstStyle/>
          <a:p>
            <a:r>
              <a:rPr lang="en-US" sz="2400" dirty="0" smtClean="0">
                <a:solidFill>
                  <a:schemeClr val="accent1">
                    <a:lumMod val="75000"/>
                  </a:schemeClr>
                </a:solidFill>
              </a:rPr>
              <a:t>Projected  Cube:</a:t>
            </a:r>
          </a:p>
          <a:p>
            <a:r>
              <a:rPr lang="en-US" dirty="0" smtClean="0"/>
              <a:t>One or more </a:t>
            </a:r>
            <a:r>
              <a:rPr lang="en-US" dirty="0" err="1" smtClean="0"/>
              <a:t>Rebinned</a:t>
            </a:r>
            <a:r>
              <a:rPr lang="en-US" dirty="0" smtClean="0"/>
              <a:t> Cubes </a:t>
            </a:r>
          </a:p>
          <a:p>
            <a:r>
              <a:rPr lang="en-US" dirty="0"/>
              <a:t>t</a:t>
            </a:r>
            <a:r>
              <a:rPr lang="en-US" dirty="0" smtClean="0"/>
              <a:t>hat has been Projected (</a:t>
            </a:r>
            <a:r>
              <a:rPr lang="en-US" dirty="0" err="1" smtClean="0"/>
              <a:t>Mosaicked</a:t>
            </a:r>
            <a:r>
              <a:rPr lang="en-US" dirty="0" smtClean="0"/>
              <a:t>) together onto RA &amp; Dec Coordinates.</a:t>
            </a:r>
          </a:p>
        </p:txBody>
      </p:sp>
      <p:graphicFrame>
        <p:nvGraphicFramePr>
          <p:cNvPr id="7" name="Table 6"/>
          <p:cNvGraphicFramePr>
            <a:graphicFrameLocks noGrp="1"/>
          </p:cNvGraphicFramePr>
          <p:nvPr/>
        </p:nvGraphicFramePr>
        <p:xfrm>
          <a:off x="164624" y="4427006"/>
          <a:ext cx="8666294" cy="2077814"/>
        </p:xfrm>
        <a:graphic>
          <a:graphicData uri="http://schemas.openxmlformats.org/drawingml/2006/table">
            <a:tbl>
              <a:tblPr firstRow="1" bandRow="1">
                <a:tableStyleId>{5C22544A-7EE6-4342-B048-85BDC9FD1C3A}</a:tableStyleId>
              </a:tblPr>
              <a:tblGrid>
                <a:gridCol w="2346124"/>
                <a:gridCol w="1268822"/>
                <a:gridCol w="1496253"/>
                <a:gridCol w="1256852"/>
                <a:gridCol w="1101242"/>
                <a:gridCol w="1197001"/>
              </a:tblGrid>
              <a:tr h="691732">
                <a:tc>
                  <a:txBody>
                    <a:bodyPr/>
                    <a:lstStyle/>
                    <a:p>
                      <a:r>
                        <a:rPr lang="en-US" dirty="0" smtClean="0"/>
                        <a:t> </a:t>
                      </a:r>
                      <a:endParaRPr lang="en-US" dirty="0"/>
                    </a:p>
                  </a:txBody>
                  <a:tcPr/>
                </a:tc>
                <a:tc>
                  <a:txBody>
                    <a:bodyPr/>
                    <a:lstStyle/>
                    <a:p>
                      <a:r>
                        <a:rPr lang="en-US" dirty="0" smtClean="0"/>
                        <a:t>All </a:t>
                      </a:r>
                    </a:p>
                    <a:p>
                      <a:r>
                        <a:rPr lang="en-US" dirty="0" smtClean="0"/>
                        <a:t>Point</a:t>
                      </a:r>
                    </a:p>
                    <a:p>
                      <a:r>
                        <a:rPr lang="en-US" dirty="0" smtClean="0"/>
                        <a:t>Sources</a:t>
                      </a:r>
                      <a:endParaRPr lang="en-US" dirty="0"/>
                    </a:p>
                  </a:txBody>
                  <a:tcPr/>
                </a:tc>
                <a:tc>
                  <a:txBody>
                    <a:bodyPr/>
                    <a:lstStyle/>
                    <a:p>
                      <a:r>
                        <a:rPr lang="en-US" dirty="0" smtClean="0"/>
                        <a:t>Single</a:t>
                      </a:r>
                      <a:r>
                        <a:rPr lang="en-US" baseline="0" dirty="0" smtClean="0"/>
                        <a:t> </a:t>
                      </a:r>
                    </a:p>
                    <a:p>
                      <a:r>
                        <a:rPr lang="en-US" baseline="0" dirty="0" smtClean="0"/>
                        <a:t>Pointing, </a:t>
                      </a:r>
                    </a:p>
                    <a:p>
                      <a:r>
                        <a:rPr lang="en-US" baseline="0" dirty="0" smtClean="0"/>
                        <a:t>Not Dithered</a:t>
                      </a:r>
                      <a:endParaRPr lang="en-US" dirty="0"/>
                    </a:p>
                  </a:txBody>
                  <a:tcPr/>
                </a:tc>
                <a:tc>
                  <a:txBody>
                    <a:bodyPr/>
                    <a:lstStyle/>
                    <a:p>
                      <a:r>
                        <a:rPr lang="en-US" dirty="0" smtClean="0"/>
                        <a:t>Single</a:t>
                      </a:r>
                      <a:r>
                        <a:rPr lang="en-US" sz="800" dirty="0" smtClean="0"/>
                        <a:t> </a:t>
                      </a:r>
                      <a:r>
                        <a:rPr lang="en-US" sz="800" baseline="0" dirty="0" smtClean="0"/>
                        <a:t>   </a:t>
                      </a:r>
                      <a:r>
                        <a:rPr lang="en-US" sz="1100" dirty="0" smtClean="0">
                          <a:ln>
                            <a:noFill/>
                          </a:ln>
                          <a:solidFill>
                            <a:schemeClr val="accent2">
                              <a:lumMod val="75000"/>
                            </a:schemeClr>
                          </a:solidFill>
                        </a:rPr>
                        <a:t>RARE</a:t>
                      </a:r>
                      <a:r>
                        <a:rPr lang="en-US" dirty="0" smtClean="0">
                          <a:solidFill>
                            <a:schemeClr val="accent2">
                              <a:lumMod val="75000"/>
                            </a:schemeClr>
                          </a:solidFill>
                        </a:rPr>
                        <a:t> </a:t>
                      </a:r>
                      <a:r>
                        <a:rPr lang="en-US" dirty="0" smtClean="0"/>
                        <a:t>Pointing, </a:t>
                      </a:r>
                    </a:p>
                    <a:p>
                      <a:r>
                        <a:rPr lang="en-US" dirty="0" smtClean="0"/>
                        <a:t>Dithered</a:t>
                      </a:r>
                      <a:endParaRPr lang="en-US" dirty="0"/>
                    </a:p>
                  </a:txBody>
                  <a:tcPr/>
                </a:tc>
                <a:tc>
                  <a:txBody>
                    <a:bodyPr/>
                    <a:lstStyle/>
                    <a:p>
                      <a:r>
                        <a:rPr lang="en-US" dirty="0" smtClean="0"/>
                        <a:t>Raster</a:t>
                      </a:r>
                    </a:p>
                    <a:p>
                      <a:r>
                        <a:rPr lang="en-US" dirty="0" smtClean="0"/>
                        <a:t>Well-</a:t>
                      </a:r>
                    </a:p>
                    <a:p>
                      <a:r>
                        <a:rPr lang="en-US" dirty="0" smtClean="0"/>
                        <a:t>Sampled</a:t>
                      </a:r>
                      <a:endParaRPr lang="en-US" dirty="0"/>
                    </a:p>
                  </a:txBody>
                  <a:tcPr/>
                </a:tc>
                <a:tc>
                  <a:txBody>
                    <a:bodyPr/>
                    <a:lstStyle/>
                    <a:p>
                      <a:r>
                        <a:rPr lang="en-US" dirty="0" smtClean="0"/>
                        <a:t>Raster</a:t>
                      </a:r>
                    </a:p>
                    <a:p>
                      <a:r>
                        <a:rPr lang="en-US" dirty="0" smtClean="0"/>
                        <a:t>Poorly-</a:t>
                      </a:r>
                    </a:p>
                    <a:p>
                      <a:r>
                        <a:rPr lang="en-US" dirty="0" smtClean="0"/>
                        <a:t>Sampled</a:t>
                      </a:r>
                      <a:endParaRPr lang="en-US" dirty="0"/>
                    </a:p>
                  </a:txBody>
                  <a:tcPr/>
                </a:tc>
              </a:tr>
              <a:tr h="431895">
                <a:tc>
                  <a:txBody>
                    <a:bodyPr/>
                    <a:lstStyle/>
                    <a:p>
                      <a:r>
                        <a:rPr lang="en-US" dirty="0" err="1" smtClean="0"/>
                        <a:t>Rebinned</a:t>
                      </a:r>
                      <a:r>
                        <a:rPr lang="en-US" dirty="0" smtClean="0"/>
                        <a:t> </a:t>
                      </a:r>
                      <a:r>
                        <a:rPr lang="en-US" baseline="0" dirty="0" smtClean="0"/>
                        <a:t> </a:t>
                      </a:r>
                      <a:r>
                        <a:rPr lang="en-US" dirty="0" smtClean="0"/>
                        <a:t>Cube:</a:t>
                      </a:r>
                      <a:endParaRPr lang="en-US" dirty="0"/>
                    </a:p>
                  </a:txBody>
                  <a:tcPr/>
                </a:tc>
                <a:tc>
                  <a:txBody>
                    <a:bodyPr/>
                    <a:lstStyle/>
                    <a:p>
                      <a:r>
                        <a:rPr lang="en-US" b="1" dirty="0" smtClean="0"/>
                        <a:t>Use This</a:t>
                      </a:r>
                      <a:endParaRPr lang="en-US" b="1" dirty="0"/>
                    </a:p>
                  </a:txBody>
                  <a:tcPr/>
                </a:tc>
                <a:tc>
                  <a:txBody>
                    <a:bodyPr/>
                    <a:lstStyle/>
                    <a:p>
                      <a:r>
                        <a:rPr lang="en-US" b="1" dirty="0" smtClean="0"/>
                        <a:t>Use</a:t>
                      </a:r>
                      <a:r>
                        <a:rPr lang="en-US" b="1" baseline="0" dirty="0" smtClean="0"/>
                        <a:t> </a:t>
                      </a:r>
                      <a:r>
                        <a:rPr lang="en-US" b="1" dirty="0" smtClean="0"/>
                        <a:t>This</a:t>
                      </a:r>
                      <a:endParaRPr lang="en-US" b="1" dirty="0"/>
                    </a:p>
                  </a:txBody>
                  <a:tcPr/>
                </a:tc>
                <a:tc>
                  <a:txBody>
                    <a:bodyPr/>
                    <a:lstStyle/>
                    <a:p>
                      <a:endParaRPr lang="en-US" dirty="0"/>
                    </a:p>
                  </a:txBody>
                  <a:tcPr/>
                </a:tc>
                <a:tc>
                  <a:txBody>
                    <a:bodyPr/>
                    <a:lstStyle/>
                    <a:p>
                      <a:endParaRPr lang="en-US"/>
                    </a:p>
                  </a:txBody>
                  <a:tcPr/>
                </a:tc>
                <a:tc>
                  <a:txBody>
                    <a:bodyPr/>
                    <a:lstStyle/>
                    <a:p>
                      <a:r>
                        <a:rPr lang="en-US" b="1" dirty="0" smtClean="0"/>
                        <a:t>Use This</a:t>
                      </a:r>
                      <a:endParaRPr lang="en-US" b="1" dirty="0"/>
                    </a:p>
                  </a:txBody>
                  <a:tcPr/>
                </a:tc>
              </a:tr>
              <a:tr h="282198">
                <a:tc>
                  <a:txBody>
                    <a:bodyPr/>
                    <a:lstStyle/>
                    <a:p>
                      <a:r>
                        <a:rPr lang="en-US" dirty="0" smtClean="0"/>
                        <a:t>Projected</a:t>
                      </a:r>
                      <a:r>
                        <a:rPr lang="en-US" baseline="0" dirty="0" smtClean="0"/>
                        <a:t> </a:t>
                      </a:r>
                      <a:r>
                        <a:rPr lang="en-US" dirty="0" smtClean="0"/>
                        <a:t>Cube:</a:t>
                      </a:r>
                      <a:endParaRPr lang="en-US" dirty="0"/>
                    </a:p>
                  </a:txBody>
                  <a:tcPr/>
                </a:tc>
                <a:tc>
                  <a:txBody>
                    <a:bodyPr/>
                    <a:lstStyle/>
                    <a:p>
                      <a:endParaRPr lang="en-US" dirty="0"/>
                    </a:p>
                  </a:txBody>
                  <a:tcPr/>
                </a:tc>
                <a:tc>
                  <a:txBody>
                    <a:bodyPr/>
                    <a:lstStyle/>
                    <a:p>
                      <a:endParaRPr lang="en-US" dirty="0"/>
                    </a:p>
                  </a:txBody>
                  <a:tcPr/>
                </a:tc>
                <a:tc>
                  <a:txBody>
                    <a:bodyPr/>
                    <a:lstStyle/>
                    <a:p>
                      <a:r>
                        <a:rPr lang="en-US" b="1" dirty="0" smtClean="0"/>
                        <a:t>Use This</a:t>
                      </a:r>
                      <a:endParaRPr lang="en-US" b="1" dirty="0"/>
                    </a:p>
                  </a:txBody>
                  <a:tcPr/>
                </a:tc>
                <a:tc>
                  <a:txBody>
                    <a:bodyPr/>
                    <a:lstStyle/>
                    <a:p>
                      <a:r>
                        <a:rPr lang="en-US" b="1" dirty="0" smtClean="0"/>
                        <a:t>Use This</a:t>
                      </a:r>
                      <a:endParaRPr lang="en-US" b="1" dirty="0"/>
                    </a:p>
                  </a:txBody>
                  <a:tcPr/>
                </a:tc>
                <a:tc>
                  <a:txBody>
                    <a:bodyPr/>
                    <a:lstStyle/>
                    <a:p>
                      <a:endParaRPr lang="en-US"/>
                    </a:p>
                  </a:txBody>
                  <a:tcPr/>
                </a:tc>
              </a:tr>
              <a:tr h="351493">
                <a:tc>
                  <a:txBody>
                    <a:bodyPr/>
                    <a:lstStyle/>
                    <a:p>
                      <a:r>
                        <a:rPr lang="en-US" dirty="0" smtClean="0"/>
                        <a:t>Pixels:</a:t>
                      </a:r>
                      <a:r>
                        <a:rPr lang="en-US" baseline="0" dirty="0" smtClean="0"/>
                        <a:t> </a:t>
                      </a:r>
                      <a:endParaRPr lang="en-US" dirty="0"/>
                    </a:p>
                  </a:txBody>
                  <a:tcPr/>
                </a:tc>
                <a:tc>
                  <a:txBody>
                    <a:bodyPr/>
                    <a:lstStyle/>
                    <a:p>
                      <a:r>
                        <a:rPr lang="en-US" dirty="0" smtClean="0"/>
                        <a:t>(5x5) 9.4"</a:t>
                      </a:r>
                      <a:endParaRPr lang="en-US" dirty="0"/>
                    </a:p>
                  </a:txBody>
                  <a:tcPr/>
                </a:tc>
                <a:tc>
                  <a:txBody>
                    <a:bodyPr/>
                    <a:lstStyle/>
                    <a:p>
                      <a:r>
                        <a:rPr lang="en-US" dirty="0" smtClean="0"/>
                        <a:t>(5x5) 9.4"</a:t>
                      </a:r>
                      <a:endParaRPr lang="en-US" dirty="0"/>
                    </a:p>
                  </a:txBody>
                  <a:tcPr/>
                </a:tc>
                <a:tc>
                  <a:txBody>
                    <a:bodyPr/>
                    <a:lstStyle/>
                    <a:p>
                      <a:r>
                        <a:rPr lang="en-US" dirty="0" smtClean="0"/>
                        <a:t>(</a:t>
                      </a:r>
                      <a:r>
                        <a:rPr lang="en-US" dirty="0" err="1" smtClean="0"/>
                        <a:t>n</a:t>
                      </a:r>
                      <a:r>
                        <a:rPr lang="en-US" baseline="0" dirty="0" smtClean="0"/>
                        <a:t> </a:t>
                      </a:r>
                      <a:r>
                        <a:rPr lang="en-US" baseline="0" dirty="0" err="1" smtClean="0"/>
                        <a:t>x</a:t>
                      </a:r>
                      <a:r>
                        <a:rPr lang="en-US" baseline="0" dirty="0" smtClean="0"/>
                        <a:t> </a:t>
                      </a:r>
                      <a:r>
                        <a:rPr lang="en-US" baseline="0" dirty="0" err="1" smtClean="0"/>
                        <a:t>n</a:t>
                      </a:r>
                      <a:r>
                        <a:rPr lang="en-US" baseline="0" dirty="0" smtClean="0"/>
                        <a:t>) 0.5"</a:t>
                      </a:r>
                      <a:endParaRPr lang="en-US" dirty="0"/>
                    </a:p>
                  </a:txBody>
                  <a:tcPr/>
                </a:tc>
                <a:tc>
                  <a:txBody>
                    <a:bodyPr/>
                    <a:lstStyle/>
                    <a:p>
                      <a:r>
                        <a:rPr lang="en-US" dirty="0" smtClean="0"/>
                        <a:t>(</a:t>
                      </a:r>
                      <a:r>
                        <a:rPr lang="en-US" dirty="0" err="1" smtClean="0"/>
                        <a:t>n</a:t>
                      </a:r>
                      <a:r>
                        <a:rPr lang="en-US" dirty="0" smtClean="0"/>
                        <a:t> </a:t>
                      </a:r>
                      <a:r>
                        <a:rPr lang="en-US" dirty="0" err="1" smtClean="0"/>
                        <a:t>x</a:t>
                      </a:r>
                      <a:r>
                        <a:rPr lang="en-US" dirty="0" smtClean="0"/>
                        <a:t> </a:t>
                      </a:r>
                      <a:r>
                        <a:rPr lang="en-US" dirty="0" err="1" smtClean="0"/>
                        <a:t>n</a:t>
                      </a:r>
                      <a:r>
                        <a:rPr lang="en-US" dirty="0" smtClean="0"/>
                        <a:t>) 3."</a:t>
                      </a:r>
                      <a:endParaRPr lang="en-US" dirty="0"/>
                    </a:p>
                  </a:txBody>
                  <a:tcPr/>
                </a:tc>
                <a:tc>
                  <a:txBody>
                    <a:bodyPr/>
                    <a:lstStyle/>
                    <a:p>
                      <a:r>
                        <a:rPr lang="en-US" dirty="0" smtClean="0"/>
                        <a:t>(</a:t>
                      </a:r>
                      <a:r>
                        <a:rPr lang="en-US" dirty="0" err="1" smtClean="0"/>
                        <a:t>n</a:t>
                      </a:r>
                      <a:r>
                        <a:rPr lang="en-US" dirty="0" smtClean="0"/>
                        <a:t> </a:t>
                      </a:r>
                      <a:r>
                        <a:rPr lang="en-US" dirty="0" err="1" smtClean="0"/>
                        <a:t>x</a:t>
                      </a:r>
                      <a:r>
                        <a:rPr lang="en-US" dirty="0" smtClean="0"/>
                        <a:t> </a:t>
                      </a:r>
                      <a:r>
                        <a:rPr lang="en-US" dirty="0" err="1" smtClean="0"/>
                        <a:t>n</a:t>
                      </a:r>
                      <a:r>
                        <a:rPr lang="en-US" dirty="0" smtClean="0"/>
                        <a:t>)</a:t>
                      </a:r>
                      <a:r>
                        <a:rPr lang="en-US" baseline="0" dirty="0" smtClean="0"/>
                        <a:t> 3."</a:t>
                      </a:r>
                      <a:endParaRPr lang="en-US" dirty="0"/>
                    </a:p>
                  </a:txBody>
                  <a:tcPr/>
                </a:tc>
              </a:tr>
            </a:tbl>
          </a:graphicData>
        </a:graphic>
      </p:graphicFrame>
      <p:sp>
        <p:nvSpPr>
          <p:cNvPr id="16" name="TextBox 15"/>
          <p:cNvSpPr txBox="1"/>
          <p:nvPr/>
        </p:nvSpPr>
        <p:spPr>
          <a:xfrm>
            <a:off x="1994894" y="-58790"/>
            <a:ext cx="6408595" cy="523220"/>
          </a:xfrm>
          <a:prstGeom prst="rect">
            <a:avLst/>
          </a:prstGeom>
          <a:noFill/>
        </p:spPr>
        <p:txBody>
          <a:bodyPr wrap="square" rtlCol="0">
            <a:spAutoFit/>
          </a:bodyPr>
          <a:lstStyle/>
          <a:p>
            <a:r>
              <a:rPr lang="en-US" sz="2800" dirty="0" smtClean="0"/>
              <a:t>"When to Use Which Cube" GUIDE</a:t>
            </a:r>
            <a:endParaRPr lang="en-US" sz="2800" dirty="0"/>
          </a:p>
        </p:txBody>
      </p:sp>
      <p:sp>
        <p:nvSpPr>
          <p:cNvPr id="8" name="Left Brace 7"/>
          <p:cNvSpPr/>
          <p:nvPr/>
        </p:nvSpPr>
        <p:spPr>
          <a:xfrm rot="5400000">
            <a:off x="6155035" y="1792101"/>
            <a:ext cx="415828" cy="4796768"/>
          </a:xfrm>
          <a:prstGeom prst="leftBrace">
            <a:avLst>
              <a:gd name="adj1" fmla="val 8333"/>
              <a:gd name="adj2" fmla="val 5213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e 8"/>
          <p:cNvSpPr/>
          <p:nvPr/>
        </p:nvSpPr>
        <p:spPr>
          <a:xfrm rot="5400000">
            <a:off x="2934274" y="3646301"/>
            <a:ext cx="415831" cy="1064855"/>
          </a:xfrm>
          <a:prstGeom prst="leftBrace">
            <a:avLst>
              <a:gd name="adj1" fmla="val 8333"/>
              <a:gd name="adj2" fmla="val 5213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5291503" y="3750873"/>
            <a:ext cx="2128357" cy="369332"/>
          </a:xfrm>
          <a:prstGeom prst="rect">
            <a:avLst/>
          </a:prstGeom>
          <a:noFill/>
        </p:spPr>
        <p:txBody>
          <a:bodyPr wrap="square" rtlCol="0">
            <a:spAutoFit/>
          </a:bodyPr>
          <a:lstStyle/>
          <a:p>
            <a:r>
              <a:rPr lang="en-US" dirty="0" smtClean="0"/>
              <a:t>Extended Sources</a:t>
            </a:r>
            <a:endParaRPr lang="en-US" dirty="0"/>
          </a:p>
        </p:txBody>
      </p:sp>
      <p:sp>
        <p:nvSpPr>
          <p:cNvPr id="11" name="TextBox 10"/>
          <p:cNvSpPr txBox="1"/>
          <p:nvPr/>
        </p:nvSpPr>
        <p:spPr>
          <a:xfrm>
            <a:off x="2424228" y="3777851"/>
            <a:ext cx="1681986" cy="369332"/>
          </a:xfrm>
          <a:prstGeom prst="rect">
            <a:avLst/>
          </a:prstGeom>
          <a:noFill/>
        </p:spPr>
        <p:txBody>
          <a:bodyPr wrap="square" rtlCol="0">
            <a:spAutoFit/>
          </a:bodyPr>
          <a:lstStyle/>
          <a:p>
            <a:r>
              <a:rPr lang="en-US" dirty="0" smtClean="0"/>
              <a:t>Point Sources</a:t>
            </a:r>
            <a:endParaRPr lang="en-US" dirty="0"/>
          </a:p>
        </p:txBody>
      </p:sp>
      <p:sp>
        <p:nvSpPr>
          <p:cNvPr id="12" name="Multiply 11"/>
          <p:cNvSpPr/>
          <p:nvPr/>
        </p:nvSpPr>
        <p:spPr>
          <a:xfrm>
            <a:off x="2750318" y="5737575"/>
            <a:ext cx="764327" cy="458571"/>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ultiply 12"/>
          <p:cNvSpPr/>
          <p:nvPr/>
        </p:nvSpPr>
        <p:spPr>
          <a:xfrm>
            <a:off x="7866691" y="5725817"/>
            <a:ext cx="764327" cy="458571"/>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Multiply 13"/>
          <p:cNvSpPr/>
          <p:nvPr/>
        </p:nvSpPr>
        <p:spPr>
          <a:xfrm>
            <a:off x="6773115" y="5350005"/>
            <a:ext cx="764327" cy="458571"/>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Multiply 14"/>
          <p:cNvSpPr/>
          <p:nvPr/>
        </p:nvSpPr>
        <p:spPr>
          <a:xfrm>
            <a:off x="5542668" y="5332364"/>
            <a:ext cx="764327" cy="458571"/>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Multiply 16"/>
          <p:cNvSpPr/>
          <p:nvPr/>
        </p:nvSpPr>
        <p:spPr>
          <a:xfrm>
            <a:off x="4222633" y="5725817"/>
            <a:ext cx="764327" cy="458571"/>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foot1.tiff"/>
          <p:cNvPicPr>
            <a:picLocks noChangeAspect="1"/>
          </p:cNvPicPr>
          <p:nvPr/>
        </p:nvPicPr>
        <p:blipFill>
          <a:blip r:embed="rId2"/>
          <a:stretch>
            <a:fillRect/>
          </a:stretch>
        </p:blipFill>
        <p:spPr>
          <a:xfrm>
            <a:off x="1733068" y="1754206"/>
            <a:ext cx="818160" cy="820851"/>
          </a:xfrm>
          <a:prstGeom prst="rect">
            <a:avLst/>
          </a:prstGeom>
        </p:spPr>
      </p:pic>
      <p:pic>
        <p:nvPicPr>
          <p:cNvPr id="22" name="Picture 21" descr="foot3.tiff"/>
          <p:cNvPicPr>
            <a:picLocks noChangeAspect="1"/>
          </p:cNvPicPr>
          <p:nvPr/>
        </p:nvPicPr>
        <p:blipFill>
          <a:blip r:embed="rId3"/>
          <a:stretch>
            <a:fillRect/>
          </a:stretch>
        </p:blipFill>
        <p:spPr>
          <a:xfrm>
            <a:off x="846919" y="2482832"/>
            <a:ext cx="752654" cy="733838"/>
          </a:xfrm>
          <a:prstGeom prst="rect">
            <a:avLst/>
          </a:prstGeom>
        </p:spPr>
      </p:pic>
      <p:pic>
        <p:nvPicPr>
          <p:cNvPr id="23" name="Picture 22" descr="foot4.tiff"/>
          <p:cNvPicPr>
            <a:picLocks noChangeAspect="1"/>
          </p:cNvPicPr>
          <p:nvPr/>
        </p:nvPicPr>
        <p:blipFill>
          <a:blip r:embed="rId4"/>
          <a:stretch>
            <a:fillRect/>
          </a:stretch>
        </p:blipFill>
        <p:spPr>
          <a:xfrm>
            <a:off x="2698662" y="1580304"/>
            <a:ext cx="815983" cy="804490"/>
          </a:xfrm>
          <a:prstGeom prst="rect">
            <a:avLst/>
          </a:prstGeom>
        </p:spPr>
      </p:pic>
      <p:pic>
        <p:nvPicPr>
          <p:cNvPr id="24" name="Picture 23" descr="proj1.tiff"/>
          <p:cNvPicPr>
            <a:picLocks noChangeAspect="1"/>
          </p:cNvPicPr>
          <p:nvPr/>
        </p:nvPicPr>
        <p:blipFill>
          <a:blip r:embed="rId5"/>
          <a:stretch>
            <a:fillRect/>
          </a:stretch>
        </p:blipFill>
        <p:spPr>
          <a:xfrm>
            <a:off x="6058787" y="1895305"/>
            <a:ext cx="1478655" cy="1444038"/>
          </a:xfrm>
          <a:prstGeom prst="rect">
            <a:avLst/>
          </a:prstGeom>
        </p:spPr>
      </p:pic>
      <p:cxnSp>
        <p:nvCxnSpPr>
          <p:cNvPr id="26" name="Straight Arrow Connector 25"/>
          <p:cNvCxnSpPr/>
          <p:nvPr/>
        </p:nvCxnSpPr>
        <p:spPr>
          <a:xfrm flipV="1">
            <a:off x="3498265" y="1954095"/>
            <a:ext cx="466302" cy="407184"/>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2527711" y="2128244"/>
            <a:ext cx="541360" cy="423297"/>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1576055" y="2818478"/>
            <a:ext cx="575820" cy="374676"/>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7396044" y="2206731"/>
            <a:ext cx="612054" cy="446829"/>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704060" y="2107938"/>
            <a:ext cx="305714" cy="369332"/>
          </a:xfrm>
          <a:prstGeom prst="rect">
            <a:avLst/>
          </a:prstGeom>
          <a:noFill/>
        </p:spPr>
        <p:txBody>
          <a:bodyPr wrap="square" rtlCol="0">
            <a:spAutoFit/>
          </a:bodyPr>
          <a:lstStyle/>
          <a:p>
            <a:r>
              <a:rPr lang="en-US" dirty="0" err="1" smtClean="0"/>
              <a:t>λ</a:t>
            </a:r>
            <a:endParaRPr lang="en-US" dirty="0"/>
          </a:p>
        </p:txBody>
      </p:sp>
      <p:sp>
        <p:nvSpPr>
          <p:cNvPr id="45" name="TextBox 44"/>
          <p:cNvSpPr txBox="1"/>
          <p:nvPr/>
        </p:nvSpPr>
        <p:spPr>
          <a:xfrm>
            <a:off x="1798168" y="2951312"/>
            <a:ext cx="153314" cy="369332"/>
          </a:xfrm>
          <a:prstGeom prst="rect">
            <a:avLst/>
          </a:prstGeom>
          <a:noFill/>
        </p:spPr>
        <p:txBody>
          <a:bodyPr wrap="square" rtlCol="0">
            <a:spAutoFit/>
          </a:bodyPr>
          <a:lstStyle/>
          <a:p>
            <a:r>
              <a:rPr lang="en-US" dirty="0" err="1" smtClean="0"/>
              <a:t>λ</a:t>
            </a:r>
            <a:endParaRPr lang="en-US" dirty="0"/>
          </a:p>
        </p:txBody>
      </p:sp>
      <p:sp>
        <p:nvSpPr>
          <p:cNvPr id="46" name="TextBox 45"/>
          <p:cNvSpPr txBox="1"/>
          <p:nvPr/>
        </p:nvSpPr>
        <p:spPr>
          <a:xfrm>
            <a:off x="2703611" y="2342190"/>
            <a:ext cx="305714" cy="369332"/>
          </a:xfrm>
          <a:prstGeom prst="rect">
            <a:avLst/>
          </a:prstGeom>
          <a:noFill/>
        </p:spPr>
        <p:txBody>
          <a:bodyPr wrap="square" rtlCol="0">
            <a:spAutoFit/>
          </a:bodyPr>
          <a:lstStyle/>
          <a:p>
            <a:r>
              <a:rPr lang="en-US" dirty="0" err="1" smtClean="0"/>
              <a:t>λ</a:t>
            </a:r>
            <a:endParaRPr lang="en-US" dirty="0"/>
          </a:p>
        </p:txBody>
      </p:sp>
      <p:sp>
        <p:nvSpPr>
          <p:cNvPr id="47" name="TextBox 46"/>
          <p:cNvSpPr txBox="1"/>
          <p:nvPr/>
        </p:nvSpPr>
        <p:spPr>
          <a:xfrm>
            <a:off x="7606647" y="2435800"/>
            <a:ext cx="305714" cy="369332"/>
          </a:xfrm>
          <a:prstGeom prst="rect">
            <a:avLst/>
          </a:prstGeom>
          <a:noFill/>
        </p:spPr>
        <p:txBody>
          <a:bodyPr wrap="square" rtlCol="0">
            <a:spAutoFit/>
          </a:bodyPr>
          <a:lstStyle/>
          <a:p>
            <a:r>
              <a:rPr lang="en-US" dirty="0" err="1" smtClean="0"/>
              <a:t>λ</a:t>
            </a:r>
            <a:endParaRPr lang="en-US" dirty="0"/>
          </a:p>
        </p:txBody>
      </p:sp>
      <p:grpSp>
        <p:nvGrpSpPr>
          <p:cNvPr id="2" name="Group 54"/>
          <p:cNvGrpSpPr/>
          <p:nvPr/>
        </p:nvGrpSpPr>
        <p:grpSpPr>
          <a:xfrm>
            <a:off x="5988593" y="2278973"/>
            <a:ext cx="1291440" cy="1090703"/>
            <a:chOff x="4000063" y="2575057"/>
            <a:chExt cx="621177" cy="581435"/>
          </a:xfrm>
        </p:grpSpPr>
        <p:cxnSp>
          <p:nvCxnSpPr>
            <p:cNvPr id="48" name="Straight Arrow Connector 47"/>
            <p:cNvCxnSpPr/>
            <p:nvPr/>
          </p:nvCxnSpPr>
          <p:spPr>
            <a:xfrm rot="5400000" flipH="1" flipV="1">
              <a:off x="3719851" y="2864981"/>
              <a:ext cx="579849" cy="2"/>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000063" y="3154904"/>
              <a:ext cx="621177" cy="15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3" name="Group 55"/>
          <p:cNvGrpSpPr/>
          <p:nvPr/>
        </p:nvGrpSpPr>
        <p:grpSpPr>
          <a:xfrm>
            <a:off x="751840" y="2355832"/>
            <a:ext cx="903032" cy="992666"/>
            <a:chOff x="4000063" y="2575057"/>
            <a:chExt cx="621177" cy="581435"/>
          </a:xfrm>
        </p:grpSpPr>
        <p:cxnSp>
          <p:nvCxnSpPr>
            <p:cNvPr id="57" name="Straight Arrow Connector 56"/>
            <p:cNvCxnSpPr/>
            <p:nvPr/>
          </p:nvCxnSpPr>
          <p:spPr>
            <a:xfrm rot="5400000" flipH="1" flipV="1">
              <a:off x="3719851" y="2864981"/>
              <a:ext cx="579849" cy="2"/>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4000063" y="3154904"/>
              <a:ext cx="621177" cy="158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59" name="TextBox 58"/>
          <p:cNvSpPr txBox="1"/>
          <p:nvPr/>
        </p:nvSpPr>
        <p:spPr>
          <a:xfrm flipH="1">
            <a:off x="516075" y="2722826"/>
            <a:ext cx="142424" cy="369332"/>
          </a:xfrm>
          <a:prstGeom prst="rect">
            <a:avLst/>
          </a:prstGeom>
          <a:noFill/>
        </p:spPr>
        <p:txBody>
          <a:bodyPr wrap="square" rtlCol="0">
            <a:spAutoFit/>
          </a:bodyPr>
          <a:lstStyle/>
          <a:p>
            <a:r>
              <a:rPr lang="en-US" dirty="0" err="1"/>
              <a:t>y</a:t>
            </a:r>
            <a:endParaRPr lang="en-US" dirty="0"/>
          </a:p>
        </p:txBody>
      </p:sp>
      <p:sp>
        <p:nvSpPr>
          <p:cNvPr id="60" name="TextBox 59"/>
          <p:cNvSpPr txBox="1"/>
          <p:nvPr/>
        </p:nvSpPr>
        <p:spPr>
          <a:xfrm>
            <a:off x="1011265" y="3263855"/>
            <a:ext cx="246936" cy="646331"/>
          </a:xfrm>
          <a:prstGeom prst="rect">
            <a:avLst/>
          </a:prstGeom>
          <a:noFill/>
        </p:spPr>
        <p:txBody>
          <a:bodyPr wrap="square" rtlCol="0">
            <a:spAutoFit/>
          </a:bodyPr>
          <a:lstStyle/>
          <a:p>
            <a:r>
              <a:rPr lang="en-US" dirty="0" err="1" smtClean="0"/>
              <a:t>z</a:t>
            </a:r>
            <a:endParaRPr lang="en-US" dirty="0"/>
          </a:p>
        </p:txBody>
      </p:sp>
      <p:sp>
        <p:nvSpPr>
          <p:cNvPr id="61" name="TextBox 60"/>
          <p:cNvSpPr txBox="1"/>
          <p:nvPr/>
        </p:nvSpPr>
        <p:spPr>
          <a:xfrm>
            <a:off x="6361571" y="3324072"/>
            <a:ext cx="529156" cy="379502"/>
          </a:xfrm>
          <a:prstGeom prst="rect">
            <a:avLst/>
          </a:prstGeom>
          <a:noFill/>
        </p:spPr>
        <p:txBody>
          <a:bodyPr wrap="square" rtlCol="0">
            <a:spAutoFit/>
          </a:bodyPr>
          <a:lstStyle/>
          <a:p>
            <a:r>
              <a:rPr lang="en-US" dirty="0" smtClean="0"/>
              <a:t>RA</a:t>
            </a:r>
            <a:endParaRPr lang="en-US" dirty="0"/>
          </a:p>
        </p:txBody>
      </p:sp>
      <p:sp>
        <p:nvSpPr>
          <p:cNvPr id="62" name="TextBox 61"/>
          <p:cNvSpPr txBox="1"/>
          <p:nvPr/>
        </p:nvSpPr>
        <p:spPr>
          <a:xfrm>
            <a:off x="5467866" y="2736222"/>
            <a:ext cx="833532" cy="369332"/>
          </a:xfrm>
          <a:prstGeom prst="rect">
            <a:avLst/>
          </a:prstGeom>
          <a:noFill/>
        </p:spPr>
        <p:txBody>
          <a:bodyPr wrap="square" rtlCol="0">
            <a:spAutoFit/>
          </a:bodyPr>
          <a:lstStyle/>
          <a:p>
            <a:r>
              <a:rPr lang="en-US" dirty="0" smtClean="0"/>
              <a:t>Dec</a:t>
            </a:r>
            <a:endParaRPr lang="en-US" dirty="0"/>
          </a:p>
        </p:txBody>
      </p:sp>
      <p:grpSp>
        <p:nvGrpSpPr>
          <p:cNvPr id="43" name="Group 42"/>
          <p:cNvGrpSpPr/>
          <p:nvPr/>
        </p:nvGrpSpPr>
        <p:grpSpPr>
          <a:xfrm>
            <a:off x="4426977" y="1944241"/>
            <a:ext cx="1064183" cy="938938"/>
            <a:chOff x="3069071" y="2711522"/>
            <a:chExt cx="1064183" cy="938938"/>
          </a:xfrm>
        </p:grpSpPr>
        <p:sp>
          <p:nvSpPr>
            <p:cNvPr id="37" name="Frame 36"/>
            <p:cNvSpPr/>
            <p:nvPr/>
          </p:nvSpPr>
          <p:spPr>
            <a:xfrm>
              <a:off x="3069071" y="2935886"/>
              <a:ext cx="429194" cy="43379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8" name="Frame 37"/>
            <p:cNvSpPr/>
            <p:nvPr/>
          </p:nvSpPr>
          <p:spPr>
            <a:xfrm>
              <a:off x="3221471" y="3088286"/>
              <a:ext cx="429194" cy="43379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9" name="Frame 38"/>
            <p:cNvSpPr/>
            <p:nvPr/>
          </p:nvSpPr>
          <p:spPr>
            <a:xfrm>
              <a:off x="3548920" y="3216670"/>
              <a:ext cx="429194" cy="43379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0" name="Frame 39"/>
            <p:cNvSpPr/>
            <p:nvPr/>
          </p:nvSpPr>
          <p:spPr>
            <a:xfrm>
              <a:off x="3704060" y="2935886"/>
              <a:ext cx="429194" cy="43379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1" name="Frame 40"/>
            <p:cNvSpPr/>
            <p:nvPr/>
          </p:nvSpPr>
          <p:spPr>
            <a:xfrm>
              <a:off x="3221471" y="2711522"/>
              <a:ext cx="429194" cy="43379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2" name="Frame 41"/>
            <p:cNvSpPr/>
            <p:nvPr/>
          </p:nvSpPr>
          <p:spPr>
            <a:xfrm>
              <a:off x="3436068" y="2830065"/>
              <a:ext cx="429194" cy="43379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49" name="Frame 48"/>
          <p:cNvSpPr/>
          <p:nvPr/>
        </p:nvSpPr>
        <p:spPr>
          <a:xfrm>
            <a:off x="4415271" y="3608986"/>
            <a:ext cx="429194" cy="43379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51" name="Straight Arrow Connector 50"/>
          <p:cNvCxnSpPr/>
          <p:nvPr/>
        </p:nvCxnSpPr>
        <p:spPr>
          <a:xfrm flipV="1">
            <a:off x="4906826" y="3263855"/>
            <a:ext cx="63584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846919" y="3631939"/>
            <a:ext cx="951249" cy="646331"/>
          </a:xfrm>
          <a:prstGeom prst="rect">
            <a:avLst/>
          </a:prstGeom>
          <a:noFill/>
        </p:spPr>
        <p:txBody>
          <a:bodyPr wrap="square" rtlCol="0">
            <a:spAutoFit/>
          </a:bodyPr>
          <a:lstStyle/>
          <a:p>
            <a:r>
              <a:rPr lang="en-US" dirty="0" smtClean="0"/>
              <a:t>9.4" pixels</a:t>
            </a:r>
            <a:endParaRPr lang="en-US" dirty="0"/>
          </a:p>
        </p:txBody>
      </p:sp>
      <p:sp>
        <p:nvSpPr>
          <p:cNvPr id="67" name="TextBox 66"/>
          <p:cNvSpPr txBox="1"/>
          <p:nvPr/>
        </p:nvSpPr>
        <p:spPr>
          <a:xfrm>
            <a:off x="7866691" y="2597554"/>
            <a:ext cx="964227" cy="646331"/>
          </a:xfrm>
          <a:prstGeom prst="rect">
            <a:avLst/>
          </a:prstGeom>
          <a:noFill/>
        </p:spPr>
        <p:txBody>
          <a:bodyPr wrap="square" rtlCol="0">
            <a:spAutoFit/>
          </a:bodyPr>
          <a:lstStyle/>
          <a:p>
            <a:r>
              <a:rPr lang="en-US" dirty="0" smtClean="0"/>
              <a:t>3" pixels typically</a:t>
            </a:r>
            <a:endParaRPr lang="en-US" dirty="0"/>
          </a:p>
        </p:txBody>
      </p:sp>
    </p:spTree>
    <p:extLst>
      <p:ext uri="{BB962C8B-B14F-4D97-AF65-F5344CB8AC3E}">
        <p14:creationId xmlns:p14="http://schemas.microsoft.com/office/powerpoint/2010/main" val="20742143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12"/>
            <a:ext cx="8229600" cy="1143000"/>
          </a:xfrm>
        </p:spPr>
        <p:txBody>
          <a:bodyPr>
            <a:normAutofit/>
          </a:bodyPr>
          <a:lstStyle/>
          <a:p>
            <a:r>
              <a:rPr lang="en-US" sz="2800" dirty="0" smtClean="0"/>
              <a:t>For Sampling Quality – Consider Overlap</a:t>
            </a:r>
            <a:endParaRPr lang="en-US" sz="2800" dirty="0"/>
          </a:p>
        </p:txBody>
      </p:sp>
      <p:grpSp>
        <p:nvGrpSpPr>
          <p:cNvPr id="36" name="Group 35"/>
          <p:cNvGrpSpPr/>
          <p:nvPr/>
        </p:nvGrpSpPr>
        <p:grpSpPr>
          <a:xfrm>
            <a:off x="346251" y="1786337"/>
            <a:ext cx="2241170" cy="2480994"/>
            <a:chOff x="322733" y="1786337"/>
            <a:chExt cx="2241170" cy="2480994"/>
          </a:xfrm>
        </p:grpSpPr>
        <p:grpSp>
          <p:nvGrpSpPr>
            <p:cNvPr id="11" name="Group 10"/>
            <p:cNvGrpSpPr/>
            <p:nvPr/>
          </p:nvGrpSpPr>
          <p:grpSpPr>
            <a:xfrm>
              <a:off x="322733" y="1786337"/>
              <a:ext cx="2241170" cy="511485"/>
              <a:chOff x="842684" y="2042080"/>
              <a:chExt cx="2241170" cy="511485"/>
            </a:xfrm>
          </p:grpSpPr>
          <p:sp>
            <p:nvSpPr>
              <p:cNvPr id="5" name="Rectangle 4"/>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22733" y="2194480"/>
              <a:ext cx="2241170" cy="511485"/>
              <a:chOff x="842684" y="2042080"/>
              <a:chExt cx="2241170" cy="511485"/>
            </a:xfrm>
          </p:grpSpPr>
          <p:sp>
            <p:nvSpPr>
              <p:cNvPr id="13" name="Rectangle 12"/>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22733" y="2705965"/>
              <a:ext cx="2241170" cy="511485"/>
              <a:chOff x="842684" y="2042080"/>
              <a:chExt cx="2241170" cy="511485"/>
            </a:xfrm>
          </p:grpSpPr>
          <p:sp>
            <p:nvSpPr>
              <p:cNvPr id="19" name="Rectangle 18"/>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22733" y="3244361"/>
              <a:ext cx="2241170" cy="511485"/>
              <a:chOff x="842684" y="2042080"/>
              <a:chExt cx="2241170" cy="511485"/>
            </a:xfrm>
          </p:grpSpPr>
          <p:sp>
            <p:nvSpPr>
              <p:cNvPr id="25" name="Rectangle 24"/>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22733" y="3755846"/>
              <a:ext cx="2241170" cy="511485"/>
              <a:chOff x="842684" y="2042080"/>
              <a:chExt cx="2241170" cy="511485"/>
            </a:xfrm>
          </p:grpSpPr>
          <p:sp>
            <p:nvSpPr>
              <p:cNvPr id="31" name="Rectangle 30"/>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a:off x="457200" y="2003864"/>
            <a:ext cx="2241170" cy="2480994"/>
            <a:chOff x="322733" y="1786337"/>
            <a:chExt cx="2241170" cy="2480994"/>
          </a:xfrm>
        </p:grpSpPr>
        <p:grpSp>
          <p:nvGrpSpPr>
            <p:cNvPr id="38" name="Group 10"/>
            <p:cNvGrpSpPr/>
            <p:nvPr/>
          </p:nvGrpSpPr>
          <p:grpSpPr>
            <a:xfrm>
              <a:off x="322733" y="1786337"/>
              <a:ext cx="2241170" cy="511485"/>
              <a:chOff x="842684" y="2042080"/>
              <a:chExt cx="2241170" cy="511485"/>
            </a:xfrm>
          </p:grpSpPr>
          <p:sp>
            <p:nvSpPr>
              <p:cNvPr id="63" name="Rectangle 4"/>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7"/>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8"/>
              <p:cNvSpPr/>
              <p:nvPr/>
            </p:nvSpPr>
            <p:spPr>
              <a:xfrm>
                <a:off x="1255641"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9"/>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11"/>
            <p:cNvGrpSpPr/>
            <p:nvPr/>
          </p:nvGrpSpPr>
          <p:grpSpPr>
            <a:xfrm>
              <a:off x="322733" y="2194480"/>
              <a:ext cx="2241170" cy="511485"/>
              <a:chOff x="842684" y="2042080"/>
              <a:chExt cx="2241170" cy="511485"/>
            </a:xfrm>
          </p:grpSpPr>
          <p:sp>
            <p:nvSpPr>
              <p:cNvPr id="58" name="Rectangle 57"/>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17"/>
            <p:cNvGrpSpPr/>
            <p:nvPr/>
          </p:nvGrpSpPr>
          <p:grpSpPr>
            <a:xfrm>
              <a:off x="322733" y="2705965"/>
              <a:ext cx="2241170" cy="511485"/>
              <a:chOff x="842684" y="2042080"/>
              <a:chExt cx="2241170" cy="511485"/>
            </a:xfrm>
          </p:grpSpPr>
          <p:sp>
            <p:nvSpPr>
              <p:cNvPr id="53" name="Rectangle 52"/>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23"/>
            <p:cNvGrpSpPr/>
            <p:nvPr/>
          </p:nvGrpSpPr>
          <p:grpSpPr>
            <a:xfrm>
              <a:off x="322733" y="3244361"/>
              <a:ext cx="2241170" cy="511485"/>
              <a:chOff x="842684" y="2042080"/>
              <a:chExt cx="2241170" cy="511485"/>
            </a:xfrm>
          </p:grpSpPr>
          <p:sp>
            <p:nvSpPr>
              <p:cNvPr id="48" name="Rectangle 47"/>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29"/>
            <p:cNvGrpSpPr/>
            <p:nvPr/>
          </p:nvGrpSpPr>
          <p:grpSpPr>
            <a:xfrm>
              <a:off x="322733" y="3755846"/>
              <a:ext cx="2241170" cy="511485"/>
              <a:chOff x="842684" y="2042080"/>
              <a:chExt cx="2241170" cy="511485"/>
            </a:xfrm>
          </p:grpSpPr>
          <p:sp>
            <p:nvSpPr>
              <p:cNvPr id="43" name="Rectangle 42"/>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8" name="Group 67"/>
          <p:cNvGrpSpPr/>
          <p:nvPr/>
        </p:nvGrpSpPr>
        <p:grpSpPr>
          <a:xfrm>
            <a:off x="622522" y="2147448"/>
            <a:ext cx="2241170" cy="2480994"/>
            <a:chOff x="322733" y="1786337"/>
            <a:chExt cx="2241170" cy="2480994"/>
          </a:xfrm>
        </p:grpSpPr>
        <p:grpSp>
          <p:nvGrpSpPr>
            <p:cNvPr id="69" name="Group 10"/>
            <p:cNvGrpSpPr/>
            <p:nvPr/>
          </p:nvGrpSpPr>
          <p:grpSpPr>
            <a:xfrm>
              <a:off x="322733" y="1786337"/>
              <a:ext cx="2241170" cy="511485"/>
              <a:chOff x="842684" y="2042080"/>
              <a:chExt cx="2241170" cy="511485"/>
            </a:xfrm>
          </p:grpSpPr>
          <p:sp>
            <p:nvSpPr>
              <p:cNvPr id="94" name="Rectangle 4"/>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6"/>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7"/>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8"/>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0" name="Group 11"/>
            <p:cNvGrpSpPr/>
            <p:nvPr/>
          </p:nvGrpSpPr>
          <p:grpSpPr>
            <a:xfrm>
              <a:off x="322733" y="2194480"/>
              <a:ext cx="2241170" cy="511485"/>
              <a:chOff x="842684" y="2042080"/>
              <a:chExt cx="2241170" cy="511485"/>
            </a:xfrm>
          </p:grpSpPr>
          <p:sp>
            <p:nvSpPr>
              <p:cNvPr id="89" name="Rectangle 88"/>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1" name="Group 17"/>
            <p:cNvGrpSpPr/>
            <p:nvPr/>
          </p:nvGrpSpPr>
          <p:grpSpPr>
            <a:xfrm>
              <a:off x="322733" y="2705965"/>
              <a:ext cx="2241170" cy="511485"/>
              <a:chOff x="842684" y="2042080"/>
              <a:chExt cx="2241170" cy="511485"/>
            </a:xfrm>
          </p:grpSpPr>
          <p:sp>
            <p:nvSpPr>
              <p:cNvPr id="84" name="Rectangle 83"/>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2" name="Group 23"/>
            <p:cNvGrpSpPr/>
            <p:nvPr/>
          </p:nvGrpSpPr>
          <p:grpSpPr>
            <a:xfrm>
              <a:off x="322733" y="3244361"/>
              <a:ext cx="2241170" cy="511485"/>
              <a:chOff x="842684" y="2042080"/>
              <a:chExt cx="2241170" cy="511485"/>
            </a:xfrm>
          </p:grpSpPr>
          <p:sp>
            <p:nvSpPr>
              <p:cNvPr id="79" name="Rectangle 78"/>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3" name="Group 29"/>
            <p:cNvGrpSpPr/>
            <p:nvPr/>
          </p:nvGrpSpPr>
          <p:grpSpPr>
            <a:xfrm>
              <a:off x="322733" y="3755846"/>
              <a:ext cx="2241170" cy="511485"/>
              <a:chOff x="842684" y="2042080"/>
              <a:chExt cx="2241170" cy="511485"/>
            </a:xfrm>
          </p:grpSpPr>
          <p:sp>
            <p:nvSpPr>
              <p:cNvPr id="74" name="Rectangle 73"/>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9" name="Group 98"/>
          <p:cNvGrpSpPr/>
          <p:nvPr/>
        </p:nvGrpSpPr>
        <p:grpSpPr>
          <a:xfrm>
            <a:off x="3370605" y="1362126"/>
            <a:ext cx="1344702" cy="1561366"/>
            <a:chOff x="322733" y="1786337"/>
            <a:chExt cx="2241170" cy="2480994"/>
          </a:xfrm>
        </p:grpSpPr>
        <p:grpSp>
          <p:nvGrpSpPr>
            <p:cNvPr id="100" name="Group 10"/>
            <p:cNvGrpSpPr/>
            <p:nvPr/>
          </p:nvGrpSpPr>
          <p:grpSpPr>
            <a:xfrm>
              <a:off x="322733" y="1786337"/>
              <a:ext cx="2241170" cy="511485"/>
              <a:chOff x="842684" y="2042080"/>
              <a:chExt cx="2241170" cy="511485"/>
            </a:xfrm>
          </p:grpSpPr>
          <p:sp>
            <p:nvSpPr>
              <p:cNvPr id="125" name="Rectangle 4"/>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6"/>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7"/>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8"/>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9"/>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1"/>
            <p:cNvGrpSpPr/>
            <p:nvPr/>
          </p:nvGrpSpPr>
          <p:grpSpPr>
            <a:xfrm>
              <a:off x="322733" y="2194480"/>
              <a:ext cx="2241170" cy="511485"/>
              <a:chOff x="842684" y="2042080"/>
              <a:chExt cx="2241170" cy="511485"/>
            </a:xfrm>
          </p:grpSpPr>
          <p:sp>
            <p:nvSpPr>
              <p:cNvPr id="120" name="Rectangle 119"/>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 name="Group 17"/>
            <p:cNvGrpSpPr/>
            <p:nvPr/>
          </p:nvGrpSpPr>
          <p:grpSpPr>
            <a:xfrm>
              <a:off x="322733" y="2705965"/>
              <a:ext cx="2241170" cy="511485"/>
              <a:chOff x="842684" y="2042080"/>
              <a:chExt cx="2241170" cy="511485"/>
            </a:xfrm>
          </p:grpSpPr>
          <p:sp>
            <p:nvSpPr>
              <p:cNvPr id="115" name="Rectangle 114"/>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3" name="Group 23"/>
            <p:cNvGrpSpPr/>
            <p:nvPr/>
          </p:nvGrpSpPr>
          <p:grpSpPr>
            <a:xfrm>
              <a:off x="322733" y="3244361"/>
              <a:ext cx="2241170" cy="511485"/>
              <a:chOff x="842684" y="2042080"/>
              <a:chExt cx="2241170" cy="511485"/>
            </a:xfrm>
          </p:grpSpPr>
          <p:sp>
            <p:nvSpPr>
              <p:cNvPr id="110" name="Rectangle 109"/>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29"/>
            <p:cNvGrpSpPr/>
            <p:nvPr/>
          </p:nvGrpSpPr>
          <p:grpSpPr>
            <a:xfrm>
              <a:off x="322733" y="3755846"/>
              <a:ext cx="2241170" cy="511485"/>
              <a:chOff x="842684" y="2042080"/>
              <a:chExt cx="2241170" cy="511485"/>
            </a:xfrm>
          </p:grpSpPr>
          <p:sp>
            <p:nvSpPr>
              <p:cNvPr id="105" name="Rectangle 104"/>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0" name="Group 129"/>
          <p:cNvGrpSpPr/>
          <p:nvPr/>
        </p:nvGrpSpPr>
        <p:grpSpPr>
          <a:xfrm>
            <a:off x="4991747" y="1360019"/>
            <a:ext cx="1356461" cy="1563473"/>
            <a:chOff x="322733" y="1786337"/>
            <a:chExt cx="2241170" cy="2480994"/>
          </a:xfrm>
        </p:grpSpPr>
        <p:grpSp>
          <p:nvGrpSpPr>
            <p:cNvPr id="131" name="Group 10"/>
            <p:cNvGrpSpPr/>
            <p:nvPr/>
          </p:nvGrpSpPr>
          <p:grpSpPr>
            <a:xfrm>
              <a:off x="322733" y="1786337"/>
              <a:ext cx="2241170" cy="511485"/>
              <a:chOff x="842684" y="2042080"/>
              <a:chExt cx="2241170" cy="511485"/>
            </a:xfrm>
          </p:grpSpPr>
          <p:sp>
            <p:nvSpPr>
              <p:cNvPr id="156" name="Rectangle 4"/>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6"/>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7"/>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8"/>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9"/>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2" name="Group 11"/>
            <p:cNvGrpSpPr/>
            <p:nvPr/>
          </p:nvGrpSpPr>
          <p:grpSpPr>
            <a:xfrm>
              <a:off x="322733" y="2194480"/>
              <a:ext cx="2241170" cy="511485"/>
              <a:chOff x="842684" y="2042080"/>
              <a:chExt cx="2241170" cy="511485"/>
            </a:xfrm>
          </p:grpSpPr>
          <p:sp>
            <p:nvSpPr>
              <p:cNvPr id="151" name="Rectangle 150"/>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3" name="Group 17"/>
            <p:cNvGrpSpPr/>
            <p:nvPr/>
          </p:nvGrpSpPr>
          <p:grpSpPr>
            <a:xfrm>
              <a:off x="322733" y="2705965"/>
              <a:ext cx="2241170" cy="511485"/>
              <a:chOff x="842684" y="2042080"/>
              <a:chExt cx="2241170" cy="511485"/>
            </a:xfrm>
          </p:grpSpPr>
          <p:sp>
            <p:nvSpPr>
              <p:cNvPr id="146" name="Rectangle 145"/>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23"/>
            <p:cNvGrpSpPr/>
            <p:nvPr/>
          </p:nvGrpSpPr>
          <p:grpSpPr>
            <a:xfrm>
              <a:off x="322733" y="3244361"/>
              <a:ext cx="2241170" cy="511485"/>
              <a:chOff x="842684" y="2042080"/>
              <a:chExt cx="2241170" cy="511485"/>
            </a:xfrm>
          </p:grpSpPr>
          <p:sp>
            <p:nvSpPr>
              <p:cNvPr id="141" name="Rectangle 140"/>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5" name="Group 29"/>
            <p:cNvGrpSpPr/>
            <p:nvPr/>
          </p:nvGrpSpPr>
          <p:grpSpPr>
            <a:xfrm>
              <a:off x="322733" y="3755846"/>
              <a:ext cx="2241170" cy="511485"/>
              <a:chOff x="842684" y="2042080"/>
              <a:chExt cx="2241170" cy="511485"/>
            </a:xfrm>
          </p:grpSpPr>
          <p:sp>
            <p:nvSpPr>
              <p:cNvPr id="136" name="Rectangle 135"/>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54" name="Right Bracket 253"/>
          <p:cNvSpPr/>
          <p:nvPr/>
        </p:nvSpPr>
        <p:spPr>
          <a:xfrm rot="16200000" flipH="1">
            <a:off x="-1446135" y="2949369"/>
            <a:ext cx="4104134" cy="929649"/>
          </a:xfrm>
          <a:prstGeom prst="rightBracket">
            <a:avLst>
              <a:gd name="adj"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6" name="Right Bracket 255"/>
          <p:cNvSpPr/>
          <p:nvPr/>
        </p:nvSpPr>
        <p:spPr>
          <a:xfrm>
            <a:off x="3057304" y="1199342"/>
            <a:ext cx="3856913" cy="1867734"/>
          </a:xfrm>
          <a:prstGeom prst="righ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7" name="TextBox 256"/>
          <p:cNvSpPr txBox="1"/>
          <p:nvPr/>
        </p:nvSpPr>
        <p:spPr>
          <a:xfrm>
            <a:off x="870157" y="4902295"/>
            <a:ext cx="1993535" cy="369332"/>
          </a:xfrm>
          <a:prstGeom prst="rect">
            <a:avLst/>
          </a:prstGeom>
          <a:noFill/>
          <a:ln>
            <a:solidFill>
              <a:schemeClr val="tx1"/>
            </a:solidFill>
          </a:ln>
        </p:spPr>
        <p:txBody>
          <a:bodyPr wrap="square" rtlCol="0">
            <a:spAutoFit/>
          </a:bodyPr>
          <a:lstStyle/>
          <a:p>
            <a:r>
              <a:rPr lang="en-US" dirty="0" smtClean="0"/>
              <a:t>&gt; </a:t>
            </a:r>
            <a:r>
              <a:rPr lang="en-US" dirty="0" err="1" smtClean="0"/>
              <a:t>Nyquist</a:t>
            </a:r>
            <a:r>
              <a:rPr lang="en-US" dirty="0" smtClean="0"/>
              <a:t> Sampled</a:t>
            </a:r>
            <a:endParaRPr lang="en-US" dirty="0"/>
          </a:p>
        </p:txBody>
      </p:sp>
      <p:sp>
        <p:nvSpPr>
          <p:cNvPr id="258" name="TextBox 257"/>
          <p:cNvSpPr txBox="1"/>
          <p:nvPr/>
        </p:nvSpPr>
        <p:spPr>
          <a:xfrm>
            <a:off x="5449375" y="3299241"/>
            <a:ext cx="1817150" cy="369332"/>
          </a:xfrm>
          <a:prstGeom prst="rect">
            <a:avLst/>
          </a:prstGeom>
          <a:noFill/>
          <a:ln>
            <a:solidFill>
              <a:schemeClr val="tx1"/>
            </a:solidFill>
          </a:ln>
        </p:spPr>
        <p:txBody>
          <a:bodyPr wrap="square" rtlCol="0">
            <a:spAutoFit/>
          </a:bodyPr>
          <a:lstStyle/>
          <a:p>
            <a:r>
              <a:rPr lang="en-US" dirty="0" smtClean="0"/>
              <a:t>Poorly Sampled</a:t>
            </a:r>
            <a:endParaRPr lang="en-US" dirty="0"/>
          </a:p>
        </p:txBody>
      </p:sp>
      <p:sp>
        <p:nvSpPr>
          <p:cNvPr id="259" name="TextBox 258"/>
          <p:cNvSpPr txBox="1"/>
          <p:nvPr/>
        </p:nvSpPr>
        <p:spPr>
          <a:xfrm>
            <a:off x="7036875" y="2009814"/>
            <a:ext cx="1649925" cy="369332"/>
          </a:xfrm>
          <a:prstGeom prst="rect">
            <a:avLst/>
          </a:prstGeom>
          <a:noFill/>
          <a:ln>
            <a:solidFill>
              <a:schemeClr val="tx1"/>
            </a:solidFill>
          </a:ln>
        </p:spPr>
        <p:txBody>
          <a:bodyPr wrap="square" rtlCol="0">
            <a:spAutoFit/>
          </a:bodyPr>
          <a:lstStyle/>
          <a:p>
            <a:r>
              <a:rPr lang="en-US" dirty="0" smtClean="0"/>
              <a:t>Under Sampled</a:t>
            </a:r>
            <a:endParaRPr lang="en-US" dirty="0"/>
          </a:p>
        </p:txBody>
      </p:sp>
      <p:grpSp>
        <p:nvGrpSpPr>
          <p:cNvPr id="3" name="Group 2"/>
          <p:cNvGrpSpPr/>
          <p:nvPr/>
        </p:nvGrpSpPr>
        <p:grpSpPr>
          <a:xfrm>
            <a:off x="3944012" y="3262571"/>
            <a:ext cx="4172855" cy="3082180"/>
            <a:chOff x="3944012" y="3605471"/>
            <a:chExt cx="4172855" cy="3082180"/>
          </a:xfrm>
        </p:grpSpPr>
        <p:grpSp>
          <p:nvGrpSpPr>
            <p:cNvPr id="223" name="Group 222"/>
            <p:cNvGrpSpPr/>
            <p:nvPr/>
          </p:nvGrpSpPr>
          <p:grpSpPr>
            <a:xfrm>
              <a:off x="3944012" y="4069925"/>
              <a:ext cx="2241170" cy="2480994"/>
              <a:chOff x="322733" y="1786337"/>
              <a:chExt cx="2241170" cy="2480994"/>
            </a:xfrm>
          </p:grpSpPr>
          <p:grpSp>
            <p:nvGrpSpPr>
              <p:cNvPr id="224" name="Group 10"/>
              <p:cNvGrpSpPr/>
              <p:nvPr/>
            </p:nvGrpSpPr>
            <p:grpSpPr>
              <a:xfrm>
                <a:off x="322733" y="1786337"/>
                <a:ext cx="2241170" cy="511485"/>
                <a:chOff x="842684" y="2042080"/>
                <a:chExt cx="2241170" cy="511485"/>
              </a:xfrm>
            </p:grpSpPr>
            <p:sp>
              <p:nvSpPr>
                <p:cNvPr id="249" name="Rectangle 4"/>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6"/>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7"/>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8"/>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9"/>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5" name="Group 11"/>
              <p:cNvGrpSpPr/>
              <p:nvPr/>
            </p:nvGrpSpPr>
            <p:grpSpPr>
              <a:xfrm>
                <a:off x="322733" y="2194480"/>
                <a:ext cx="2241170" cy="511485"/>
                <a:chOff x="842684" y="2042080"/>
                <a:chExt cx="2241170" cy="511485"/>
              </a:xfrm>
            </p:grpSpPr>
            <p:sp>
              <p:nvSpPr>
                <p:cNvPr id="244" name="Rectangle 243"/>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6" name="Group 17"/>
              <p:cNvGrpSpPr/>
              <p:nvPr/>
            </p:nvGrpSpPr>
            <p:grpSpPr>
              <a:xfrm>
                <a:off x="322733" y="2705965"/>
                <a:ext cx="2241170" cy="511485"/>
                <a:chOff x="842684" y="2042080"/>
                <a:chExt cx="2241170" cy="511485"/>
              </a:xfrm>
            </p:grpSpPr>
            <p:sp>
              <p:nvSpPr>
                <p:cNvPr id="239" name="Rectangle 238"/>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7" name="Group 23"/>
              <p:cNvGrpSpPr/>
              <p:nvPr/>
            </p:nvGrpSpPr>
            <p:grpSpPr>
              <a:xfrm>
                <a:off x="322733" y="3244361"/>
                <a:ext cx="2241170" cy="511485"/>
                <a:chOff x="842684" y="2042080"/>
                <a:chExt cx="2241170" cy="511485"/>
              </a:xfrm>
            </p:grpSpPr>
            <p:sp>
              <p:nvSpPr>
                <p:cNvPr id="234" name="Rectangle 233"/>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8" name="Group 29"/>
              <p:cNvGrpSpPr/>
              <p:nvPr/>
            </p:nvGrpSpPr>
            <p:grpSpPr>
              <a:xfrm>
                <a:off x="322733" y="3755846"/>
                <a:ext cx="2241170" cy="511485"/>
                <a:chOff x="842684" y="2042080"/>
                <a:chExt cx="2241170" cy="511485"/>
              </a:xfrm>
            </p:grpSpPr>
            <p:sp>
              <p:nvSpPr>
                <p:cNvPr id="229" name="Rectangle 228"/>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61" name="Group 160"/>
            <p:cNvGrpSpPr/>
            <p:nvPr/>
          </p:nvGrpSpPr>
          <p:grpSpPr>
            <a:xfrm>
              <a:off x="4907764" y="4136109"/>
              <a:ext cx="2241170" cy="2480994"/>
              <a:chOff x="322733" y="1786337"/>
              <a:chExt cx="2241170" cy="2480994"/>
            </a:xfrm>
          </p:grpSpPr>
          <p:grpSp>
            <p:nvGrpSpPr>
              <p:cNvPr id="162" name="Group 10"/>
              <p:cNvGrpSpPr/>
              <p:nvPr/>
            </p:nvGrpSpPr>
            <p:grpSpPr>
              <a:xfrm>
                <a:off x="322733" y="1786337"/>
                <a:ext cx="2241170" cy="511485"/>
                <a:chOff x="842684" y="2042080"/>
                <a:chExt cx="2241170" cy="511485"/>
              </a:xfrm>
            </p:grpSpPr>
            <p:sp>
              <p:nvSpPr>
                <p:cNvPr id="187" name="Rectangle 4"/>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6"/>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7"/>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8"/>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9"/>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3" name="Group 11"/>
              <p:cNvGrpSpPr/>
              <p:nvPr/>
            </p:nvGrpSpPr>
            <p:grpSpPr>
              <a:xfrm>
                <a:off x="322733" y="2194480"/>
                <a:ext cx="2241170" cy="511485"/>
                <a:chOff x="842684" y="2042080"/>
                <a:chExt cx="2241170" cy="511485"/>
              </a:xfrm>
            </p:grpSpPr>
            <p:sp>
              <p:nvSpPr>
                <p:cNvPr id="182" name="Rectangle 181"/>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4" name="Group 17"/>
              <p:cNvGrpSpPr/>
              <p:nvPr/>
            </p:nvGrpSpPr>
            <p:grpSpPr>
              <a:xfrm>
                <a:off x="322733" y="2705965"/>
                <a:ext cx="2241170" cy="511485"/>
                <a:chOff x="842684" y="2042080"/>
                <a:chExt cx="2241170" cy="511485"/>
              </a:xfrm>
            </p:grpSpPr>
            <p:sp>
              <p:nvSpPr>
                <p:cNvPr id="177" name="Rectangle 176"/>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Rectangle 180"/>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5" name="Group 23"/>
              <p:cNvGrpSpPr/>
              <p:nvPr/>
            </p:nvGrpSpPr>
            <p:grpSpPr>
              <a:xfrm>
                <a:off x="322733" y="3244361"/>
                <a:ext cx="2241170" cy="511485"/>
                <a:chOff x="842684" y="2042080"/>
                <a:chExt cx="2241170" cy="511485"/>
              </a:xfrm>
            </p:grpSpPr>
            <p:sp>
              <p:nvSpPr>
                <p:cNvPr id="172" name="Rectangle 171"/>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6" name="Group 29"/>
              <p:cNvGrpSpPr/>
              <p:nvPr/>
            </p:nvGrpSpPr>
            <p:grpSpPr>
              <a:xfrm>
                <a:off x="322733" y="3755846"/>
                <a:ext cx="2241170" cy="511485"/>
                <a:chOff x="842684" y="2042080"/>
                <a:chExt cx="2241170" cy="511485"/>
              </a:xfrm>
            </p:grpSpPr>
            <p:sp>
              <p:nvSpPr>
                <p:cNvPr id="167" name="Rectangle 166"/>
                <p:cNvSpPr/>
                <p:nvPr/>
              </p:nvSpPr>
              <p:spPr>
                <a:xfrm>
                  <a:off x="842684"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2635620"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2187386"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1290918"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1739152" y="2042080"/>
                  <a:ext cx="448234" cy="5114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92" name="Group 191"/>
            <p:cNvGrpSpPr/>
            <p:nvPr/>
          </p:nvGrpSpPr>
          <p:grpSpPr>
            <a:xfrm>
              <a:off x="5875697" y="4206657"/>
              <a:ext cx="2241170" cy="2480994"/>
              <a:chOff x="322733" y="1786337"/>
              <a:chExt cx="2241170" cy="2480994"/>
            </a:xfrm>
          </p:grpSpPr>
          <p:grpSp>
            <p:nvGrpSpPr>
              <p:cNvPr id="193" name="Group 10"/>
              <p:cNvGrpSpPr/>
              <p:nvPr/>
            </p:nvGrpSpPr>
            <p:grpSpPr>
              <a:xfrm>
                <a:off x="322733" y="1786337"/>
                <a:ext cx="2241170" cy="511485"/>
                <a:chOff x="842684" y="2042080"/>
                <a:chExt cx="2241170" cy="511485"/>
              </a:xfrm>
            </p:grpSpPr>
            <p:sp>
              <p:nvSpPr>
                <p:cNvPr id="218" name="Rectangle 4"/>
                <p:cNvSpPr/>
                <p:nvPr/>
              </p:nvSpPr>
              <p:spPr>
                <a:xfrm>
                  <a:off x="842684"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6"/>
                <p:cNvSpPr/>
                <p:nvPr/>
              </p:nvSpPr>
              <p:spPr>
                <a:xfrm>
                  <a:off x="2635620"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7"/>
                <p:cNvSpPr/>
                <p:nvPr/>
              </p:nvSpPr>
              <p:spPr>
                <a:xfrm>
                  <a:off x="2187386"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8"/>
                <p:cNvSpPr/>
                <p:nvPr/>
              </p:nvSpPr>
              <p:spPr>
                <a:xfrm>
                  <a:off x="1290918"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9"/>
                <p:cNvSpPr/>
                <p:nvPr/>
              </p:nvSpPr>
              <p:spPr>
                <a:xfrm>
                  <a:off x="1750911"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4" name="Group 11"/>
              <p:cNvGrpSpPr/>
              <p:nvPr/>
            </p:nvGrpSpPr>
            <p:grpSpPr>
              <a:xfrm>
                <a:off x="322733" y="2194480"/>
                <a:ext cx="2241170" cy="511485"/>
                <a:chOff x="842684" y="2042080"/>
                <a:chExt cx="2241170" cy="511485"/>
              </a:xfrm>
            </p:grpSpPr>
            <p:sp>
              <p:nvSpPr>
                <p:cNvPr id="213" name="Rectangle 212"/>
                <p:cNvSpPr/>
                <p:nvPr/>
              </p:nvSpPr>
              <p:spPr>
                <a:xfrm>
                  <a:off x="842684"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a:off x="2635620"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a:off x="2187386"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1290918"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a:off x="1739152"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5" name="Group 17"/>
              <p:cNvGrpSpPr/>
              <p:nvPr/>
            </p:nvGrpSpPr>
            <p:grpSpPr>
              <a:xfrm>
                <a:off x="322733" y="2705965"/>
                <a:ext cx="2241170" cy="511485"/>
                <a:chOff x="842684" y="2042080"/>
                <a:chExt cx="2241170" cy="511485"/>
              </a:xfrm>
            </p:grpSpPr>
            <p:sp>
              <p:nvSpPr>
                <p:cNvPr id="208" name="Rectangle 207"/>
                <p:cNvSpPr/>
                <p:nvPr/>
              </p:nvSpPr>
              <p:spPr>
                <a:xfrm>
                  <a:off x="842684"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a:off x="2635620"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2187386"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1290918"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1739152"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6" name="Group 23"/>
              <p:cNvGrpSpPr/>
              <p:nvPr/>
            </p:nvGrpSpPr>
            <p:grpSpPr>
              <a:xfrm>
                <a:off x="322733" y="3244361"/>
                <a:ext cx="2241170" cy="511485"/>
                <a:chOff x="842684" y="2042080"/>
                <a:chExt cx="2241170" cy="511485"/>
              </a:xfrm>
            </p:grpSpPr>
            <p:sp>
              <p:nvSpPr>
                <p:cNvPr id="203" name="Rectangle 202"/>
                <p:cNvSpPr/>
                <p:nvPr/>
              </p:nvSpPr>
              <p:spPr>
                <a:xfrm>
                  <a:off x="842684"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2635620"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2187386"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1290918"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1739152"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7" name="Group 29"/>
              <p:cNvGrpSpPr/>
              <p:nvPr/>
            </p:nvGrpSpPr>
            <p:grpSpPr>
              <a:xfrm>
                <a:off x="322733" y="3755846"/>
                <a:ext cx="2241170" cy="511485"/>
                <a:chOff x="842684" y="2042080"/>
                <a:chExt cx="2241170" cy="511485"/>
              </a:xfrm>
            </p:grpSpPr>
            <p:sp>
              <p:nvSpPr>
                <p:cNvPr id="198" name="Rectangle 197"/>
                <p:cNvSpPr/>
                <p:nvPr/>
              </p:nvSpPr>
              <p:spPr>
                <a:xfrm>
                  <a:off x="842684"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2635620"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2187386"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1290918"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1739152" y="2042080"/>
                  <a:ext cx="448234" cy="511485"/>
                </a:xfrm>
                <a:prstGeom prst="rect">
                  <a:avLst/>
                </a:prstGeom>
                <a:ln>
                  <a:solidFill>
                    <a:schemeClr val="accent1">
                      <a:shade val="95000"/>
                      <a:satMod val="105000"/>
                      <a:alpha val="96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55" name="Right Bracket 254"/>
            <p:cNvSpPr/>
            <p:nvPr/>
          </p:nvSpPr>
          <p:spPr>
            <a:xfrm rot="16200000">
              <a:off x="3708440" y="4542666"/>
              <a:ext cx="2309403" cy="435014"/>
            </a:xfrm>
            <a:prstGeom prst="rightBracket">
              <a:avLst>
                <a:gd name="adj" fmla="val 3977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1807259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Actual Footprint (the centers)</a:t>
            </a:r>
            <a:br>
              <a:rPr lang="en-US" sz="3600" dirty="0" smtClean="0"/>
            </a:br>
            <a:r>
              <a:rPr lang="en-US" sz="1800" dirty="0" smtClean="0"/>
              <a:t>This is the </a:t>
            </a:r>
            <a:r>
              <a:rPr lang="en-US" sz="1800" dirty="0" err="1" smtClean="0"/>
              <a:t>Rebined</a:t>
            </a:r>
            <a:r>
              <a:rPr lang="en-US" sz="1800" dirty="0" smtClean="0"/>
              <a:t> Cube-face on the sky  </a:t>
            </a:r>
            <a:endParaRPr lang="en-US" sz="3600" dirty="0"/>
          </a:p>
        </p:txBody>
      </p:sp>
      <p:pic>
        <p:nvPicPr>
          <p:cNvPr id="4" name="Content Placeholder 3" descr="footprint.tiff"/>
          <p:cNvPicPr>
            <a:picLocks noGrp="1" noChangeAspect="1"/>
          </p:cNvPicPr>
          <p:nvPr>
            <p:ph idx="1"/>
          </p:nvPr>
        </p:nvPicPr>
        <p:blipFill>
          <a:blip r:embed="rId2"/>
          <a:srcRect l="-29496" r="-29496"/>
          <a:stretch>
            <a:fillRect/>
          </a:stretch>
        </p:blipFill>
        <p:spPr/>
      </p:pic>
      <p:sp>
        <p:nvSpPr>
          <p:cNvPr id="5" name="TextBox 4"/>
          <p:cNvSpPr txBox="1"/>
          <p:nvPr/>
        </p:nvSpPr>
        <p:spPr>
          <a:xfrm>
            <a:off x="6596733" y="3292310"/>
            <a:ext cx="2398812" cy="369332"/>
          </a:xfrm>
          <a:prstGeom prst="rect">
            <a:avLst/>
          </a:prstGeom>
          <a:noFill/>
        </p:spPr>
        <p:txBody>
          <a:bodyPr wrap="square" rtlCol="0">
            <a:spAutoFit/>
          </a:bodyPr>
          <a:lstStyle/>
          <a:p>
            <a:r>
              <a:rPr lang="en-US" dirty="0" smtClean="0"/>
              <a:t>Red and Blue Array</a:t>
            </a:r>
            <a:endParaRPr lang="en-US" dirty="0"/>
          </a:p>
        </p:txBody>
      </p:sp>
      <p:sp>
        <p:nvSpPr>
          <p:cNvPr id="6" name="TextBox 5"/>
          <p:cNvSpPr txBox="1"/>
          <p:nvPr/>
        </p:nvSpPr>
        <p:spPr>
          <a:xfrm>
            <a:off x="6592322" y="3974289"/>
            <a:ext cx="2398811" cy="276999"/>
          </a:xfrm>
          <a:prstGeom prst="rect">
            <a:avLst/>
          </a:prstGeom>
          <a:noFill/>
        </p:spPr>
        <p:txBody>
          <a:bodyPr wrap="square" rtlCol="0">
            <a:spAutoFit/>
          </a:bodyPr>
          <a:lstStyle/>
          <a:p>
            <a:r>
              <a:rPr lang="en-US" sz="1200" dirty="0" err="1" smtClean="0"/>
              <a:t>Poglitch</a:t>
            </a:r>
            <a:r>
              <a:rPr lang="en-US" sz="1200" dirty="0" smtClean="0"/>
              <a:t> et al. 2010 A&amp;A 518 L2</a:t>
            </a:r>
            <a:endParaRPr lang="en-US" sz="1200" dirty="0"/>
          </a:p>
        </p:txBody>
      </p:sp>
      <p:sp>
        <p:nvSpPr>
          <p:cNvPr id="7" name="TextBox 6"/>
          <p:cNvSpPr txBox="1"/>
          <p:nvPr/>
        </p:nvSpPr>
        <p:spPr>
          <a:xfrm>
            <a:off x="2340021" y="5961433"/>
            <a:ext cx="5644263" cy="523220"/>
          </a:xfrm>
          <a:prstGeom prst="rect">
            <a:avLst/>
          </a:prstGeom>
          <a:noFill/>
        </p:spPr>
        <p:txBody>
          <a:bodyPr wrap="square" rtlCol="0">
            <a:spAutoFit/>
          </a:bodyPr>
          <a:lstStyle/>
          <a:p>
            <a:r>
              <a:rPr lang="en-US" sz="1400" dirty="0"/>
              <a:t>There is no excellent beauty that hath not some strangeness in the proportion.” – Francis </a:t>
            </a:r>
            <a:r>
              <a:rPr lang="en-US" sz="1400" dirty="0" smtClean="0"/>
              <a:t>Bacon</a:t>
            </a:r>
            <a:endParaRPr lang="en-US" sz="1400" dirty="0"/>
          </a:p>
        </p:txBody>
      </p:sp>
    </p:spTree>
    <p:extLst>
      <p:ext uri="{BB962C8B-B14F-4D97-AF65-F5344CB8AC3E}">
        <p14:creationId xmlns:p14="http://schemas.microsoft.com/office/powerpoint/2010/main" val="27957189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4 source footprints on Galaxy Arm</a:t>
            </a:r>
            <a:endParaRPr lang="en-US" sz="4000" dirty="0"/>
          </a:p>
        </p:txBody>
      </p:sp>
      <p:pic>
        <p:nvPicPr>
          <p:cNvPr id="4" name="Content Placeholder 3" descr="78_foot.tiff"/>
          <p:cNvPicPr>
            <a:picLocks noGrp="1" noChangeAspect="1"/>
          </p:cNvPicPr>
          <p:nvPr>
            <p:ph idx="1"/>
          </p:nvPr>
        </p:nvPicPr>
        <p:blipFill>
          <a:blip r:embed="rId2"/>
          <a:srcRect l="-9985" r="-9985"/>
          <a:stretch>
            <a:fillRect/>
          </a:stretch>
        </p:blipFill>
        <p:spPr/>
      </p:pic>
    </p:spTree>
    <p:extLst>
      <p:ext uri="{BB962C8B-B14F-4D97-AF65-F5344CB8AC3E}">
        <p14:creationId xmlns:p14="http://schemas.microsoft.com/office/powerpoint/2010/main" val="30811511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PACS Footprint Viewer Script</a:t>
            </a:r>
            <a:br>
              <a:rPr lang="en-US" dirty="0" smtClean="0"/>
            </a:br>
            <a:r>
              <a:rPr lang="en-US" dirty="0" smtClean="0"/>
              <a:t>(very simple – </a:t>
            </a:r>
            <a:r>
              <a:rPr lang="en-US" dirty="0"/>
              <a:t>4</a:t>
            </a:r>
            <a:r>
              <a:rPr lang="en-US" dirty="0" smtClean="0"/>
              <a:t> lines)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400" dirty="0" smtClean="0">
                <a:solidFill>
                  <a:srgbClr val="0000FF"/>
                </a:solidFill>
              </a:rPr>
              <a:t># Bring in an Image with a valid FITS WCS (RA Dec)</a:t>
            </a:r>
          </a:p>
          <a:p>
            <a:pPr>
              <a:buNone/>
            </a:pPr>
            <a:r>
              <a:rPr lang="en-US" sz="2400" dirty="0" smtClean="0"/>
              <a:t>M82_image = </a:t>
            </a:r>
            <a:r>
              <a:rPr lang="en-US" sz="2400" dirty="0" err="1" smtClean="0"/>
              <a:t>fitsReader</a:t>
            </a:r>
            <a:r>
              <a:rPr lang="en-US" sz="2400" dirty="0" smtClean="0"/>
              <a:t>(file = '/Users/lord/Desktop/NGC_3034-I-Ha-kab2003.fits')</a:t>
            </a:r>
          </a:p>
          <a:p>
            <a:pPr>
              <a:buNone/>
            </a:pPr>
            <a:r>
              <a:rPr lang="en-US" sz="2400" dirty="0" smtClean="0">
                <a:solidFill>
                  <a:srgbClr val="0000FF"/>
                </a:solidFill>
              </a:rPr>
              <a:t># Start up the application by loading the image in</a:t>
            </a:r>
          </a:p>
          <a:p>
            <a:pPr>
              <a:buNone/>
            </a:pPr>
            <a:r>
              <a:rPr lang="en-US" sz="2400" dirty="0" err="1" smtClean="0"/>
              <a:t>footprintApi</a:t>
            </a:r>
            <a:r>
              <a:rPr lang="en-US" sz="2400" dirty="0" smtClean="0"/>
              <a:t> = </a:t>
            </a:r>
            <a:r>
              <a:rPr lang="en-US" sz="2400" dirty="0" err="1" smtClean="0"/>
              <a:t>pacsSpectralFootprint(input</a:t>
            </a:r>
            <a:r>
              <a:rPr lang="en-US" sz="2400" dirty="0" smtClean="0"/>
              <a:t>=M82_image)</a:t>
            </a:r>
          </a:p>
          <a:p>
            <a:pPr>
              <a:buNone/>
            </a:pPr>
            <a:r>
              <a:rPr lang="en-US" sz="2400" dirty="0" smtClean="0">
                <a:solidFill>
                  <a:srgbClr val="0000FF"/>
                </a:solidFill>
              </a:rPr>
              <a:t># grab a </a:t>
            </a:r>
            <a:r>
              <a:rPr lang="en-US" sz="2400" dirty="0" err="1" smtClean="0">
                <a:solidFill>
                  <a:srgbClr val="0000FF"/>
                </a:solidFill>
              </a:rPr>
              <a:t>rebinned</a:t>
            </a:r>
            <a:r>
              <a:rPr lang="en-US" sz="2400" dirty="0" smtClean="0">
                <a:solidFill>
                  <a:srgbClr val="0000FF"/>
                </a:solidFill>
              </a:rPr>
              <a:t> cube of interest (can </a:t>
            </a:r>
            <a:r>
              <a:rPr lang="en-US" sz="2400" dirty="0" err="1" smtClean="0">
                <a:solidFill>
                  <a:srgbClr val="0000FF"/>
                </a:solidFill>
              </a:rPr>
              <a:t>ve</a:t>
            </a:r>
            <a:r>
              <a:rPr lang="en-US" sz="2400" dirty="0" smtClean="0">
                <a:solidFill>
                  <a:srgbClr val="0000FF"/>
                </a:solidFill>
              </a:rPr>
              <a:t> dragged from the level list to the variable list) </a:t>
            </a:r>
          </a:p>
          <a:p>
            <a:pPr>
              <a:buNone/>
            </a:pPr>
            <a:r>
              <a:rPr lang="en-US" sz="2400" dirty="0" err="1" smtClean="0"/>
              <a:t>pacsrebinnedcube</a:t>
            </a:r>
            <a:r>
              <a:rPr lang="en-US" sz="2400" dirty="0" smtClean="0"/>
              <a:t> = obs99.refs["level2"].product.refs["HPS3DRB"].product.refs[0].product</a:t>
            </a:r>
          </a:p>
          <a:p>
            <a:pPr>
              <a:buNone/>
            </a:pPr>
            <a:r>
              <a:rPr lang="en-US" sz="2400" dirty="0" smtClean="0">
                <a:solidFill>
                  <a:srgbClr val="0000FF"/>
                </a:solidFill>
              </a:rPr>
              <a:t># Overlay the outline of the footprint pixels</a:t>
            </a:r>
          </a:p>
          <a:p>
            <a:pPr>
              <a:buNone/>
            </a:pPr>
            <a:r>
              <a:rPr lang="en-US" sz="2400" dirty="0" err="1" smtClean="0"/>
              <a:t>footprintApi.addFootprint(pacsrebinnedcube</a:t>
            </a:r>
            <a:r>
              <a:rPr lang="en-US" sz="2400" dirty="0" smtClean="0"/>
              <a:t>) </a:t>
            </a:r>
            <a:r>
              <a:rPr lang="en-US" sz="2400" dirty="0" smtClean="0">
                <a:solidFill>
                  <a:srgbClr val="0000FF"/>
                </a:solidFill>
              </a:rPr>
              <a:t># rt. click to zoom</a:t>
            </a:r>
          </a:p>
          <a:p>
            <a:pPr>
              <a:buNone/>
            </a:pPr>
            <a:endParaRPr lang="en-US" sz="2400" dirty="0"/>
          </a:p>
        </p:txBody>
      </p:sp>
    </p:spTree>
    <p:extLst>
      <p:ext uri="{BB962C8B-B14F-4D97-AF65-F5344CB8AC3E}">
        <p14:creationId xmlns:p14="http://schemas.microsoft.com/office/powerpoint/2010/main" val="33718205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Where to Find Spectrum Explorer Documentation</a:t>
            </a:r>
            <a:endParaRPr lang="en-US" sz="3600" dirty="0"/>
          </a:p>
        </p:txBody>
      </p:sp>
      <p:sp>
        <p:nvSpPr>
          <p:cNvPr id="3" name="Content Placeholder 2"/>
          <p:cNvSpPr>
            <a:spLocks noGrp="1"/>
          </p:cNvSpPr>
          <p:nvPr>
            <p:ph idx="1"/>
          </p:nvPr>
        </p:nvSpPr>
        <p:spPr/>
        <p:txBody>
          <a:bodyPr/>
          <a:lstStyle/>
          <a:p>
            <a:r>
              <a:rPr lang="en-US" dirty="0" smtClean="0"/>
              <a:t>PACS Data Reduction Guide: Spectroscopy Sect 8.5 (a meager amount of content) </a:t>
            </a:r>
          </a:p>
          <a:p>
            <a:r>
              <a:rPr lang="en-US" dirty="0" smtClean="0"/>
              <a:t>Best: The Data Analysis Guide: </a:t>
            </a:r>
          </a:p>
          <a:p>
            <a:pPr lvl="1"/>
            <a:r>
              <a:rPr lang="en-US" dirty="0" smtClean="0"/>
              <a:t>Chapter 6: The Spectrum Explorer</a:t>
            </a:r>
          </a:p>
          <a:p>
            <a:pPr lvl="1"/>
            <a:r>
              <a:rPr lang="en-US" dirty="0" smtClean="0"/>
              <a:t>Chapter 7: Line Fitting</a:t>
            </a:r>
            <a:endParaRPr lang="en-US" dirty="0"/>
          </a:p>
          <a:p>
            <a:pPr lvl="1"/>
            <a:r>
              <a:rPr lang="en-US" dirty="0" smtClean="0"/>
              <a:t>(It’s all there….) </a:t>
            </a:r>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3172158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Some Things that Spectrum Explorer Can </a:t>
            </a:r>
            <a:r>
              <a:rPr lang="en-US" sz="3600" dirty="0"/>
              <a:t>D</a:t>
            </a:r>
            <a:r>
              <a:rPr lang="en-US" sz="3600" dirty="0" smtClean="0"/>
              <a:t>o </a:t>
            </a:r>
            <a:endParaRPr lang="en-US" sz="3600" dirty="0"/>
          </a:p>
        </p:txBody>
      </p:sp>
      <p:sp>
        <p:nvSpPr>
          <p:cNvPr id="3" name="Content Placeholder 2"/>
          <p:cNvSpPr>
            <a:spLocks noGrp="1"/>
          </p:cNvSpPr>
          <p:nvPr>
            <p:ph idx="1"/>
          </p:nvPr>
        </p:nvSpPr>
        <p:spPr>
          <a:xfrm>
            <a:off x="584200" y="1574800"/>
            <a:ext cx="4013200" cy="4603750"/>
          </a:xfrm>
        </p:spPr>
        <p:txBody>
          <a:bodyPr/>
          <a:lstStyle/>
          <a:p>
            <a:r>
              <a:rPr lang="en-US" dirty="0" smtClean="0"/>
              <a:t>Visualize w/Three Panels: Select, Preview, and Display</a:t>
            </a:r>
          </a:p>
          <a:p>
            <a:r>
              <a:rPr lang="en-US" dirty="0" smtClean="0"/>
              <a:t>Crop Spatially</a:t>
            </a:r>
          </a:p>
          <a:p>
            <a:r>
              <a:rPr lang="en-US" dirty="0" smtClean="0"/>
              <a:t>Crop Spectrally</a:t>
            </a:r>
          </a:p>
          <a:p>
            <a:r>
              <a:rPr lang="en-US" dirty="0" smtClean="0"/>
              <a:t>Fit Lines</a:t>
            </a:r>
          </a:p>
          <a:p>
            <a:r>
              <a:rPr lang="en-US" dirty="0" smtClean="0"/>
              <a:t>Fit Multi-</a:t>
            </a:r>
            <a:r>
              <a:rPr lang="en-US" dirty="0"/>
              <a:t>G</a:t>
            </a:r>
            <a:r>
              <a:rPr lang="en-US" dirty="0" smtClean="0"/>
              <a:t>aussians</a:t>
            </a:r>
          </a:p>
          <a:p>
            <a:r>
              <a:rPr lang="en-US" dirty="0" smtClean="0"/>
              <a:t>Fit the Entire Cube</a:t>
            </a:r>
          </a:p>
          <a:p>
            <a:endParaRPr lang="en-US" dirty="0" smtClean="0"/>
          </a:p>
          <a:p>
            <a:endParaRPr lang="en-US" dirty="0"/>
          </a:p>
        </p:txBody>
      </p:sp>
      <p:sp>
        <p:nvSpPr>
          <p:cNvPr id="4" name="Date Placeholder 3"/>
          <p:cNvSpPr>
            <a:spLocks noGrp="1"/>
          </p:cNvSpPr>
          <p:nvPr>
            <p:ph type="dt" sz="half" idx="10"/>
          </p:nvPr>
        </p:nvSpPr>
        <p:spPr/>
        <p:txBody>
          <a:bodyPr/>
          <a:lstStyle/>
          <a:p>
            <a:endParaRPr lang="en-US"/>
          </a:p>
        </p:txBody>
      </p:sp>
      <p:sp>
        <p:nvSpPr>
          <p:cNvPr id="6" name="Content Placeholder 2"/>
          <p:cNvSpPr txBox="1">
            <a:spLocks/>
          </p:cNvSpPr>
          <p:nvPr/>
        </p:nvSpPr>
        <p:spPr>
          <a:xfrm>
            <a:off x="4953000" y="1574800"/>
            <a:ext cx="3784600" cy="460375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300" dirty="0" smtClean="0"/>
              <a:t>Make Continuum Maps</a:t>
            </a:r>
          </a:p>
          <a:p>
            <a:r>
              <a:rPr lang="en-US" sz="3300" dirty="0" smtClean="0"/>
              <a:t>Make Moment Maps</a:t>
            </a:r>
          </a:p>
          <a:p>
            <a:r>
              <a:rPr lang="en-US" sz="3300" dirty="0" smtClean="0"/>
              <a:t>(e.g., velocity)</a:t>
            </a:r>
          </a:p>
          <a:p>
            <a:r>
              <a:rPr lang="en-US" sz="3300" dirty="0" smtClean="0"/>
              <a:t>View Residuals</a:t>
            </a:r>
          </a:p>
          <a:p>
            <a:r>
              <a:rPr lang="en-US" sz="3300" dirty="0" smtClean="0"/>
              <a:t>Average Cube regions</a:t>
            </a:r>
          </a:p>
          <a:p>
            <a:r>
              <a:rPr lang="en-US" sz="3300" dirty="0" smtClean="0"/>
              <a:t>Produce Basic Products</a:t>
            </a:r>
          </a:p>
          <a:p>
            <a:r>
              <a:rPr lang="en-US" sz="3300" dirty="0" smtClean="0"/>
              <a:t>Unit Conversion (indirectly)</a:t>
            </a:r>
          </a:p>
          <a:p>
            <a:pPr marL="0" indent="0">
              <a:buNone/>
            </a:pPr>
            <a:endParaRPr lang="en-US" sz="3300" dirty="0" smtClean="0"/>
          </a:p>
          <a:p>
            <a:endParaRPr lang="en-US" dirty="0"/>
          </a:p>
        </p:txBody>
      </p:sp>
    </p:spTree>
    <p:extLst>
      <p:ext uri="{BB962C8B-B14F-4D97-AF65-F5344CB8AC3E}">
        <p14:creationId xmlns:p14="http://schemas.microsoft.com/office/powerpoint/2010/main" val="37259101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Projected and Rebinned Cubes</a:t>
            </a:r>
            <a:endParaRPr lang="en-US" sz="3600" dirty="0"/>
          </a:p>
        </p:txBody>
      </p:sp>
      <p:pic>
        <p:nvPicPr>
          <p:cNvPr id="4" name="Content Placeholder 3" descr="rebinned_cubes.tiff"/>
          <p:cNvPicPr>
            <a:picLocks noGrp="1" noChangeAspect="1"/>
          </p:cNvPicPr>
          <p:nvPr>
            <p:ph idx="1"/>
          </p:nvPr>
        </p:nvPicPr>
        <p:blipFill>
          <a:blip r:embed="rId2"/>
          <a:srcRect l="-19883" r="-19883"/>
          <a:stretch>
            <a:fillRect/>
          </a:stretch>
        </p:blipFill>
        <p:spPr>
          <a:xfrm>
            <a:off x="2882900" y="3376613"/>
            <a:ext cx="5418083" cy="2979737"/>
          </a:xfrm>
        </p:spPr>
      </p:pic>
      <p:sp>
        <p:nvSpPr>
          <p:cNvPr id="3" name="Date Placeholder 2"/>
          <p:cNvSpPr>
            <a:spLocks noGrp="1"/>
          </p:cNvSpPr>
          <p:nvPr>
            <p:ph type="dt" sz="half" idx="10"/>
          </p:nvPr>
        </p:nvSpPr>
        <p:spPr>
          <a:xfrm>
            <a:off x="526554" y="6442075"/>
            <a:ext cx="2133600" cy="365125"/>
          </a:xfrm>
        </p:spPr>
        <p:txBody>
          <a:bodyPr/>
          <a:lstStyle/>
          <a:p>
            <a:endParaRPr lang="en-US"/>
          </a:p>
        </p:txBody>
      </p:sp>
      <p:pic>
        <p:nvPicPr>
          <p:cNvPr id="5" name="Picture 4" descr="product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80" y="1228725"/>
            <a:ext cx="4809839" cy="2787650"/>
          </a:xfrm>
          <a:prstGeom prst="rect">
            <a:avLst/>
          </a:prstGeom>
        </p:spPr>
      </p:pic>
      <p:sp>
        <p:nvSpPr>
          <p:cNvPr id="6" name="TextBox 5"/>
          <p:cNvSpPr txBox="1"/>
          <p:nvPr/>
        </p:nvSpPr>
        <p:spPr>
          <a:xfrm>
            <a:off x="4559300" y="1228725"/>
            <a:ext cx="4175125" cy="2585323"/>
          </a:xfrm>
          <a:prstGeom prst="rect">
            <a:avLst/>
          </a:prstGeom>
          <a:solidFill>
            <a:schemeClr val="bg1"/>
          </a:solidFill>
        </p:spPr>
        <p:txBody>
          <a:bodyPr wrap="square" rtlCol="0">
            <a:spAutoFit/>
          </a:bodyPr>
          <a:lstStyle/>
          <a:p>
            <a:r>
              <a:rPr lang="en-US" dirty="0" smtClean="0"/>
              <a:t>Herschel PACS Spec. 3 D Data </a:t>
            </a:r>
            <a:r>
              <a:rPr lang="en-US" i="1" dirty="0" smtClean="0"/>
              <a:t>Projected</a:t>
            </a:r>
            <a:r>
              <a:rPr lang="en-US" dirty="0" smtClean="0"/>
              <a:t> Red</a:t>
            </a:r>
          </a:p>
          <a:p>
            <a:endParaRPr lang="en-US" dirty="0"/>
          </a:p>
          <a:p>
            <a:r>
              <a:rPr lang="en-US" dirty="0"/>
              <a:t>Herschel PACS Spec. 3 D Data </a:t>
            </a:r>
            <a:r>
              <a:rPr lang="en-US" i="1" dirty="0" smtClean="0"/>
              <a:t>Rebinned</a:t>
            </a:r>
            <a:r>
              <a:rPr lang="en-US" dirty="0" smtClean="0"/>
              <a:t> </a:t>
            </a:r>
            <a:r>
              <a:rPr lang="en-US" dirty="0"/>
              <a:t>Red</a:t>
            </a:r>
          </a:p>
          <a:p>
            <a:endParaRPr lang="en-US" dirty="0" smtClean="0"/>
          </a:p>
          <a:p>
            <a:endParaRPr lang="en-US" dirty="0"/>
          </a:p>
          <a:p>
            <a:endParaRPr lang="en-US" dirty="0" smtClean="0"/>
          </a:p>
          <a:p>
            <a:endParaRPr lang="en-US" dirty="0"/>
          </a:p>
        </p:txBody>
      </p:sp>
      <p:cxnSp>
        <p:nvCxnSpPr>
          <p:cNvPr id="10" name="Straight Arrow Connector 9"/>
          <p:cNvCxnSpPr/>
          <p:nvPr/>
        </p:nvCxnSpPr>
        <p:spPr>
          <a:xfrm flipH="1">
            <a:off x="2844800" y="2301875"/>
            <a:ext cx="1778000" cy="412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2844800" y="1528763"/>
            <a:ext cx="1749425" cy="773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descr="seu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413250"/>
            <a:ext cx="2222252" cy="1476375"/>
          </a:xfrm>
          <a:prstGeom prst="rect">
            <a:avLst/>
          </a:prstGeom>
        </p:spPr>
      </p:pic>
      <p:cxnSp>
        <p:nvCxnSpPr>
          <p:cNvPr id="11" name="Straight Arrow Connector 10"/>
          <p:cNvCxnSpPr>
            <a:stCxn id="15" idx="1"/>
          </p:cNvCxnSpPr>
          <p:nvPr/>
        </p:nvCxnSpPr>
        <p:spPr>
          <a:xfrm flipH="1">
            <a:off x="1863724" y="4811415"/>
            <a:ext cx="312738" cy="4273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76462" y="4349750"/>
            <a:ext cx="1412875" cy="923330"/>
          </a:xfrm>
          <a:prstGeom prst="rect">
            <a:avLst/>
          </a:prstGeom>
          <a:noFill/>
        </p:spPr>
        <p:txBody>
          <a:bodyPr wrap="square" rtlCol="0">
            <a:spAutoFit/>
          </a:bodyPr>
          <a:lstStyle/>
          <a:p>
            <a:r>
              <a:rPr lang="en-US" dirty="0" smtClean="0"/>
              <a:t>Click for Spectrum Explorer</a:t>
            </a:r>
            <a:endParaRPr lang="en-US" dirty="0"/>
          </a:p>
        </p:txBody>
      </p:sp>
      <p:cxnSp>
        <p:nvCxnSpPr>
          <p:cNvPr id="18" name="Straight Arrow Connector 17"/>
          <p:cNvCxnSpPr/>
          <p:nvPr/>
        </p:nvCxnSpPr>
        <p:spPr>
          <a:xfrm>
            <a:off x="3286125" y="4619625"/>
            <a:ext cx="603250" cy="31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576263"/>
            <a:ext cx="8229600" cy="1143000"/>
          </a:xfrm>
        </p:spPr>
        <p:txBody>
          <a:bodyPr>
            <a:normAutofit fontScale="90000"/>
          </a:bodyPr>
          <a:lstStyle/>
          <a:p>
            <a:r>
              <a:rPr lang="en-US" sz="3600" dirty="0" smtClean="0"/>
              <a:t>We will stay in the safety of Level 2, </a:t>
            </a:r>
            <a:br>
              <a:rPr lang="en-US" sz="3600" dirty="0" smtClean="0"/>
            </a:br>
            <a:r>
              <a:rPr lang="en-US" sz="3600" dirty="0" smtClean="0"/>
              <a:t>out of the deep water</a:t>
            </a: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endParaRPr lang="en-US"/>
          </a:p>
        </p:txBody>
      </p:sp>
      <p:pic>
        <p:nvPicPr>
          <p:cNvPr id="5" name="Picture 4" descr="deep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525" y="1778000"/>
            <a:ext cx="7061200" cy="3797300"/>
          </a:xfrm>
          <a:prstGeom prst="rect">
            <a:avLst/>
          </a:prstGeom>
        </p:spPr>
      </p:pic>
      <p:sp>
        <p:nvSpPr>
          <p:cNvPr id="6" name="TextBox 5"/>
          <p:cNvSpPr txBox="1"/>
          <p:nvPr/>
        </p:nvSpPr>
        <p:spPr>
          <a:xfrm>
            <a:off x="3444875" y="2460625"/>
            <a:ext cx="1270000" cy="2862323"/>
          </a:xfrm>
          <a:prstGeom prst="rect">
            <a:avLst/>
          </a:prstGeom>
          <a:noFill/>
        </p:spPr>
        <p:txBody>
          <a:bodyPr wrap="square" rtlCol="0">
            <a:spAutoFit/>
          </a:bodyPr>
          <a:lstStyle/>
          <a:p>
            <a:r>
              <a:rPr lang="en-US" dirty="0" smtClean="0"/>
              <a:t>Level 2.5</a:t>
            </a:r>
          </a:p>
          <a:p>
            <a:endParaRPr lang="en-US" dirty="0"/>
          </a:p>
          <a:p>
            <a:endParaRPr lang="en-US" dirty="0" smtClean="0"/>
          </a:p>
          <a:p>
            <a:r>
              <a:rPr lang="en-US" dirty="0" smtClean="0"/>
              <a:t>Level 2</a:t>
            </a:r>
          </a:p>
          <a:p>
            <a:endParaRPr lang="en-US" dirty="0"/>
          </a:p>
          <a:p>
            <a:endParaRPr lang="en-US" dirty="0" smtClean="0"/>
          </a:p>
          <a:p>
            <a:r>
              <a:rPr lang="en-US" dirty="0" smtClean="0"/>
              <a:t>Level 1</a:t>
            </a:r>
          </a:p>
          <a:p>
            <a:endParaRPr lang="en-US" dirty="0"/>
          </a:p>
          <a:p>
            <a:endParaRPr lang="en-US" dirty="0" smtClean="0"/>
          </a:p>
          <a:p>
            <a:r>
              <a:rPr lang="en-US" dirty="0" smtClean="0"/>
              <a:t>Level 0</a:t>
            </a:r>
            <a:endParaRPr lang="en-US" dirty="0"/>
          </a:p>
        </p:txBody>
      </p:sp>
    </p:spTree>
    <p:extLst>
      <p:ext uri="{BB962C8B-B14F-4D97-AF65-F5344CB8AC3E}">
        <p14:creationId xmlns:p14="http://schemas.microsoft.com/office/powerpoint/2010/main" val="15639895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Rebinned</a:t>
            </a:r>
            <a:r>
              <a:rPr lang="en-US" dirty="0" smtClean="0"/>
              <a:t> Cube</a:t>
            </a:r>
            <a:endParaRPr lang="en-US" dirty="0"/>
          </a:p>
        </p:txBody>
      </p:sp>
      <p:pic>
        <p:nvPicPr>
          <p:cNvPr id="4" name="Content Placeholder 3" descr="rebinned_cube_1.tiff"/>
          <p:cNvPicPr>
            <a:picLocks noGrp="1" noChangeAspect="1"/>
          </p:cNvPicPr>
          <p:nvPr>
            <p:ph idx="1"/>
          </p:nvPr>
        </p:nvPicPr>
        <p:blipFill>
          <a:blip r:embed="rId2"/>
          <a:srcRect t="-8165" b="-8165"/>
          <a:stretch>
            <a:fillRect/>
          </a:stretch>
        </p:blipFill>
        <p:spPr/>
      </p:pic>
      <p:sp>
        <p:nvSpPr>
          <p:cNvPr id="5" name="Oval 4"/>
          <p:cNvSpPr/>
          <p:nvPr/>
        </p:nvSpPr>
        <p:spPr>
          <a:xfrm>
            <a:off x="457200" y="4762834"/>
            <a:ext cx="1495957" cy="644667"/>
          </a:xfrm>
          <a:prstGeom prst="ellipse">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Zoom Controls</a:t>
            </a:r>
            <a:endParaRPr lang="en-US" dirty="0">
              <a:solidFill>
                <a:schemeClr val="tx1"/>
              </a:solidFill>
            </a:endParaRPr>
          </a:p>
        </p:txBody>
      </p:sp>
      <p:sp>
        <p:nvSpPr>
          <p:cNvPr id="6" name="Oval 5"/>
          <p:cNvSpPr/>
          <p:nvPr/>
        </p:nvSpPr>
        <p:spPr>
          <a:xfrm>
            <a:off x="2129718" y="4761282"/>
            <a:ext cx="2199941" cy="644667"/>
          </a:xfrm>
          <a:prstGeom prst="ellipse">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Wavelength Slide</a:t>
            </a:r>
            <a:endParaRPr lang="en-US" dirty="0">
              <a:solidFill>
                <a:schemeClr val="tx1"/>
              </a:solidFill>
            </a:endParaRPr>
          </a:p>
        </p:txBody>
      </p:sp>
      <p:sp>
        <p:nvSpPr>
          <p:cNvPr id="3" name="Date Placeholder 2"/>
          <p:cNvSpPr>
            <a:spLocks noGrp="1"/>
          </p:cNvSpPr>
          <p:nvPr>
            <p:ph type="dt" sz="half" idx="10"/>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srcRect/>
          <a:stretch>
            <a:fillRect/>
          </a:stretch>
        </p:blipFill>
        <p:spPr bwMode="auto">
          <a:xfrm>
            <a:off x="1189038" y="915154"/>
            <a:ext cx="6765925" cy="4873625"/>
          </a:xfrm>
          <a:prstGeom prst="rect">
            <a:avLst/>
          </a:prstGeom>
          <a:noFill/>
          <a:ln w="9525">
            <a:noFill/>
            <a:round/>
            <a:headEnd/>
            <a:tailEnd/>
          </a:ln>
          <a:effectLst/>
        </p:spPr>
      </p:pic>
      <p:sp>
        <p:nvSpPr>
          <p:cNvPr id="6146" name="Text Box 2"/>
          <p:cNvSpPr txBox="1">
            <a:spLocks noChangeArrowheads="1"/>
          </p:cNvSpPr>
          <p:nvPr/>
        </p:nvSpPr>
        <p:spPr bwMode="auto">
          <a:xfrm>
            <a:off x="946150" y="5761038"/>
            <a:ext cx="6350000" cy="3651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solidFill>
                  <a:srgbClr val="000000"/>
                </a:solidFill>
                <a:latin typeface="Calibri" charset="0"/>
                <a:ea typeface="ＭＳ Ｐゴシック" charset="-128"/>
                <a:cs typeface="ＭＳ Ｐゴシック" charset="-128"/>
              </a:rPr>
              <a:t>Organization of the Spectrum Explorer Image Display Panel, Preview Panel,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smtClean="0">
                <a:solidFill>
                  <a:srgbClr val="000000"/>
                </a:solidFill>
                <a:latin typeface="Calibri" charset="0"/>
                <a:ea typeface="ＭＳ Ｐゴシック" charset="-128"/>
                <a:cs typeface="ＭＳ Ｐゴシック" charset="-128"/>
              </a:rPr>
              <a:t>Spectral Display, </a:t>
            </a:r>
            <a:r>
              <a:rPr lang="en-US" dirty="0" smtClean="0">
                <a:solidFill>
                  <a:srgbClr val="000000"/>
                </a:solidFill>
                <a:latin typeface="Calibri" charset="0"/>
                <a:ea typeface="ＭＳ Ｐゴシック" charset="-128"/>
                <a:cs typeface="ＭＳ Ｐゴシック" charset="-128"/>
              </a:rPr>
              <a:t>additional tasks panel…</a:t>
            </a:r>
            <a:r>
              <a:rPr lang="en-US" sz="1800" dirty="0" smtClean="0">
                <a:solidFill>
                  <a:srgbClr val="000000"/>
                </a:solidFill>
                <a:latin typeface="Calibri" charset="0"/>
                <a:ea typeface="ＭＳ Ｐゴシック" charset="-128"/>
                <a:cs typeface="ＭＳ Ｐゴシック" charset="-128"/>
              </a:rPr>
              <a:t>…</a:t>
            </a:r>
            <a:r>
              <a:rPr lang="en-US" sz="1800" dirty="0">
                <a:solidFill>
                  <a:srgbClr val="000000"/>
                </a:solidFill>
                <a:latin typeface="Calibri" charset="0"/>
                <a:ea typeface="ＭＳ Ｐゴシック" charset="-128"/>
                <a:cs typeface="ＭＳ Ｐゴシック" charset="-128"/>
              </a:rPr>
              <a:t>.</a:t>
            </a:r>
          </a:p>
        </p:txBody>
      </p:sp>
      <p:sp>
        <p:nvSpPr>
          <p:cNvPr id="6147" name="Text Box 3"/>
          <p:cNvSpPr txBox="1">
            <a:spLocks noChangeArrowheads="1"/>
          </p:cNvSpPr>
          <p:nvPr/>
        </p:nvSpPr>
        <p:spPr bwMode="auto">
          <a:xfrm>
            <a:off x="3241675" y="76200"/>
            <a:ext cx="4713288" cy="549533"/>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smtClean="0">
                <a:solidFill>
                  <a:srgbClr val="000000"/>
                </a:solidFill>
                <a:latin typeface="Calibri" charset="0"/>
                <a:ea typeface="ＭＳ Ｐゴシック" charset="-128"/>
                <a:cs typeface="ＭＳ Ｐゴシック" charset="-128"/>
              </a:rPr>
              <a:t>Projected Cube</a:t>
            </a:r>
            <a:endParaRPr lang="en-US" sz="4000" dirty="0">
              <a:solidFill>
                <a:srgbClr val="000000"/>
              </a:solidFill>
              <a:latin typeface="Calibri" charset="0"/>
              <a:ea typeface="ＭＳ Ｐゴシック" charset="-128"/>
              <a:cs typeface="ＭＳ Ｐゴシック" charset="-128"/>
            </a:endParaRPr>
          </a:p>
        </p:txBody>
      </p:sp>
      <p:sp>
        <p:nvSpPr>
          <p:cNvPr id="2" name="Date Placeholder 1"/>
          <p:cNvSpPr>
            <a:spLocks noGrp="1"/>
          </p:cNvSpPr>
          <p:nvPr>
            <p:ph type="dt" sz="half" idx="10"/>
          </p:nvPr>
        </p:nvSpPr>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Cube</a:t>
            </a:r>
            <a:endParaRPr lang="en-US" dirty="0"/>
          </a:p>
        </p:txBody>
      </p:sp>
      <p:pic>
        <p:nvPicPr>
          <p:cNvPr id="4" name="Content Placeholder 3" descr="projected_cube.tiff"/>
          <p:cNvPicPr>
            <a:picLocks noGrp="1" noChangeAspect="1"/>
          </p:cNvPicPr>
          <p:nvPr>
            <p:ph idx="1"/>
          </p:nvPr>
        </p:nvPicPr>
        <p:blipFill>
          <a:blip r:embed="rId2"/>
          <a:srcRect t="-12987" b="-12987"/>
          <a:stretch>
            <a:fillRect/>
          </a:stretch>
        </p:blipFill>
        <p:spPr/>
      </p:pic>
      <p:sp>
        <p:nvSpPr>
          <p:cNvPr id="3" name="Date Placeholder 2"/>
          <p:cNvSpPr>
            <a:spLocks noGrp="1"/>
          </p:cNvSpPr>
          <p:nvPr>
            <p:ph type="dt" sz="half" idx="10"/>
          </p:nvPr>
        </p:nvSpPr>
        <p:spPr/>
        <p:txBody>
          <a:bodyPr/>
          <a:lstStyle/>
          <a:p>
            <a:endParaRPr lang="en-US"/>
          </a:p>
        </p:txBody>
      </p:sp>
      <p:cxnSp>
        <p:nvCxnSpPr>
          <p:cNvPr id="6" name="Straight Arrow Connector 5"/>
          <p:cNvCxnSpPr/>
          <p:nvPr/>
        </p:nvCxnSpPr>
        <p:spPr>
          <a:xfrm flipH="1">
            <a:off x="3175000" y="1417638"/>
            <a:ext cx="555625" cy="5826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587750" y="1094472"/>
            <a:ext cx="1539875" cy="646331"/>
          </a:xfrm>
          <a:prstGeom prst="rect">
            <a:avLst/>
          </a:prstGeom>
          <a:noFill/>
        </p:spPr>
        <p:txBody>
          <a:bodyPr wrap="square" rtlCol="0">
            <a:spAutoFit/>
          </a:bodyPr>
          <a:lstStyle/>
          <a:p>
            <a:r>
              <a:rPr lang="en-US" dirty="0" smtClean="0"/>
              <a:t>Mosaic Spectra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Spaxel</a:t>
            </a:r>
            <a:r>
              <a:rPr lang="en-US" dirty="0" smtClean="0"/>
              <a:t> Thumbnail Array</a:t>
            </a:r>
            <a:endParaRPr lang="en-US" dirty="0"/>
          </a:p>
        </p:txBody>
      </p:sp>
      <p:pic>
        <p:nvPicPr>
          <p:cNvPr id="4" name="Content Placeholder 3" descr="spaxel_array_view.tiff"/>
          <p:cNvPicPr>
            <a:picLocks noGrp="1" noChangeAspect="1"/>
          </p:cNvPicPr>
          <p:nvPr>
            <p:ph idx="1"/>
          </p:nvPr>
        </p:nvPicPr>
        <p:blipFill>
          <a:blip r:embed="rId2"/>
          <a:srcRect t="-40510" b="-40510"/>
          <a:stretch>
            <a:fillRect/>
          </a:stretch>
        </p:blipFill>
        <p:spPr/>
      </p:pic>
      <p:sp>
        <p:nvSpPr>
          <p:cNvPr id="3" name="Date Placeholder 2"/>
          <p:cNvSpPr>
            <a:spLocks noGrp="1"/>
          </p:cNvSpPr>
          <p:nvPr>
            <p:ph type="dt" sz="half" idx="10"/>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Spectral Display of Many </a:t>
            </a:r>
            <a:r>
              <a:rPr lang="en-US" sz="4000" dirty="0" err="1" smtClean="0"/>
              <a:t>Spaxels</a:t>
            </a:r>
            <a:endParaRPr lang="en-US" sz="4000" dirty="0"/>
          </a:p>
        </p:txBody>
      </p:sp>
      <p:pic>
        <p:nvPicPr>
          <p:cNvPr id="6" name="Content Placeholder 5" descr="many_spaxels.tiff"/>
          <p:cNvPicPr>
            <a:picLocks noGrp="1" noChangeAspect="1"/>
          </p:cNvPicPr>
          <p:nvPr>
            <p:ph idx="1"/>
          </p:nvPr>
        </p:nvPicPr>
        <p:blipFill>
          <a:blip r:embed="rId2"/>
          <a:srcRect t="-8116" b="-8116"/>
          <a:stretch>
            <a:fillRect/>
          </a:stretch>
        </p:blipFill>
        <p:spPr/>
      </p:pic>
      <p:sp>
        <p:nvSpPr>
          <p:cNvPr id="3" name="Date Placeholder 2"/>
          <p:cNvSpPr>
            <a:spLocks noGrp="1"/>
          </p:cNvSpPr>
          <p:nvPr>
            <p:ph type="dt" sz="half" idx="10"/>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Multi-line Fitting with Spectral Fitter GUI</a:t>
            </a:r>
            <a:endParaRPr lang="en-US" sz="3200" dirty="0"/>
          </a:p>
        </p:txBody>
      </p:sp>
      <p:pic>
        <p:nvPicPr>
          <p:cNvPr id="4" name="Content Placeholder 3" descr="spectrum_fitter_fit.tiff"/>
          <p:cNvPicPr>
            <a:picLocks noGrp="1" noChangeAspect="1"/>
          </p:cNvPicPr>
          <p:nvPr>
            <p:ph idx="1"/>
          </p:nvPr>
        </p:nvPicPr>
        <p:blipFill>
          <a:blip r:embed="rId2"/>
          <a:srcRect t="-12603" b="-12603"/>
          <a:stretch>
            <a:fillRect/>
          </a:stretch>
        </p:blipFill>
        <p:spPr/>
      </p:pic>
      <p:sp>
        <p:nvSpPr>
          <p:cNvPr id="3" name="Date Placeholder 2"/>
          <p:cNvSpPr>
            <a:spLocks noGrp="1"/>
          </p:cNvSpPr>
          <p:nvPr>
            <p:ph type="dt" sz="half" idx="10"/>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Saving Integrated Intensity Maps - I</a:t>
            </a:r>
            <a:endParaRPr lang="en-US" sz="3600" dirty="0"/>
          </a:p>
        </p:txBody>
      </p:sp>
      <p:sp>
        <p:nvSpPr>
          <p:cNvPr id="3" name="Content Placeholder 2"/>
          <p:cNvSpPr>
            <a:spLocks noGrp="1"/>
          </p:cNvSpPr>
          <p:nvPr>
            <p:ph idx="1"/>
          </p:nvPr>
        </p:nvSpPr>
        <p:spPr/>
        <p:txBody>
          <a:bodyPr/>
          <a:lstStyle/>
          <a:p>
            <a:pPr>
              <a:buNone/>
            </a:pPr>
            <a:r>
              <a:rPr lang="en-US" dirty="0" smtClean="0"/>
              <a:t>First: Make Model Component Cubes with Multi-Fit option of Spectrum Fitted GUI</a:t>
            </a:r>
            <a:endParaRPr lang="en-US" dirty="0"/>
          </a:p>
        </p:txBody>
      </p:sp>
      <p:pic>
        <p:nvPicPr>
          <p:cNvPr id="4" name="Picture 3" descr="multifit_maps.tiff"/>
          <p:cNvPicPr>
            <a:picLocks noChangeAspect="1"/>
          </p:cNvPicPr>
          <p:nvPr/>
        </p:nvPicPr>
        <p:blipFill>
          <a:blip r:embed="rId2"/>
          <a:stretch>
            <a:fillRect/>
          </a:stretch>
        </p:blipFill>
        <p:spPr>
          <a:xfrm>
            <a:off x="1331973" y="2736002"/>
            <a:ext cx="5297216" cy="3534490"/>
          </a:xfrm>
          <a:prstGeom prst="rect">
            <a:avLst/>
          </a:prstGeom>
        </p:spPr>
      </p:pic>
      <p:sp>
        <p:nvSpPr>
          <p:cNvPr id="5" name="Oval 4"/>
          <p:cNvSpPr/>
          <p:nvPr/>
        </p:nvSpPr>
        <p:spPr>
          <a:xfrm>
            <a:off x="4733761" y="2736002"/>
            <a:ext cx="461830" cy="67014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330292" y="4541531"/>
            <a:ext cx="702367" cy="92370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908212" y="3406148"/>
            <a:ext cx="1279655" cy="1477328"/>
          </a:xfrm>
          <a:prstGeom prst="rect">
            <a:avLst/>
          </a:prstGeom>
          <a:noFill/>
        </p:spPr>
        <p:txBody>
          <a:bodyPr wrap="square" rtlCol="0">
            <a:spAutoFit/>
          </a:bodyPr>
          <a:lstStyle/>
          <a:p>
            <a:r>
              <a:rPr lang="en-US" dirty="0" smtClean="0"/>
              <a:t>Multi-fit makes model component cubes</a:t>
            </a:r>
            <a:endParaRPr lang="en-US" dirty="0"/>
          </a:p>
        </p:txBody>
      </p:sp>
      <p:cxnSp>
        <p:nvCxnSpPr>
          <p:cNvPr id="10" name="Straight Arrow Connector 9"/>
          <p:cNvCxnSpPr/>
          <p:nvPr/>
        </p:nvCxnSpPr>
        <p:spPr>
          <a:xfrm>
            <a:off x="5330292" y="3098248"/>
            <a:ext cx="1452841" cy="4810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6032660" y="4339470"/>
            <a:ext cx="875553" cy="5440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Date Placeholder 7"/>
          <p:cNvSpPr>
            <a:spLocks noGrp="1"/>
          </p:cNvSpPr>
          <p:nvPr>
            <p:ph type="dt" sz="half" idx="10"/>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Saving Integrated Intensity Maps - II</a:t>
            </a:r>
            <a:endParaRPr lang="en-US" sz="3600" dirty="0"/>
          </a:p>
        </p:txBody>
      </p:sp>
      <p:sp>
        <p:nvSpPr>
          <p:cNvPr id="3" name="Content Placeholder 2"/>
          <p:cNvSpPr>
            <a:spLocks noGrp="1"/>
          </p:cNvSpPr>
          <p:nvPr>
            <p:ph idx="1"/>
          </p:nvPr>
        </p:nvSpPr>
        <p:spPr>
          <a:xfrm>
            <a:off x="457200" y="1090234"/>
            <a:ext cx="8229600" cy="4525963"/>
          </a:xfrm>
        </p:spPr>
        <p:txBody>
          <a:bodyPr>
            <a:normAutofit/>
          </a:bodyPr>
          <a:lstStyle/>
          <a:p>
            <a:pPr>
              <a:buNone/>
            </a:pPr>
            <a:r>
              <a:rPr lang="en-US" sz="2400" dirty="0" smtClean="0"/>
              <a:t>Second Step: Integrate Model-Component Cube with Cube Spectral Analysis Task</a:t>
            </a:r>
            <a:endParaRPr lang="en-US" sz="2400" dirty="0"/>
          </a:p>
        </p:txBody>
      </p:sp>
      <p:pic>
        <p:nvPicPr>
          <p:cNvPr id="4" name="Picture 3" descr="fitted_fluxes.tiff"/>
          <p:cNvPicPr>
            <a:picLocks noChangeAspect="1"/>
          </p:cNvPicPr>
          <p:nvPr/>
        </p:nvPicPr>
        <p:blipFill>
          <a:blip r:embed="rId2"/>
          <a:stretch>
            <a:fillRect/>
          </a:stretch>
        </p:blipFill>
        <p:spPr>
          <a:xfrm>
            <a:off x="965401" y="1916354"/>
            <a:ext cx="7886700" cy="3390900"/>
          </a:xfrm>
          <a:prstGeom prst="rect">
            <a:avLst/>
          </a:prstGeom>
        </p:spPr>
      </p:pic>
      <p:sp>
        <p:nvSpPr>
          <p:cNvPr id="5" name="TextBox 4"/>
          <p:cNvSpPr txBox="1"/>
          <p:nvPr/>
        </p:nvSpPr>
        <p:spPr>
          <a:xfrm>
            <a:off x="965401" y="5522963"/>
            <a:ext cx="7520731" cy="923330"/>
          </a:xfrm>
          <a:prstGeom prst="rect">
            <a:avLst/>
          </a:prstGeom>
          <a:noFill/>
        </p:spPr>
        <p:txBody>
          <a:bodyPr wrap="square" rtlCol="0">
            <a:spAutoFit/>
          </a:bodyPr>
          <a:lstStyle/>
          <a:p>
            <a:r>
              <a:rPr lang="en-US" dirty="0" smtClean="0"/>
              <a:t>We have integrated a model component (the </a:t>
            </a:r>
            <a:r>
              <a:rPr lang="en-US" dirty="0" err="1" smtClean="0"/>
              <a:t>redshifted</a:t>
            </a:r>
            <a:r>
              <a:rPr lang="en-US" dirty="0" smtClean="0"/>
              <a:t> Gaussian) over a wavelength range to produce a 2-d integrated flux map shown. It may be saved to FITS. </a:t>
            </a:r>
            <a:endParaRPr lang="en-US" dirty="0"/>
          </a:p>
        </p:txBody>
      </p:sp>
      <p:sp>
        <p:nvSpPr>
          <p:cNvPr id="6" name="Date Placeholder 5"/>
          <p:cNvSpPr>
            <a:spLocks noGrp="1"/>
          </p:cNvSpPr>
          <p:nvPr>
            <p:ph type="dt" sz="half" idx="10"/>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1371600" y="730250"/>
            <a:ext cx="6365875" cy="4938713"/>
          </a:xfrm>
          <a:prstGeom prst="rect">
            <a:avLst/>
          </a:prstGeom>
          <a:noFill/>
          <a:ln w="9525">
            <a:noFill/>
            <a:round/>
            <a:headEnd/>
            <a:tailEnd/>
          </a:ln>
          <a:effectLst/>
        </p:spPr>
      </p:pic>
      <p:sp>
        <p:nvSpPr>
          <p:cNvPr id="5122" name="Text Box 2"/>
          <p:cNvSpPr txBox="1">
            <a:spLocks noChangeArrowheads="1"/>
          </p:cNvSpPr>
          <p:nvPr/>
        </p:nvSpPr>
        <p:spPr bwMode="auto">
          <a:xfrm>
            <a:off x="946150" y="5853113"/>
            <a:ext cx="6918325" cy="3651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alibri" charset="0"/>
                <a:ea typeface="ＭＳ Ｐゴシック" charset="-128"/>
                <a:cs typeface="ＭＳ Ｐゴシック" charset="-128"/>
              </a:rPr>
              <a:t>First of all, let display the cube with SE and click on a pixel</a:t>
            </a:r>
          </a:p>
        </p:txBody>
      </p:sp>
      <p:sp>
        <p:nvSpPr>
          <p:cNvPr id="5" name="TextBox 4"/>
          <p:cNvSpPr txBox="1"/>
          <p:nvPr/>
        </p:nvSpPr>
        <p:spPr>
          <a:xfrm>
            <a:off x="2097479" y="221303"/>
            <a:ext cx="4079502" cy="461665"/>
          </a:xfrm>
          <a:prstGeom prst="rect">
            <a:avLst/>
          </a:prstGeom>
          <a:noFill/>
        </p:spPr>
        <p:txBody>
          <a:bodyPr wrap="square" rtlCol="0">
            <a:spAutoFit/>
          </a:bodyPr>
          <a:lstStyle/>
          <a:p>
            <a:r>
              <a:rPr lang="en-US" sz="2400" dirty="0" smtClean="0"/>
              <a:t>Making a Velocity Map - 1</a:t>
            </a:r>
            <a:endParaRPr lang="en-US" sz="2400" dirty="0"/>
          </a:p>
        </p:txBody>
      </p:sp>
      <p:sp>
        <p:nvSpPr>
          <p:cNvPr id="2" name="Date Placeholder 1"/>
          <p:cNvSpPr>
            <a:spLocks noGrp="1"/>
          </p:cNvSpPr>
          <p:nvPr>
            <p:ph type="dt" sz="half" idx="10"/>
          </p:nvPr>
        </p:nvSpPr>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srcRect/>
          <a:stretch>
            <a:fillRect/>
          </a:stretch>
        </p:blipFill>
        <p:spPr bwMode="auto">
          <a:xfrm>
            <a:off x="1006475" y="801688"/>
            <a:ext cx="7040563" cy="4959350"/>
          </a:xfrm>
          <a:prstGeom prst="rect">
            <a:avLst/>
          </a:prstGeom>
          <a:noFill/>
          <a:ln w="9525">
            <a:noFill/>
            <a:round/>
            <a:headEnd/>
            <a:tailEnd/>
          </a:ln>
          <a:effectLst/>
        </p:spPr>
      </p:pic>
      <p:sp>
        <p:nvSpPr>
          <p:cNvPr id="7170" name="Text Box 2"/>
          <p:cNvSpPr txBox="1">
            <a:spLocks noChangeArrowheads="1"/>
          </p:cNvSpPr>
          <p:nvPr/>
        </p:nvSpPr>
        <p:spPr bwMode="auto">
          <a:xfrm>
            <a:off x="946150" y="5853113"/>
            <a:ext cx="7061200" cy="3651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alibri" charset="0"/>
                <a:ea typeface="ＭＳ Ｐゴシック" charset="-128"/>
                <a:cs typeface="ＭＳ Ｐゴシック" charset="-128"/>
              </a:rPr>
              <a:t>Then, from the menu panel, we select “subtractBaseline” ...</a:t>
            </a:r>
          </a:p>
        </p:txBody>
      </p:sp>
      <p:sp>
        <p:nvSpPr>
          <p:cNvPr id="4" name="TextBox 3"/>
          <p:cNvSpPr txBox="1"/>
          <p:nvPr/>
        </p:nvSpPr>
        <p:spPr>
          <a:xfrm>
            <a:off x="2097479" y="221303"/>
            <a:ext cx="4079502" cy="461665"/>
          </a:xfrm>
          <a:prstGeom prst="rect">
            <a:avLst/>
          </a:prstGeom>
          <a:noFill/>
        </p:spPr>
        <p:txBody>
          <a:bodyPr wrap="square" rtlCol="0">
            <a:spAutoFit/>
          </a:bodyPr>
          <a:lstStyle/>
          <a:p>
            <a:r>
              <a:rPr lang="en-US" sz="2400" dirty="0" smtClean="0"/>
              <a:t>Making a Velocity Map - 2</a:t>
            </a:r>
            <a:endParaRPr lang="en-US" sz="2400" dirty="0"/>
          </a:p>
        </p:txBody>
      </p:sp>
      <p:sp>
        <p:nvSpPr>
          <p:cNvPr id="2" name="Date Placeholder 1"/>
          <p:cNvSpPr>
            <a:spLocks noGrp="1"/>
          </p:cNvSpPr>
          <p:nvPr>
            <p:ph type="dt" sz="half" idx="10"/>
          </p:nvPr>
        </p:nvSpPr>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600" y="481012"/>
            <a:ext cx="2743200" cy="2344737"/>
          </a:xfrm>
        </p:spPr>
        <p:txBody>
          <a:bodyPr>
            <a:normAutofit/>
          </a:bodyPr>
          <a:lstStyle/>
          <a:p>
            <a:r>
              <a:rPr lang="en-US" sz="2800" dirty="0" smtClean="0"/>
              <a:t>We will assume the automatic processing worked well….</a:t>
            </a:r>
            <a:r>
              <a:rPr lang="en-US" sz="3200" dirty="0" smtClean="0"/>
              <a:t> </a:t>
            </a:r>
            <a:endParaRPr lang="en-US" sz="3200" dirty="0"/>
          </a:p>
        </p:txBody>
      </p:sp>
      <p:pic>
        <p:nvPicPr>
          <p:cNvPr id="5" name="Content Placeholder 4" descr="santa.tiff"/>
          <p:cNvPicPr>
            <a:picLocks noGrp="1" noChangeAspect="1"/>
          </p:cNvPicPr>
          <p:nvPr>
            <p:ph idx="1"/>
          </p:nvPr>
        </p:nvPicPr>
        <p:blipFill>
          <a:blip r:embed="rId2">
            <a:extLst>
              <a:ext uri="{28A0092B-C50C-407E-A947-70E740481C1C}">
                <a14:useLocalDpi xmlns:a14="http://schemas.microsoft.com/office/drawing/2010/main" val="0"/>
              </a:ext>
            </a:extLst>
          </a:blip>
          <a:srcRect t="15606" b="15606"/>
          <a:stretch>
            <a:fillRect/>
          </a:stretch>
        </p:blipFill>
        <p:spPr>
          <a:xfrm>
            <a:off x="522548" y="481013"/>
            <a:ext cx="5294052" cy="2911525"/>
          </a:xfrm>
        </p:spPr>
      </p:pic>
      <p:sp>
        <p:nvSpPr>
          <p:cNvPr id="4" name="Date Placeholder 3"/>
          <p:cNvSpPr>
            <a:spLocks noGrp="1"/>
          </p:cNvSpPr>
          <p:nvPr>
            <p:ph type="dt" sz="half" idx="10"/>
          </p:nvPr>
        </p:nvSpPr>
        <p:spPr/>
        <p:txBody>
          <a:bodyPr/>
          <a:lstStyle/>
          <a:p>
            <a:endParaRPr lang="en-US"/>
          </a:p>
        </p:txBody>
      </p:sp>
      <p:sp>
        <p:nvSpPr>
          <p:cNvPr id="6" name="Title 1"/>
          <p:cNvSpPr txBox="1">
            <a:spLocks/>
          </p:cNvSpPr>
          <p:nvPr/>
        </p:nvSpPr>
        <p:spPr>
          <a:xfrm>
            <a:off x="619125" y="3427413"/>
            <a:ext cx="2508250" cy="271621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t>But the  subsequent talks will go deeper…..</a:t>
            </a:r>
            <a:r>
              <a:rPr lang="en-US" sz="3200" dirty="0" smtClean="0"/>
              <a:t> </a:t>
            </a:r>
            <a:endParaRPr lang="en-US" sz="3200" dirty="0"/>
          </a:p>
        </p:txBody>
      </p:sp>
      <p:pic>
        <p:nvPicPr>
          <p:cNvPr id="7" name="Picture 6" descr="under.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955" y="3483363"/>
            <a:ext cx="5222845" cy="2872987"/>
          </a:xfrm>
          <a:prstGeom prst="rect">
            <a:avLst/>
          </a:prstGeom>
        </p:spPr>
      </p:pic>
    </p:spTree>
    <p:extLst>
      <p:ext uri="{BB962C8B-B14F-4D97-AF65-F5344CB8AC3E}">
        <p14:creationId xmlns:p14="http://schemas.microsoft.com/office/powerpoint/2010/main" val="41893914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srcRect/>
          <a:stretch>
            <a:fillRect/>
          </a:stretch>
        </p:blipFill>
        <p:spPr bwMode="auto">
          <a:xfrm>
            <a:off x="949325" y="822325"/>
            <a:ext cx="7097713" cy="5029200"/>
          </a:xfrm>
          <a:prstGeom prst="rect">
            <a:avLst/>
          </a:prstGeom>
          <a:noFill/>
          <a:ln w="9525">
            <a:noFill/>
            <a:round/>
            <a:headEnd/>
            <a:tailEnd/>
          </a:ln>
          <a:effectLst/>
        </p:spPr>
      </p:pic>
      <p:sp>
        <p:nvSpPr>
          <p:cNvPr id="8194" name="Text Box 2"/>
          <p:cNvSpPr txBox="1">
            <a:spLocks noChangeArrowheads="1"/>
          </p:cNvSpPr>
          <p:nvPr/>
        </p:nvSpPr>
        <p:spPr bwMode="auto">
          <a:xfrm>
            <a:off x="946150" y="5853113"/>
            <a:ext cx="7362825" cy="3651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alibri" charset="0"/>
                <a:ea typeface="ＭＳ Ｐゴシック" charset="-128"/>
                <a:cs typeface="ＭＳ Ｐゴシック" charset="-128"/>
              </a:rPr>
              <a:t>Click on the icon and, with click and drag, select two ranges ...</a:t>
            </a:r>
          </a:p>
        </p:txBody>
      </p:sp>
      <p:sp>
        <p:nvSpPr>
          <p:cNvPr id="8195" name="Text Box 3"/>
          <p:cNvSpPr txBox="1">
            <a:spLocks noChangeArrowheads="1"/>
          </p:cNvSpPr>
          <p:nvPr/>
        </p:nvSpPr>
        <p:spPr bwMode="auto">
          <a:xfrm>
            <a:off x="1270000" y="155575"/>
            <a:ext cx="1649413" cy="319088"/>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500" b="1">
                <a:solidFill>
                  <a:srgbClr val="000000"/>
                </a:solidFill>
                <a:latin typeface="Calibri" charset="0"/>
                <a:ea typeface="ＭＳ Ｐゴシック" charset="-128"/>
                <a:cs typeface="ＭＳ Ｐゴシック" charset="-128"/>
              </a:rPr>
              <a:t>Select ranges</a:t>
            </a:r>
          </a:p>
        </p:txBody>
      </p:sp>
      <p:sp>
        <p:nvSpPr>
          <p:cNvPr id="8196" name="AutoShape 4"/>
          <p:cNvSpPr>
            <a:spLocks noChangeArrowheads="1"/>
          </p:cNvSpPr>
          <p:nvPr/>
        </p:nvSpPr>
        <p:spPr bwMode="auto">
          <a:xfrm>
            <a:off x="1189038" y="92075"/>
            <a:ext cx="1736725" cy="455613"/>
          </a:xfrm>
          <a:prstGeom prst="cloudCallout">
            <a:avLst>
              <a:gd name="adj1" fmla="val -2727"/>
              <a:gd name="adj2" fmla="val 102287"/>
            </a:avLst>
          </a:prstGeom>
          <a:solidFill>
            <a:srgbClr val="CFE7F5">
              <a:alpha val="9999"/>
            </a:srgbClr>
          </a:solidFill>
          <a:ln w="9525">
            <a:solidFill>
              <a:srgbClr val="FF0000"/>
            </a:solidFill>
            <a:round/>
            <a:headEnd/>
            <a:tailEnd/>
          </a:ln>
          <a:effectLst/>
        </p:spPr>
        <p:txBody>
          <a:bodyPr wrap="none" anchor="ctr">
            <a:prstTxWarp prst="textNoShape">
              <a:avLst/>
            </a:prstTxWarp>
          </a:bodyPr>
          <a:lstStyle/>
          <a:p>
            <a:endParaRPr lang="en-US"/>
          </a:p>
        </p:txBody>
      </p:sp>
      <p:sp>
        <p:nvSpPr>
          <p:cNvPr id="6" name="TextBox 5"/>
          <p:cNvSpPr txBox="1"/>
          <p:nvPr/>
        </p:nvSpPr>
        <p:spPr>
          <a:xfrm>
            <a:off x="2097479" y="221303"/>
            <a:ext cx="4079502" cy="461665"/>
          </a:xfrm>
          <a:prstGeom prst="rect">
            <a:avLst/>
          </a:prstGeom>
          <a:noFill/>
        </p:spPr>
        <p:txBody>
          <a:bodyPr wrap="square" rtlCol="0">
            <a:spAutoFit/>
          </a:bodyPr>
          <a:lstStyle/>
          <a:p>
            <a:r>
              <a:rPr lang="en-US" sz="2400" dirty="0" smtClean="0"/>
              <a:t>Making a Velocity Map - 3</a:t>
            </a:r>
            <a:endParaRPr lang="en-US" sz="2400" dirty="0"/>
          </a:p>
        </p:txBody>
      </p:sp>
      <p:sp>
        <p:nvSpPr>
          <p:cNvPr id="2" name="Date Placeholder 1"/>
          <p:cNvSpPr>
            <a:spLocks noGrp="1"/>
          </p:cNvSpPr>
          <p:nvPr>
            <p:ph type="dt" sz="half" idx="10"/>
          </p:nvPr>
        </p:nvSpPr>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srcRect/>
          <a:stretch>
            <a:fillRect/>
          </a:stretch>
        </p:blipFill>
        <p:spPr bwMode="auto">
          <a:xfrm>
            <a:off x="1371600" y="664739"/>
            <a:ext cx="6823075" cy="5121275"/>
          </a:xfrm>
          <a:prstGeom prst="rect">
            <a:avLst/>
          </a:prstGeom>
          <a:noFill/>
          <a:ln w="9525">
            <a:noFill/>
            <a:round/>
            <a:headEnd/>
            <a:tailEnd/>
          </a:ln>
          <a:effectLst/>
        </p:spPr>
      </p:pic>
      <p:sp>
        <p:nvSpPr>
          <p:cNvPr id="9218" name="Text Box 2"/>
          <p:cNvSpPr txBox="1">
            <a:spLocks noChangeArrowheads="1"/>
          </p:cNvSpPr>
          <p:nvPr/>
        </p:nvSpPr>
        <p:spPr bwMode="auto">
          <a:xfrm>
            <a:off x="946150" y="5854700"/>
            <a:ext cx="7404100" cy="3651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alibri" charset="0"/>
                <a:ea typeface="ＭＳ Ｐゴシック" charset="-128"/>
                <a:cs typeface="ＭＳ Ｐゴシック" charset="-128"/>
              </a:rPr>
              <a:t>Press “Accept” and two new cubes will appear (sub &amp; base) ….</a:t>
            </a:r>
          </a:p>
        </p:txBody>
      </p:sp>
      <p:sp>
        <p:nvSpPr>
          <p:cNvPr id="4" name="TextBox 3"/>
          <p:cNvSpPr txBox="1"/>
          <p:nvPr/>
        </p:nvSpPr>
        <p:spPr>
          <a:xfrm>
            <a:off x="2097479" y="221303"/>
            <a:ext cx="4079502" cy="461665"/>
          </a:xfrm>
          <a:prstGeom prst="rect">
            <a:avLst/>
          </a:prstGeom>
          <a:noFill/>
        </p:spPr>
        <p:txBody>
          <a:bodyPr wrap="square" rtlCol="0">
            <a:spAutoFit/>
          </a:bodyPr>
          <a:lstStyle/>
          <a:p>
            <a:r>
              <a:rPr lang="en-US" sz="2400" dirty="0" smtClean="0"/>
              <a:t>Making a Velocity Map - 4</a:t>
            </a:r>
            <a:endParaRPr lang="en-US" sz="2400" dirty="0"/>
          </a:p>
        </p:txBody>
      </p:sp>
      <p:sp>
        <p:nvSpPr>
          <p:cNvPr id="2" name="Date Placeholder 1"/>
          <p:cNvSpPr>
            <a:spLocks noGrp="1"/>
          </p:cNvSpPr>
          <p:nvPr>
            <p:ph type="dt" sz="half" idx="10"/>
          </p:nvPr>
        </p:nvSpPr>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a:stretch>
            <a:fillRect/>
          </a:stretch>
        </p:blipFill>
        <p:spPr bwMode="auto">
          <a:xfrm>
            <a:off x="1336675" y="514932"/>
            <a:ext cx="6435725" cy="5303838"/>
          </a:xfrm>
          <a:prstGeom prst="rect">
            <a:avLst/>
          </a:prstGeom>
          <a:noFill/>
          <a:ln w="9525">
            <a:noFill/>
            <a:round/>
            <a:headEnd/>
            <a:tailEnd/>
          </a:ln>
          <a:effectLst/>
        </p:spPr>
      </p:pic>
      <p:sp>
        <p:nvSpPr>
          <p:cNvPr id="10242" name="Text Box 2"/>
          <p:cNvSpPr txBox="1">
            <a:spLocks noChangeArrowheads="1"/>
          </p:cNvSpPr>
          <p:nvPr/>
        </p:nvSpPr>
        <p:spPr bwMode="auto">
          <a:xfrm>
            <a:off x="1359853" y="5931676"/>
            <a:ext cx="6599238" cy="3651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latin typeface="Calibri" charset="0"/>
                <a:ea typeface="ＭＳ Ｐゴシック" charset="-128"/>
                <a:cs typeface="ＭＳ Ｐゴシック" charset="-128"/>
              </a:rPr>
              <a:t>We will go back to “Variables” to select the </a:t>
            </a:r>
            <a:r>
              <a:rPr lang="en-US" sz="1800" dirty="0" err="1">
                <a:solidFill>
                  <a:srgbClr val="000000"/>
                </a:solidFill>
                <a:latin typeface="Calibri" charset="0"/>
                <a:ea typeface="ＭＳ Ｐゴシック" charset="-128"/>
                <a:cs typeface="ＭＳ Ｐゴシック" charset="-128"/>
              </a:rPr>
              <a:t>subCube</a:t>
            </a:r>
            <a:r>
              <a:rPr lang="en-US" sz="1800" dirty="0">
                <a:solidFill>
                  <a:srgbClr val="000000"/>
                </a:solidFill>
                <a:latin typeface="Calibri" charset="0"/>
                <a:ea typeface="ＭＳ Ｐゴシック" charset="-128"/>
                <a:cs typeface="ＭＳ Ｐゴシック" charset="-128"/>
              </a:rPr>
              <a:t> ….</a:t>
            </a:r>
          </a:p>
        </p:txBody>
      </p:sp>
      <p:sp>
        <p:nvSpPr>
          <p:cNvPr id="4" name="TextBox 3"/>
          <p:cNvSpPr txBox="1"/>
          <p:nvPr/>
        </p:nvSpPr>
        <p:spPr>
          <a:xfrm>
            <a:off x="2145584" y="76973"/>
            <a:ext cx="4079502" cy="461665"/>
          </a:xfrm>
          <a:prstGeom prst="rect">
            <a:avLst/>
          </a:prstGeom>
          <a:noFill/>
        </p:spPr>
        <p:txBody>
          <a:bodyPr wrap="square" rtlCol="0">
            <a:spAutoFit/>
          </a:bodyPr>
          <a:lstStyle/>
          <a:p>
            <a:r>
              <a:rPr lang="en-US" sz="2400" dirty="0" smtClean="0"/>
              <a:t>Making a Velocity Map - </a:t>
            </a:r>
            <a:r>
              <a:rPr lang="en-US" sz="2400" dirty="0"/>
              <a:t>5</a:t>
            </a:r>
          </a:p>
        </p:txBody>
      </p:sp>
      <p:sp>
        <p:nvSpPr>
          <p:cNvPr id="2" name="Date Placeholder 1"/>
          <p:cNvSpPr>
            <a:spLocks noGrp="1"/>
          </p:cNvSpPr>
          <p:nvPr>
            <p:ph type="dt" sz="half" idx="10"/>
          </p:nvPr>
        </p:nvSpPr>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srcRect/>
          <a:stretch>
            <a:fillRect/>
          </a:stretch>
        </p:blipFill>
        <p:spPr bwMode="auto">
          <a:xfrm>
            <a:off x="1312863" y="914400"/>
            <a:ext cx="6459537" cy="3387725"/>
          </a:xfrm>
          <a:prstGeom prst="rect">
            <a:avLst/>
          </a:prstGeom>
          <a:noFill/>
          <a:ln w="9525">
            <a:noFill/>
            <a:round/>
            <a:headEnd/>
            <a:tailEnd/>
          </a:ln>
          <a:effectLst/>
        </p:spPr>
      </p:pic>
      <p:sp>
        <p:nvSpPr>
          <p:cNvPr id="11266" name="Text Box 2"/>
          <p:cNvSpPr txBox="1">
            <a:spLocks noChangeArrowheads="1"/>
          </p:cNvSpPr>
          <p:nvPr/>
        </p:nvSpPr>
        <p:spPr bwMode="auto">
          <a:xfrm>
            <a:off x="1201738" y="4864100"/>
            <a:ext cx="6635750" cy="639763"/>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alibri" charset="0"/>
                <a:ea typeface="ＭＳ Ｐゴシック" charset="-128"/>
                <a:cs typeface="ＭＳ Ｐゴシック" charset="-128"/>
              </a:rPr>
              <a:t>Then, we will select the subCube by right-clicking on its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alibri" charset="0"/>
                <a:ea typeface="ＭＳ Ｐゴシック" charset="-128"/>
                <a:cs typeface="ＭＳ Ｐゴシック" charset="-128"/>
              </a:rPr>
              <a:t>name to open it with Spectrum Explorer.</a:t>
            </a:r>
          </a:p>
        </p:txBody>
      </p:sp>
      <p:sp>
        <p:nvSpPr>
          <p:cNvPr id="4" name="TextBox 3"/>
          <p:cNvSpPr txBox="1"/>
          <p:nvPr/>
        </p:nvSpPr>
        <p:spPr>
          <a:xfrm>
            <a:off x="2097479" y="221303"/>
            <a:ext cx="4079502" cy="461665"/>
          </a:xfrm>
          <a:prstGeom prst="rect">
            <a:avLst/>
          </a:prstGeom>
          <a:noFill/>
        </p:spPr>
        <p:txBody>
          <a:bodyPr wrap="square" rtlCol="0">
            <a:spAutoFit/>
          </a:bodyPr>
          <a:lstStyle/>
          <a:p>
            <a:r>
              <a:rPr lang="en-US" sz="2400" dirty="0" smtClean="0"/>
              <a:t>Making a Velocity Map - 6</a:t>
            </a:r>
            <a:endParaRPr lang="en-US" sz="2400" dirty="0"/>
          </a:p>
        </p:txBody>
      </p:sp>
      <p:sp>
        <p:nvSpPr>
          <p:cNvPr id="2" name="Date Placeholder 1"/>
          <p:cNvSpPr>
            <a:spLocks noGrp="1"/>
          </p:cNvSpPr>
          <p:nvPr>
            <p:ph type="dt" sz="half" idx="10"/>
          </p:nvPr>
        </p:nvSpPr>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srcRect/>
          <a:stretch>
            <a:fillRect/>
          </a:stretch>
        </p:blipFill>
        <p:spPr bwMode="auto">
          <a:xfrm>
            <a:off x="1279525" y="639763"/>
            <a:ext cx="6492875" cy="5029200"/>
          </a:xfrm>
          <a:prstGeom prst="rect">
            <a:avLst/>
          </a:prstGeom>
          <a:noFill/>
          <a:ln w="9525">
            <a:noFill/>
            <a:round/>
            <a:headEnd/>
            <a:tailEnd/>
          </a:ln>
          <a:effectLst/>
        </p:spPr>
      </p:pic>
      <p:sp>
        <p:nvSpPr>
          <p:cNvPr id="12290" name="Text Box 2"/>
          <p:cNvSpPr txBox="1">
            <a:spLocks noChangeArrowheads="1"/>
          </p:cNvSpPr>
          <p:nvPr/>
        </p:nvSpPr>
        <p:spPr bwMode="auto">
          <a:xfrm>
            <a:off x="946150" y="5854700"/>
            <a:ext cx="6516688" cy="3651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solidFill>
                  <a:srgbClr val="000000"/>
                </a:solidFill>
                <a:latin typeface="Calibri" charset="0"/>
                <a:ea typeface="ＭＳ Ｐゴシック" charset="-128"/>
                <a:cs typeface="ＭＳ Ｐゴシック" charset="-128"/>
              </a:rPr>
              <a:t>Open </a:t>
            </a:r>
            <a:r>
              <a:rPr lang="en-US" sz="1800" dirty="0" smtClean="0">
                <a:solidFill>
                  <a:srgbClr val="000000"/>
                </a:solidFill>
                <a:latin typeface="Calibri" charset="0"/>
                <a:ea typeface="ＭＳ Ｐゴシック" charset="-128"/>
                <a:cs typeface="ＭＳ Ｐゴシック" charset="-128"/>
              </a:rPr>
              <a:t>SE again </a:t>
            </a:r>
            <a:r>
              <a:rPr lang="en-US" sz="1800" dirty="0">
                <a:solidFill>
                  <a:srgbClr val="000000"/>
                </a:solidFill>
                <a:latin typeface="Calibri" charset="0"/>
                <a:ea typeface="ＭＳ Ｐゴシック" charset="-128"/>
                <a:cs typeface="ＭＳ Ｐゴシック" charset="-128"/>
              </a:rPr>
              <a:t>and select “</a:t>
            </a:r>
            <a:r>
              <a:rPr lang="en-US" sz="1800" dirty="0" err="1">
                <a:solidFill>
                  <a:srgbClr val="000000"/>
                </a:solidFill>
                <a:latin typeface="Calibri" charset="0"/>
                <a:ea typeface="ＭＳ Ｐゴシック" charset="-128"/>
                <a:cs typeface="ＭＳ Ｐゴシック" charset="-128"/>
              </a:rPr>
              <a:t>computeVelocityMap</a:t>
            </a:r>
            <a:r>
              <a:rPr lang="en-US" sz="1800" dirty="0">
                <a:solidFill>
                  <a:srgbClr val="000000"/>
                </a:solidFill>
                <a:latin typeface="Calibri" charset="0"/>
                <a:ea typeface="ＭＳ Ｐゴシック" charset="-128"/>
                <a:cs typeface="ＭＳ Ｐゴシック" charset="-128"/>
              </a:rPr>
              <a:t>” ….</a:t>
            </a:r>
          </a:p>
        </p:txBody>
      </p:sp>
      <p:sp>
        <p:nvSpPr>
          <p:cNvPr id="4" name="TextBox 3"/>
          <p:cNvSpPr txBox="1"/>
          <p:nvPr/>
        </p:nvSpPr>
        <p:spPr>
          <a:xfrm>
            <a:off x="2097479" y="221303"/>
            <a:ext cx="4079502" cy="461665"/>
          </a:xfrm>
          <a:prstGeom prst="rect">
            <a:avLst/>
          </a:prstGeom>
          <a:noFill/>
        </p:spPr>
        <p:txBody>
          <a:bodyPr wrap="square" rtlCol="0">
            <a:spAutoFit/>
          </a:bodyPr>
          <a:lstStyle/>
          <a:p>
            <a:r>
              <a:rPr lang="en-US" sz="2400" dirty="0" smtClean="0"/>
              <a:t>Making a Velocity Map - 7</a:t>
            </a:r>
            <a:endParaRPr lang="en-US" sz="2400" dirty="0"/>
          </a:p>
        </p:txBody>
      </p:sp>
      <p:sp>
        <p:nvSpPr>
          <p:cNvPr id="2" name="Date Placeholder 1"/>
          <p:cNvSpPr>
            <a:spLocks noGrp="1"/>
          </p:cNvSpPr>
          <p:nvPr>
            <p:ph type="dt" sz="half" idx="10"/>
          </p:nvPr>
        </p:nvSpPr>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srcRect/>
          <a:stretch>
            <a:fillRect/>
          </a:stretch>
        </p:blipFill>
        <p:spPr bwMode="auto">
          <a:xfrm>
            <a:off x="822325" y="777875"/>
            <a:ext cx="7223125" cy="4616450"/>
          </a:xfrm>
          <a:prstGeom prst="rect">
            <a:avLst/>
          </a:prstGeom>
          <a:noFill/>
          <a:ln w="9525">
            <a:noFill/>
            <a:round/>
            <a:headEnd/>
            <a:tailEnd/>
          </a:ln>
          <a:effectLst/>
        </p:spPr>
      </p:pic>
      <p:sp>
        <p:nvSpPr>
          <p:cNvPr id="13314" name="Text Box 2"/>
          <p:cNvSpPr txBox="1">
            <a:spLocks noChangeArrowheads="1"/>
          </p:cNvSpPr>
          <p:nvPr/>
        </p:nvSpPr>
        <p:spPr bwMode="auto">
          <a:xfrm>
            <a:off x="946150" y="5854700"/>
            <a:ext cx="7402513" cy="3651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alibri" charset="0"/>
                <a:ea typeface="ＭＳ Ｐゴシック" charset="-128"/>
                <a:cs typeface="ＭＳ Ｐゴシック" charset="-128"/>
              </a:rPr>
              <a:t>Select MOMENTS, write the reference wavelength and Accept !</a:t>
            </a:r>
          </a:p>
        </p:txBody>
      </p:sp>
      <p:sp>
        <p:nvSpPr>
          <p:cNvPr id="4" name="TextBox 3"/>
          <p:cNvSpPr txBox="1"/>
          <p:nvPr/>
        </p:nvSpPr>
        <p:spPr>
          <a:xfrm>
            <a:off x="2097479" y="221303"/>
            <a:ext cx="4079502" cy="461665"/>
          </a:xfrm>
          <a:prstGeom prst="rect">
            <a:avLst/>
          </a:prstGeom>
          <a:noFill/>
        </p:spPr>
        <p:txBody>
          <a:bodyPr wrap="square" rtlCol="0">
            <a:spAutoFit/>
          </a:bodyPr>
          <a:lstStyle/>
          <a:p>
            <a:r>
              <a:rPr lang="en-US" sz="2400" dirty="0" smtClean="0"/>
              <a:t>Making a Velocity Map - </a:t>
            </a:r>
            <a:r>
              <a:rPr lang="en-US" sz="2400" dirty="0"/>
              <a:t>8</a:t>
            </a:r>
          </a:p>
        </p:txBody>
      </p:sp>
      <p:sp>
        <p:nvSpPr>
          <p:cNvPr id="2" name="Date Placeholder 1"/>
          <p:cNvSpPr>
            <a:spLocks noGrp="1"/>
          </p:cNvSpPr>
          <p:nvPr>
            <p:ph type="dt" sz="half" idx="10"/>
          </p:nvPr>
        </p:nvSpPr>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a:stretch>
            <a:fillRect/>
          </a:stretch>
        </p:blipFill>
        <p:spPr bwMode="auto">
          <a:xfrm>
            <a:off x="293688" y="838200"/>
            <a:ext cx="8651875" cy="4903788"/>
          </a:xfrm>
          <a:prstGeom prst="rect">
            <a:avLst/>
          </a:prstGeom>
          <a:noFill/>
          <a:ln w="9525">
            <a:noFill/>
            <a:round/>
            <a:headEnd/>
            <a:tailEnd/>
          </a:ln>
          <a:effectLst/>
        </p:spPr>
      </p:pic>
      <p:sp>
        <p:nvSpPr>
          <p:cNvPr id="14338" name="Text Box 2"/>
          <p:cNvSpPr txBox="1">
            <a:spLocks noChangeArrowheads="1"/>
          </p:cNvSpPr>
          <p:nvPr/>
        </p:nvSpPr>
        <p:spPr bwMode="auto">
          <a:xfrm>
            <a:off x="946150" y="5854700"/>
            <a:ext cx="7353300" cy="3651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latin typeface="Calibri" charset="0"/>
                <a:ea typeface="ＭＳ Ｐゴシック" charset="-128"/>
                <a:cs typeface="ＭＳ Ｐゴシック" charset="-128"/>
              </a:rPr>
              <a:t>A series of new cubes is created, including the velocity map ...</a:t>
            </a:r>
          </a:p>
        </p:txBody>
      </p:sp>
      <p:sp>
        <p:nvSpPr>
          <p:cNvPr id="4" name="TextBox 3"/>
          <p:cNvSpPr txBox="1"/>
          <p:nvPr/>
        </p:nvSpPr>
        <p:spPr>
          <a:xfrm>
            <a:off x="2097479" y="221303"/>
            <a:ext cx="4079502" cy="461665"/>
          </a:xfrm>
          <a:prstGeom prst="rect">
            <a:avLst/>
          </a:prstGeom>
          <a:noFill/>
        </p:spPr>
        <p:txBody>
          <a:bodyPr wrap="square" rtlCol="0">
            <a:spAutoFit/>
          </a:bodyPr>
          <a:lstStyle/>
          <a:p>
            <a:r>
              <a:rPr lang="en-US" sz="2400" dirty="0" smtClean="0"/>
              <a:t>Making a Velocity Map - </a:t>
            </a:r>
            <a:r>
              <a:rPr lang="en-US" sz="2400" dirty="0"/>
              <a:t>9</a:t>
            </a:r>
          </a:p>
        </p:txBody>
      </p:sp>
      <p:sp>
        <p:nvSpPr>
          <p:cNvPr id="2" name="Date Placeholder 1"/>
          <p:cNvSpPr>
            <a:spLocks noGrp="1"/>
          </p:cNvSpPr>
          <p:nvPr>
            <p:ph type="dt" sz="half" idx="10"/>
          </p:nvPr>
        </p:nvSpPr>
        <p:spPr/>
        <p:txBody>
          <a:bodyPr/>
          <a:lstStyle/>
          <a:p>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a:stretch>
            <a:fillRect/>
          </a:stretch>
        </p:blipFill>
        <p:spPr bwMode="auto">
          <a:xfrm>
            <a:off x="293688" y="838200"/>
            <a:ext cx="8651875" cy="4903788"/>
          </a:xfrm>
          <a:prstGeom prst="rect">
            <a:avLst/>
          </a:prstGeom>
          <a:noFill/>
          <a:ln w="9525">
            <a:noFill/>
            <a:round/>
            <a:headEnd/>
            <a:tailEnd/>
          </a:ln>
          <a:effectLst/>
        </p:spPr>
      </p:pic>
      <p:sp>
        <p:nvSpPr>
          <p:cNvPr id="14338" name="Text Box 2"/>
          <p:cNvSpPr txBox="1">
            <a:spLocks noChangeArrowheads="1"/>
          </p:cNvSpPr>
          <p:nvPr/>
        </p:nvSpPr>
        <p:spPr bwMode="auto">
          <a:xfrm>
            <a:off x="946150" y="5854700"/>
            <a:ext cx="7353300" cy="365125"/>
          </a:xfrm>
          <a:prstGeom prst="rect">
            <a:avLst/>
          </a:prstGeom>
          <a:noFill/>
          <a:ln w="9525">
            <a:noFill/>
            <a:round/>
            <a:headEnd/>
            <a:tailEnd/>
          </a:ln>
          <a:effectLst/>
        </p:spPr>
        <p:txBody>
          <a:bodyPr wrap="none" lIns="90000" tIns="45000" rIns="90000" bIns="45000">
            <a:prstTxWarp prst="textNoShape">
              <a:avLst/>
            </a:prstTxWarp>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latin typeface="Calibri" charset="0"/>
                <a:ea typeface="ＭＳ Ｐゴシック" charset="-128"/>
                <a:cs typeface="ＭＳ Ｐゴシック" charset="-128"/>
              </a:rPr>
              <a:t>Output </a:t>
            </a:r>
            <a:r>
              <a:rPr lang="en-US" dirty="0" err="1" smtClean="0">
                <a:solidFill>
                  <a:srgbClr val="000000"/>
                </a:solidFill>
                <a:latin typeface="Calibri" charset="0"/>
                <a:ea typeface="ＭＳ Ｐゴシック" charset="-128"/>
                <a:cs typeface="ＭＳ Ｐゴシック" charset="-128"/>
              </a:rPr>
              <a:t>the”SimpleImage</a:t>
            </a:r>
            <a:r>
              <a:rPr lang="en-US" dirty="0" smtClean="0">
                <a:solidFill>
                  <a:srgbClr val="000000"/>
                </a:solidFill>
                <a:latin typeface="Calibri" charset="0"/>
                <a:ea typeface="ＭＳ Ｐゴシック" charset="-128"/>
                <a:cs typeface="ＭＳ Ｐゴシック" charset="-128"/>
              </a:rPr>
              <a:t> “  Velocity Map to </a:t>
            </a:r>
            <a:r>
              <a:rPr lang="en-US" dirty="0" err="1" smtClean="0">
                <a:solidFill>
                  <a:srgbClr val="000000"/>
                </a:solidFill>
                <a:latin typeface="Calibri" charset="0"/>
                <a:ea typeface="ＭＳ Ｐゴシック" charset="-128"/>
                <a:cs typeface="ＭＳ Ｐゴシック" charset="-128"/>
              </a:rPr>
              <a:t>aFIX</a:t>
            </a:r>
            <a:r>
              <a:rPr lang="en-US" dirty="0" smtClean="0">
                <a:solidFill>
                  <a:srgbClr val="000000"/>
                </a:solidFill>
                <a:latin typeface="Calibri" charset="0"/>
                <a:ea typeface="ＭＳ Ｐゴシック" charset="-128"/>
                <a:cs typeface="ＭＳ Ｐゴシック" charset="-128"/>
              </a:rPr>
              <a:t> Export in Fits as </a:t>
            </a:r>
            <a:r>
              <a:rPr lang="en-US" dirty="0" err="1" smtClean="0">
                <a:solidFill>
                  <a:schemeClr val="tx2"/>
                </a:solidFill>
                <a:latin typeface="Calibri" charset="0"/>
                <a:ea typeface="ＭＳ Ｐゴシック" charset="-128"/>
                <a:cs typeface="ＭＳ Ｐゴシック" charset="-128"/>
              </a:rPr>
              <a:t>S</a:t>
            </a:r>
            <a:r>
              <a:rPr lang="en-US" sz="1800" dirty="0" err="1" smtClean="0">
                <a:solidFill>
                  <a:schemeClr val="tx2"/>
                </a:solidFill>
                <a:latin typeface="Calibri" charset="0"/>
                <a:ea typeface="ＭＳ Ｐゴシック" charset="-128"/>
                <a:cs typeface="ＭＳ Ｐゴシック" charset="-128"/>
              </a:rPr>
              <a:t>impleImage</a:t>
            </a:r>
            <a:r>
              <a:rPr lang="en-US" sz="1800" dirty="0" smtClean="0">
                <a:solidFill>
                  <a:srgbClr val="FF0000"/>
                </a:solidFill>
                <a:latin typeface="Calibri" charset="0"/>
                <a:ea typeface="ＭＳ Ｐゴシック" charset="-128"/>
                <a:cs typeface="ＭＳ Ｐゴシック" charset="-128"/>
              </a:rPr>
              <a:t> - </a:t>
            </a:r>
            <a:endParaRPr lang="en-US" sz="1800" dirty="0">
              <a:solidFill>
                <a:srgbClr val="FF0000"/>
              </a:solidFill>
              <a:latin typeface="Calibri" charset="0"/>
              <a:ea typeface="ＭＳ Ｐゴシック" charset="-128"/>
              <a:cs typeface="ＭＳ Ｐゴシック" charset="-128"/>
            </a:endParaRPr>
          </a:p>
        </p:txBody>
      </p:sp>
      <p:sp>
        <p:nvSpPr>
          <p:cNvPr id="4" name="TextBox 3"/>
          <p:cNvSpPr txBox="1"/>
          <p:nvPr/>
        </p:nvSpPr>
        <p:spPr>
          <a:xfrm>
            <a:off x="2097479" y="221303"/>
            <a:ext cx="4079502" cy="461665"/>
          </a:xfrm>
          <a:prstGeom prst="rect">
            <a:avLst/>
          </a:prstGeom>
          <a:noFill/>
        </p:spPr>
        <p:txBody>
          <a:bodyPr wrap="square" rtlCol="0">
            <a:spAutoFit/>
          </a:bodyPr>
          <a:lstStyle/>
          <a:p>
            <a:r>
              <a:rPr lang="en-US" sz="2400" dirty="0" smtClean="0"/>
              <a:t>Making a Velocity Map - 10</a:t>
            </a:r>
            <a:endParaRPr lang="en-US" sz="2400" dirty="0"/>
          </a:p>
        </p:txBody>
      </p:sp>
      <p:sp>
        <p:nvSpPr>
          <p:cNvPr id="2" name="Date Placeholder 1"/>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0615800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73213" y="1905000"/>
            <a:ext cx="5435600" cy="1066800"/>
          </a:xfrm>
        </p:spPr>
        <p:txBody>
          <a:bodyPr>
            <a:noAutofit/>
          </a:bodyPr>
          <a:lstStyle/>
          <a:p>
            <a:r>
              <a:rPr lang="en-US" sz="3200" dirty="0" smtClean="0"/>
              <a:t>Alternative Spatial Projections: </a:t>
            </a:r>
            <a:br>
              <a:rPr lang="en-US" sz="3200" dirty="0" smtClean="0"/>
            </a:br>
            <a:r>
              <a:rPr lang="en-US" sz="3200" dirty="0" smtClean="0"/>
              <a:t> “Drizzled Cubes” </a:t>
            </a:r>
            <a:br>
              <a:rPr lang="en-US" sz="3200" dirty="0" smtClean="0"/>
            </a:br>
            <a:r>
              <a:rPr lang="en-US" sz="3200" dirty="0"/>
              <a:t/>
            </a:r>
            <a:br>
              <a:rPr lang="en-US" sz="3200" dirty="0"/>
            </a:br>
            <a:r>
              <a:rPr lang="en-US" sz="3200" dirty="0" smtClean="0"/>
              <a:t>Drizzled cubes are not yet a standard archive product – but they</a:t>
            </a:r>
            <a:r>
              <a:rPr lang="en-US" sz="3200" dirty="0"/>
              <a:t> </a:t>
            </a:r>
            <a:r>
              <a:rPr lang="en-US" sz="3200" dirty="0" smtClean="0"/>
              <a:t>likely will become one in the future.</a:t>
            </a:r>
          </a:p>
        </p:txBody>
      </p:sp>
    </p:spTree>
    <p:extLst>
      <p:ext uri="{BB962C8B-B14F-4D97-AF65-F5344CB8AC3E}">
        <p14:creationId xmlns:p14="http://schemas.microsoft.com/office/powerpoint/2010/main" val="24223917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Why Drizzling?</a:t>
            </a:r>
          </a:p>
        </p:txBody>
      </p:sp>
      <p:sp>
        <p:nvSpPr>
          <p:cNvPr id="8195" name="Content Placeholder 2"/>
          <p:cNvSpPr>
            <a:spLocks noGrp="1"/>
          </p:cNvSpPr>
          <p:nvPr>
            <p:ph idx="1"/>
          </p:nvPr>
        </p:nvSpPr>
        <p:spPr/>
        <p:txBody>
          <a:bodyPr/>
          <a:lstStyle/>
          <a:p>
            <a:pPr>
              <a:buFont typeface="Arial" charset="0"/>
              <a:buChar char="•"/>
            </a:pPr>
            <a:r>
              <a:rPr lang="en-US" sz="2000" dirty="0" smtClean="0"/>
              <a:t>The alternative, specProject allows the wavelength grid and outlier detection to occur before the projection task. It gives a quick and basically correct answer</a:t>
            </a:r>
          </a:p>
          <a:p>
            <a:pPr>
              <a:buFont typeface="Arial" charset="0"/>
              <a:buChar char="•"/>
            </a:pPr>
            <a:r>
              <a:rPr lang="en-US" sz="2000" dirty="0" smtClean="0"/>
              <a:t>Drizzle goes back to the </a:t>
            </a:r>
            <a:r>
              <a:rPr lang="en-US" sz="2000" dirty="0" err="1" smtClean="0"/>
              <a:t>pacsCubes</a:t>
            </a:r>
            <a:r>
              <a:rPr lang="en-US" sz="2000" dirty="0" smtClean="0"/>
              <a:t> before wavelength binning and thus captures the spectral information before binning</a:t>
            </a:r>
          </a:p>
          <a:p>
            <a:pPr>
              <a:buFont typeface="Arial" charset="0"/>
              <a:buChar char="•"/>
            </a:pPr>
            <a:r>
              <a:rPr lang="en-US" sz="2000" dirty="0" smtClean="0"/>
              <a:t>It also captures the spatial information present in each wavelength before </a:t>
            </a:r>
            <a:r>
              <a:rPr lang="en-US" sz="2000" dirty="0" err="1" smtClean="0"/>
              <a:t>rebinning</a:t>
            </a:r>
            <a:endParaRPr lang="en-US" sz="2000" dirty="0" smtClean="0"/>
          </a:p>
          <a:p>
            <a:pPr>
              <a:buFont typeface="Arial" charset="0"/>
              <a:buChar char="•"/>
            </a:pPr>
            <a:r>
              <a:rPr lang="en-US" sz="2000" dirty="0" smtClean="0"/>
              <a:t>Likewise it handles the Two nod position’s spatial variations in its processing</a:t>
            </a:r>
          </a:p>
          <a:p>
            <a:pPr>
              <a:buFont typeface="Arial" charset="0"/>
              <a:buChar char="•"/>
            </a:pPr>
            <a:r>
              <a:rPr lang="en-US" sz="2000" dirty="0" smtClean="0"/>
              <a:t>Finally by “shrinking” the detector flux – the so called “droplets of the drizzle, it minimizes the effect of each </a:t>
            </a:r>
            <a:r>
              <a:rPr lang="en-US" sz="2000" dirty="0" err="1" smtClean="0"/>
              <a:t>spaxels</a:t>
            </a:r>
            <a:r>
              <a:rPr lang="en-US" sz="2000" dirty="0" smtClean="0"/>
              <a:t> footprint that typically </a:t>
            </a:r>
            <a:r>
              <a:rPr lang="en-US" sz="2000" dirty="0" err="1" smtClean="0"/>
              <a:t>underfills</a:t>
            </a:r>
            <a:r>
              <a:rPr lang="en-US" sz="2000" dirty="0" smtClean="0"/>
              <a:t> the beam point spread function </a:t>
            </a:r>
          </a:p>
          <a:p>
            <a:endParaRPr lang="en-US" sz="2000" dirty="0"/>
          </a:p>
        </p:txBody>
      </p:sp>
    </p:spTree>
    <p:extLst>
      <p:ext uri="{BB962C8B-B14F-4D97-AF65-F5344CB8AC3E}">
        <p14:creationId xmlns:p14="http://schemas.microsoft.com/office/powerpoint/2010/main" val="30094192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PACS Fundamentals</a:t>
            </a:r>
            <a:endParaRPr lang="en-US" dirty="0"/>
          </a:p>
        </p:txBody>
      </p:sp>
      <p:sp>
        <p:nvSpPr>
          <p:cNvPr id="3" name="Content Placeholder 2"/>
          <p:cNvSpPr>
            <a:spLocks noGrp="1"/>
          </p:cNvSpPr>
          <p:nvPr>
            <p:ph idx="1"/>
          </p:nvPr>
        </p:nvSpPr>
        <p:spPr/>
        <p:txBody>
          <a:bodyPr>
            <a:normAutofit fontScale="55000" lnSpcReduction="20000"/>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latin typeface="Calibri" charset="0"/>
                <a:ea typeface="ＭＳ Ｐゴシック" charset="-128"/>
                <a:cs typeface="ＭＳ Ｐゴシック" charset="-128"/>
              </a:rPr>
              <a:t>The PACS spectrograph is an IFU with a field of view of approximately 47”x47” covered with an 5 x 5 array. The pixels are fixed at 9.4” sampling.</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solidFill>
                <a:srgbClr val="000000"/>
              </a:solidFill>
              <a:latin typeface="Calibri" charset="0"/>
              <a:ea typeface="ＭＳ Ｐゴシック" charset="-128"/>
              <a:cs typeface="ＭＳ Ｐゴシック" charset="-128"/>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latin typeface="Calibri" charset="0"/>
                <a:ea typeface="ＭＳ Ｐゴシック" charset="-128"/>
                <a:cs typeface="ＭＳ Ｐゴシック" charset="-128"/>
              </a:rPr>
              <a:t>The spectrograph covers wavelengths from 55 to 210μm</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solidFill>
                <a:srgbClr val="000000"/>
              </a:solidFill>
              <a:latin typeface="Calibri" charset="0"/>
              <a:ea typeface="ＭＳ Ｐゴシック" charset="-128"/>
              <a:cs typeface="ＭＳ Ｐゴシック" charset="-128"/>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latin typeface="Calibri" charset="0"/>
                <a:ea typeface="ＭＳ Ｐゴシック" charset="-128"/>
                <a:cs typeface="ＭＳ Ｐゴシック" charset="-128"/>
              </a:rPr>
              <a:t>The spatial image is sliced in 5 rows and each is dispersed along an array of 16 spectral pixels.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solidFill>
                <a:srgbClr val="000000"/>
              </a:solidFill>
              <a:latin typeface="Calibri" charset="0"/>
              <a:ea typeface="ＭＳ Ｐゴシック" charset="-128"/>
              <a:cs typeface="ＭＳ Ｐゴシック" charset="-128"/>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00"/>
                </a:solidFill>
                <a:latin typeface="Calibri" charset="0"/>
                <a:ea typeface="ＭＳ Ｐゴシック" charset="-128"/>
                <a:cs typeface="ＭＳ Ｐゴシック" charset="-128"/>
              </a:rPr>
              <a:t>O</a:t>
            </a:r>
            <a:r>
              <a:rPr lang="en-US" dirty="0" smtClean="0">
                <a:solidFill>
                  <a:srgbClr val="000000"/>
                </a:solidFill>
                <a:latin typeface="Calibri" charset="0"/>
                <a:ea typeface="ＭＳ Ｐゴシック" charset="-128"/>
                <a:cs typeface="ＭＳ Ｐゴシック" charset="-128"/>
              </a:rPr>
              <a:t>bservations are executed by moving the grating in</a:t>
            </a:r>
            <a:r>
              <a:rPr lang="en-US" dirty="0">
                <a:solidFill>
                  <a:srgbClr val="000000"/>
                </a:solidFill>
                <a:latin typeface="Calibri" charset="0"/>
                <a:ea typeface="ＭＳ Ｐゴシック" charset="-128"/>
                <a:cs typeface="ＭＳ Ｐゴシック" charset="-128"/>
              </a:rPr>
              <a:t> </a:t>
            </a:r>
            <a:r>
              <a:rPr lang="en-US" dirty="0" smtClean="0">
                <a:solidFill>
                  <a:srgbClr val="000000"/>
                </a:solidFill>
                <a:latin typeface="Calibri" charset="0"/>
                <a:ea typeface="ＭＳ Ｐゴシック" charset="-128"/>
                <a:cs typeface="ＭＳ Ｐゴシック" charset="-128"/>
              </a:rPr>
              <a:t>overlapping increments to scan the requested wavelength range</a:t>
            </a:r>
            <a:r>
              <a:rPr lang="en-US" dirty="0">
                <a:solidFill>
                  <a:srgbClr val="000000"/>
                </a:solidFill>
                <a:latin typeface="Calibri" charset="0"/>
                <a:ea typeface="ＭＳ Ｐゴシック" charset="-128"/>
                <a:cs typeface="ＭＳ Ｐゴシック" charset="-128"/>
              </a:rPr>
              <a:t>,</a:t>
            </a:r>
            <a:r>
              <a:rPr lang="en-US" dirty="0" smtClean="0">
                <a:solidFill>
                  <a:srgbClr val="000000"/>
                </a:solidFill>
                <a:latin typeface="Calibri" charset="0"/>
                <a:ea typeface="ＭＳ Ｐゴシック" charset="-128"/>
                <a:cs typeface="ＭＳ Ｐゴシック" charset="-128"/>
              </a:rPr>
              <a:t> leading to a high degree of redundancy.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solidFill>
                <a:srgbClr val="000000"/>
              </a:solidFill>
              <a:latin typeface="Calibri" charset="0"/>
              <a:ea typeface="ＭＳ Ｐゴシック" charset="-128"/>
              <a:cs typeface="ＭＳ Ｐゴシック" charset="-128"/>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latin typeface="Calibri" charset="0"/>
                <a:ea typeface="ＭＳ Ｐゴシック" charset="-128"/>
                <a:cs typeface="ＭＳ Ｐゴシック" charset="-128"/>
              </a:rPr>
              <a:t>A region of sky may be covered in multiple footprints yielding a raster map.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solidFill>
                <a:srgbClr val="000000"/>
              </a:solidFill>
              <a:latin typeface="Calibri" charset="0"/>
              <a:ea typeface="ＭＳ Ｐゴシック" charset="-128"/>
              <a:cs typeface="ＭＳ Ｐゴシック" charset="-128"/>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latin typeface="Calibri" charset="0"/>
                <a:ea typeface="ＭＳ Ｐゴシック" charset="-128"/>
                <a:cs typeface="ＭＳ Ｐゴシック" charset="-128"/>
              </a:rPr>
              <a:t>Reduced data are arranged into cubes of two spatial dimensions and</a:t>
            </a:r>
          </a:p>
          <a:p>
            <a:pPr>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srgbClr val="000000"/>
                </a:solidFill>
                <a:latin typeface="Calibri" charset="0"/>
                <a:ea typeface="ＭＳ Ｐゴシック" charset="-128"/>
                <a:cs typeface="ＭＳ Ｐゴシック" charset="-128"/>
              </a:rPr>
              <a:t>     one wavelength dimension for visualization and analysis.</a:t>
            </a:r>
            <a:endParaRPr lang="en-US" dirty="0"/>
          </a:p>
        </p:txBody>
      </p:sp>
      <p:sp>
        <p:nvSpPr>
          <p:cNvPr id="4" name="Date Placeholder 3"/>
          <p:cNvSpPr>
            <a:spLocks noGrp="1"/>
          </p:cNvSpPr>
          <p:nvPr>
            <p:ph type="dt" sz="half" idx="10"/>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When Drizzle Helps....</a:t>
            </a:r>
          </a:p>
        </p:txBody>
      </p:sp>
      <p:sp>
        <p:nvSpPr>
          <p:cNvPr id="9219" name="Content Placeholder 2"/>
          <p:cNvSpPr>
            <a:spLocks noGrp="1"/>
          </p:cNvSpPr>
          <p:nvPr>
            <p:ph idx="1"/>
          </p:nvPr>
        </p:nvSpPr>
        <p:spPr>
          <a:xfrm>
            <a:off x="457200" y="1143000"/>
            <a:ext cx="8197850" cy="5181600"/>
          </a:xfrm>
        </p:spPr>
        <p:txBody>
          <a:bodyPr/>
          <a:lstStyle/>
          <a:p>
            <a:pPr>
              <a:buFont typeface="Arial" charset="0"/>
              <a:buChar char="•"/>
            </a:pPr>
            <a:r>
              <a:rPr lang="en-US" sz="2400" dirty="0" smtClean="0"/>
              <a:t>This spatial projection method (like specProject) combines the data from overlapping points of a raster map, placing emission onto a uniform spatial grid in a  World Coordinates System. </a:t>
            </a:r>
          </a:p>
          <a:p>
            <a:pPr>
              <a:buFont typeface="Arial" charset="0"/>
              <a:buChar char="•"/>
            </a:pPr>
            <a:r>
              <a:rPr lang="en-US" sz="2400" dirty="0" smtClean="0"/>
              <a:t>The method is appropriate for spatially oversampled observations. (Consider the 9.4” “native” sampling and the resolution at the line wavelength for this determination).</a:t>
            </a:r>
          </a:p>
          <a:p>
            <a:pPr>
              <a:buFont typeface="Arial" charset="0"/>
              <a:buChar char="•"/>
            </a:pPr>
            <a:r>
              <a:rPr lang="en-US" sz="2400" dirty="0" smtClean="0"/>
              <a:t>The method always requires large memory and is computationally intensive. </a:t>
            </a:r>
          </a:p>
          <a:p>
            <a:pPr>
              <a:buFont typeface="Arial" charset="0"/>
              <a:buChar char="•"/>
            </a:pPr>
            <a:r>
              <a:rPr lang="en-US" sz="2400" dirty="0" smtClean="0"/>
              <a:t> It can be applies only over narrow wavelength ranges (line or small range spectroscopy modes) over a few microns or less.</a:t>
            </a:r>
          </a:p>
          <a:p>
            <a:pPr>
              <a:buFont typeface="Arial" charset="0"/>
              <a:buChar char="•"/>
            </a:pPr>
            <a:r>
              <a:rPr lang="en-US" sz="2400" dirty="0" smtClean="0"/>
              <a:t>Yet it is the preferred method projection method when all of the above requirements are met.    </a:t>
            </a:r>
            <a:endParaRPr lang="en-US" sz="2400" dirty="0"/>
          </a:p>
        </p:txBody>
      </p:sp>
    </p:spTree>
    <p:extLst>
      <p:ext uri="{BB962C8B-B14F-4D97-AF65-F5344CB8AC3E}">
        <p14:creationId xmlns:p14="http://schemas.microsoft.com/office/powerpoint/2010/main" val="29873424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Droplets </a:t>
            </a:r>
          </a:p>
        </p:txBody>
      </p:sp>
      <p:pic>
        <p:nvPicPr>
          <p:cNvPr id="10243" name="Content Placeholder 3" descr="drizzle.tiff"/>
          <p:cNvPicPr>
            <a:picLocks noGrp="1" noChangeAspect="1"/>
          </p:cNvPicPr>
          <p:nvPr>
            <p:ph idx="1"/>
          </p:nvPr>
        </p:nvPicPr>
        <p:blipFill>
          <a:blip r:embed="rId2"/>
          <a:srcRect l="-1076" r="-1076"/>
          <a:stretch>
            <a:fillRect/>
          </a:stretch>
        </p:blipFill>
        <p:spPr/>
      </p:pic>
      <p:sp>
        <p:nvSpPr>
          <p:cNvPr id="4" name="TextBox 3"/>
          <p:cNvSpPr txBox="1"/>
          <p:nvPr/>
        </p:nvSpPr>
        <p:spPr>
          <a:xfrm>
            <a:off x="5867400" y="2971800"/>
            <a:ext cx="3276600" cy="2677656"/>
          </a:xfrm>
          <a:prstGeom prst="rect">
            <a:avLst/>
          </a:prstGeom>
          <a:noFill/>
        </p:spPr>
        <p:txBody>
          <a:bodyPr wrap="square" rtlCol="0">
            <a:spAutoFit/>
          </a:bodyPr>
          <a:lstStyle/>
          <a:p>
            <a:r>
              <a:rPr lang="en-US" dirty="0" smtClean="0">
                <a:solidFill>
                  <a:schemeClr val="tx1"/>
                </a:solidFill>
              </a:rPr>
              <a:t>The flux is shrunk to the inner squares (“drops”) and then drizzled down in smaller quantities (“droplets”) to the output pixels below.</a:t>
            </a:r>
            <a:endParaRPr lang="en-US" dirty="0">
              <a:solidFill>
                <a:schemeClr val="tx1"/>
              </a:solidFill>
            </a:endParaRPr>
          </a:p>
        </p:txBody>
      </p:sp>
    </p:spTree>
    <p:extLst>
      <p:ext uri="{BB962C8B-B14F-4D97-AF65-F5344CB8AC3E}">
        <p14:creationId xmlns:p14="http://schemas.microsoft.com/office/powerpoint/2010/main" val="16734181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08000"/>
            <a:ext cx="7608888" cy="1016000"/>
          </a:xfrm>
        </p:spPr>
        <p:style>
          <a:lnRef idx="1">
            <a:schemeClr val="accent2"/>
          </a:lnRef>
          <a:fillRef idx="2">
            <a:schemeClr val="accent2"/>
          </a:fillRef>
          <a:effectRef idx="1">
            <a:schemeClr val="accent2"/>
          </a:effectRef>
          <a:fontRef idx="minor">
            <a:schemeClr val="dk1"/>
          </a:fontRef>
        </p:style>
        <p:txBody>
          <a:bodyPr/>
          <a:lstStyle/>
          <a:p>
            <a:pPr algn="l">
              <a:defRPr/>
            </a:pPr>
            <a:r>
              <a:rPr lang="en-US" sz="1600" dirty="0" smtClean="0">
                <a:solidFill>
                  <a:srgbClr val="000000"/>
                </a:solidFill>
              </a:rPr>
              <a:t>The </a:t>
            </a:r>
            <a:r>
              <a:rPr lang="en-US" sz="1600" dirty="0" err="1" smtClean="0">
                <a:solidFill>
                  <a:srgbClr val="000000"/>
                </a:solidFill>
              </a:rPr>
              <a:t>pacsCubes</a:t>
            </a:r>
            <a:r>
              <a:rPr lang="en-US" sz="1600" dirty="0" smtClean="0">
                <a:solidFill>
                  <a:srgbClr val="000000"/>
                </a:solidFill>
              </a:rPr>
              <a:t> are used for the drizzling. This bypasses the wavelength binning typically done to make </a:t>
            </a:r>
            <a:r>
              <a:rPr lang="en-US" sz="1600" dirty="0" err="1" smtClean="0">
                <a:solidFill>
                  <a:srgbClr val="000000"/>
                </a:solidFill>
              </a:rPr>
              <a:t>rebinned</a:t>
            </a:r>
            <a:r>
              <a:rPr lang="en-US" sz="1600" dirty="0" smtClean="0">
                <a:solidFill>
                  <a:srgbClr val="000000"/>
                </a:solidFill>
              </a:rPr>
              <a:t> cubes</a:t>
            </a:r>
            <a:endParaRPr lang="en-US" dirty="0" smtClean="0">
              <a:solidFill>
                <a:srgbClr val="000000"/>
              </a:solidFill>
            </a:endParaRPr>
          </a:p>
        </p:txBody>
      </p:sp>
      <p:sp>
        <p:nvSpPr>
          <p:cNvPr id="5" name="Oval 21"/>
          <p:cNvSpPr>
            <a:spLocks/>
          </p:cNvSpPr>
          <p:nvPr/>
        </p:nvSpPr>
        <p:spPr bwMode="auto">
          <a:xfrm>
            <a:off x="1524000" y="2576513"/>
            <a:ext cx="2755900" cy="1350962"/>
          </a:xfrm>
          <a:prstGeom prst="ellipse">
            <a:avLst/>
          </a:prstGeom>
          <a:solidFill>
            <a:schemeClr val="hlink"/>
          </a:solidFill>
          <a:ln w="25400">
            <a:solidFill>
              <a:srgbClr val="000000"/>
            </a:solidFill>
            <a:round/>
            <a:headEnd/>
            <a:tailEnd/>
          </a:ln>
        </p:spPr>
        <p:txBody>
          <a:bodyPr wrap="none" anchor="ctr">
            <a:prstTxWarp prst="textNoShape">
              <a:avLst/>
            </a:prstTxWarp>
          </a:bodyPr>
          <a:lstStyle/>
          <a:p>
            <a:r>
              <a:rPr lang="en-US" sz="2800">
                <a:latin typeface="Calibri" charset="0"/>
              </a:rPr>
              <a:t>SINGS</a:t>
            </a:r>
          </a:p>
          <a:p>
            <a:r>
              <a:rPr lang="en-US" sz="2800">
                <a:latin typeface="Calibri" charset="0"/>
              </a:rPr>
              <a:t>background</a:t>
            </a:r>
            <a:endParaRPr lang="en-US">
              <a:latin typeface="Calibri" charset="0"/>
            </a:endParaRPr>
          </a:p>
        </p:txBody>
      </p:sp>
      <p:sp>
        <p:nvSpPr>
          <p:cNvPr id="6" name="Rectangle 26"/>
          <p:cNvSpPr>
            <a:spLocks/>
          </p:cNvSpPr>
          <p:nvPr/>
        </p:nvSpPr>
        <p:spPr bwMode="auto">
          <a:xfrm>
            <a:off x="228600" y="2043113"/>
            <a:ext cx="8620125" cy="3414712"/>
          </a:xfrm>
          <a:prstGeom prst="rect">
            <a:avLst/>
          </a:prstGeom>
          <a:solidFill>
            <a:srgbClr val="FFFFFF"/>
          </a:solidFill>
          <a:ln w="25400">
            <a:solidFill>
              <a:srgbClr val="000000"/>
            </a:solidFill>
            <a:miter lim="800000"/>
            <a:headEnd/>
            <a:tailEnd/>
          </a:ln>
        </p:spPr>
        <p:txBody>
          <a:bodyPr wrap="none" anchor="ctr">
            <a:prstTxWarp prst="textNoShape">
              <a:avLst/>
            </a:prstTxWarp>
          </a:bodyPr>
          <a:lstStyle/>
          <a:p>
            <a:endParaRPr lang="en-US">
              <a:latin typeface="Calibri" charset="0"/>
            </a:endParaRPr>
          </a:p>
        </p:txBody>
      </p:sp>
      <p:pic>
        <p:nvPicPr>
          <p:cNvPr id="7" name="Picture 27" descr="CubesFun1"/>
          <p:cNvPicPr>
            <a:picLocks noChangeAspect="1" noChangeArrowheads="1"/>
          </p:cNvPicPr>
          <p:nvPr/>
        </p:nvPicPr>
        <p:blipFill>
          <a:blip r:embed="rId2"/>
          <a:srcRect/>
          <a:stretch>
            <a:fillRect/>
          </a:stretch>
        </p:blipFill>
        <p:spPr bwMode="auto">
          <a:xfrm>
            <a:off x="2589213" y="2349500"/>
            <a:ext cx="6073775" cy="2982913"/>
          </a:xfrm>
          <a:prstGeom prst="rect">
            <a:avLst/>
          </a:prstGeom>
          <a:noFill/>
          <a:ln w="9525">
            <a:noFill/>
            <a:miter lim="800000"/>
            <a:headEnd/>
            <a:tailEnd/>
          </a:ln>
        </p:spPr>
      </p:pic>
      <p:sp>
        <p:nvSpPr>
          <p:cNvPr id="9" name="Rectangle 29"/>
          <p:cNvSpPr>
            <a:spLocks/>
          </p:cNvSpPr>
          <p:nvPr/>
        </p:nvSpPr>
        <p:spPr bwMode="auto">
          <a:xfrm>
            <a:off x="228600" y="2576513"/>
            <a:ext cx="4522788" cy="2916237"/>
          </a:xfrm>
          <a:prstGeom prst="rect">
            <a:avLst/>
          </a:prstGeom>
          <a:noFill/>
          <a:ln w="25400">
            <a:solidFill>
              <a:srgbClr val="000000"/>
            </a:solidFill>
            <a:miter lim="800000"/>
            <a:headEnd/>
            <a:tailEnd/>
          </a:ln>
        </p:spPr>
        <p:txBody>
          <a:bodyPr wrap="none" anchor="ctr">
            <a:prstTxWarp prst="textNoShape">
              <a:avLst/>
            </a:prstTxWarp>
          </a:bodyPr>
          <a:lstStyle/>
          <a:p>
            <a:endParaRPr lang="en-US">
              <a:latin typeface="Calibri" charset="0"/>
            </a:endParaRPr>
          </a:p>
        </p:txBody>
      </p:sp>
      <p:sp>
        <p:nvSpPr>
          <p:cNvPr id="10" name="Rectangle 30"/>
          <p:cNvSpPr>
            <a:spLocks/>
          </p:cNvSpPr>
          <p:nvPr/>
        </p:nvSpPr>
        <p:spPr bwMode="auto">
          <a:xfrm>
            <a:off x="554038" y="2881313"/>
            <a:ext cx="1838325" cy="1778000"/>
          </a:xfrm>
          <a:prstGeom prst="rect">
            <a:avLst/>
          </a:prstGeom>
          <a:solidFill>
            <a:srgbClr val="E6E6E6"/>
          </a:solidFill>
          <a:ln w="25400">
            <a:solidFill>
              <a:srgbClr val="000000"/>
            </a:solidFill>
            <a:miter lim="800000"/>
            <a:headEnd/>
            <a:tailEnd/>
          </a:ln>
        </p:spPr>
        <p:txBody>
          <a:bodyPr wrap="none" anchor="ctr">
            <a:prstTxWarp prst="textNoShape">
              <a:avLst/>
            </a:prstTxWarp>
          </a:bodyPr>
          <a:lstStyle/>
          <a:p>
            <a:endParaRPr lang="en-US" sz="2800">
              <a:latin typeface="Calibri" charset="0"/>
            </a:endParaRPr>
          </a:p>
        </p:txBody>
      </p:sp>
      <p:sp>
        <p:nvSpPr>
          <p:cNvPr id="11" name="Text Box 32"/>
          <p:cNvSpPr txBox="1">
            <a:spLocks/>
          </p:cNvSpPr>
          <p:nvPr/>
        </p:nvSpPr>
        <p:spPr bwMode="auto">
          <a:xfrm>
            <a:off x="762000" y="3033713"/>
            <a:ext cx="1630363" cy="1016000"/>
          </a:xfrm>
          <a:prstGeom prst="rect">
            <a:avLst/>
          </a:prstGeom>
          <a:noFill/>
          <a:ln w="25400">
            <a:noFill/>
            <a:miter lim="800000"/>
            <a:headEnd/>
            <a:tailEnd/>
          </a:ln>
        </p:spPr>
        <p:txBody>
          <a:bodyPr>
            <a:prstTxWarp prst="textNoShape">
              <a:avLst/>
            </a:prstTxWarp>
            <a:spAutoFit/>
          </a:bodyPr>
          <a:lstStyle/>
          <a:p>
            <a:r>
              <a:rPr lang="en-US" sz="2000">
                <a:solidFill>
                  <a:schemeClr val="tx1"/>
                </a:solidFill>
                <a:latin typeface="Calibri" charset="0"/>
              </a:rPr>
              <a:t>RAW</a:t>
            </a:r>
          </a:p>
          <a:p>
            <a:r>
              <a:rPr lang="en-US" sz="2000">
                <a:solidFill>
                  <a:schemeClr val="tx1"/>
                </a:solidFill>
                <a:latin typeface="Calibri" charset="0"/>
              </a:rPr>
              <a:t>Level 0</a:t>
            </a:r>
          </a:p>
          <a:p>
            <a:r>
              <a:rPr lang="en-US" sz="2000">
                <a:solidFill>
                  <a:schemeClr val="tx1"/>
                </a:solidFill>
                <a:latin typeface="Calibri" charset="0"/>
              </a:rPr>
              <a:t>To Level 0.5</a:t>
            </a:r>
            <a:endParaRPr lang="en-US">
              <a:solidFill>
                <a:schemeClr val="tx1"/>
              </a:solidFill>
              <a:latin typeface="Calibri" charset="0"/>
            </a:endParaRPr>
          </a:p>
        </p:txBody>
      </p:sp>
      <p:sp>
        <p:nvSpPr>
          <p:cNvPr id="12" name="Line 33"/>
          <p:cNvSpPr>
            <a:spLocks noChangeShapeType="1"/>
          </p:cNvSpPr>
          <p:nvPr/>
        </p:nvSpPr>
        <p:spPr bwMode="auto">
          <a:xfrm>
            <a:off x="2414588" y="3871913"/>
            <a:ext cx="352425" cy="0"/>
          </a:xfrm>
          <a:prstGeom prst="line">
            <a:avLst/>
          </a:prstGeom>
          <a:noFill/>
          <a:ln w="47625">
            <a:solidFill>
              <a:srgbClr val="000000"/>
            </a:solidFill>
            <a:round/>
            <a:headEnd/>
            <a:tailEnd type="triangle" w="med" len="med"/>
          </a:ln>
        </p:spPr>
        <p:txBody>
          <a:bodyPr wrap="none" anchor="ctr">
            <a:prstTxWarp prst="textNoShape">
              <a:avLst/>
            </a:prstTxWarp>
          </a:bodyPr>
          <a:lstStyle/>
          <a:p>
            <a:endParaRPr lang="en-US"/>
          </a:p>
        </p:txBody>
      </p:sp>
      <p:sp>
        <p:nvSpPr>
          <p:cNvPr id="13" name="Text Box 35"/>
          <p:cNvSpPr txBox="1">
            <a:spLocks/>
          </p:cNvSpPr>
          <p:nvPr/>
        </p:nvSpPr>
        <p:spPr bwMode="auto">
          <a:xfrm>
            <a:off x="1219200" y="1966913"/>
            <a:ext cx="4302125" cy="369887"/>
          </a:xfrm>
          <a:prstGeom prst="rect">
            <a:avLst/>
          </a:prstGeom>
          <a:noFill/>
          <a:ln w="25400">
            <a:noFill/>
            <a:miter lim="800000"/>
            <a:headEnd/>
            <a:tailEnd/>
          </a:ln>
        </p:spPr>
        <p:txBody>
          <a:bodyPr>
            <a:prstTxWarp prst="textNoShape">
              <a:avLst/>
            </a:prstTxWarp>
            <a:spAutoFit/>
          </a:bodyPr>
          <a:lstStyle/>
          <a:p>
            <a:r>
              <a:rPr lang="en-US">
                <a:latin typeface="Calibri" charset="0"/>
              </a:rPr>
              <a:t>PACS PIPELINE</a:t>
            </a:r>
          </a:p>
        </p:txBody>
      </p:sp>
      <p:sp>
        <p:nvSpPr>
          <p:cNvPr id="14" name="Text Box 41"/>
          <p:cNvSpPr txBox="1">
            <a:spLocks/>
          </p:cNvSpPr>
          <p:nvPr/>
        </p:nvSpPr>
        <p:spPr bwMode="auto">
          <a:xfrm>
            <a:off x="6692900" y="2130425"/>
            <a:ext cx="2533650" cy="461963"/>
          </a:xfrm>
          <a:prstGeom prst="rect">
            <a:avLst/>
          </a:prstGeom>
          <a:noFill/>
          <a:ln w="25400">
            <a:noFill/>
            <a:miter lim="800000"/>
            <a:headEnd/>
            <a:tailEnd/>
          </a:ln>
        </p:spPr>
        <p:txBody>
          <a:bodyPr>
            <a:prstTxWarp prst="textNoShape">
              <a:avLst/>
            </a:prstTxWarp>
            <a:spAutoFit/>
          </a:bodyPr>
          <a:lstStyle/>
          <a:p>
            <a:r>
              <a:rPr lang="en-US">
                <a:latin typeface="Calibri" charset="0"/>
              </a:rPr>
              <a:t>CUBE BUILDING</a:t>
            </a:r>
          </a:p>
        </p:txBody>
      </p:sp>
      <p:sp>
        <p:nvSpPr>
          <p:cNvPr id="15" name="Text Box 42"/>
          <p:cNvSpPr txBox="1">
            <a:spLocks/>
          </p:cNvSpPr>
          <p:nvPr/>
        </p:nvSpPr>
        <p:spPr bwMode="auto">
          <a:xfrm>
            <a:off x="457200" y="4938713"/>
            <a:ext cx="4108450" cy="523875"/>
          </a:xfrm>
          <a:prstGeom prst="rect">
            <a:avLst/>
          </a:prstGeom>
          <a:noFill/>
          <a:ln w="25400">
            <a:noFill/>
            <a:miter lim="800000"/>
            <a:headEnd/>
            <a:tailEnd/>
          </a:ln>
        </p:spPr>
        <p:txBody>
          <a:bodyPr>
            <a:prstTxWarp prst="textNoShape">
              <a:avLst/>
            </a:prstTxWarp>
            <a:spAutoFit/>
          </a:bodyPr>
          <a:lstStyle/>
          <a:p>
            <a:r>
              <a:rPr lang="en-US" sz="2800">
                <a:latin typeface="Calibri" charset="0"/>
              </a:rPr>
              <a:t>To calibrated  L1 FRAMES</a:t>
            </a:r>
            <a:endParaRPr lang="en-US">
              <a:latin typeface="Calibri" charset="0"/>
            </a:endParaRPr>
          </a:p>
        </p:txBody>
      </p:sp>
      <p:sp>
        <p:nvSpPr>
          <p:cNvPr id="11278" name="TextBox 15"/>
          <p:cNvSpPr txBox="1">
            <a:spLocks noChangeArrowheads="1"/>
          </p:cNvSpPr>
          <p:nvPr/>
        </p:nvSpPr>
        <p:spPr bwMode="auto">
          <a:xfrm>
            <a:off x="7775575" y="4476750"/>
            <a:ext cx="1073150" cy="923925"/>
          </a:xfrm>
          <a:prstGeom prst="rect">
            <a:avLst/>
          </a:prstGeom>
          <a:noFill/>
          <a:ln w="9525">
            <a:noFill/>
            <a:miter lim="800000"/>
            <a:headEnd/>
            <a:tailEnd/>
          </a:ln>
        </p:spPr>
        <p:txBody>
          <a:bodyPr wrap="none">
            <a:prstTxWarp prst="textNoShape">
              <a:avLst/>
            </a:prstTxWarp>
            <a:spAutoFit/>
          </a:bodyPr>
          <a:lstStyle/>
          <a:p>
            <a:r>
              <a:rPr lang="en-US">
                <a:latin typeface="Calibri" charset="0"/>
              </a:rPr>
              <a:t>Projected</a:t>
            </a:r>
          </a:p>
          <a:p>
            <a:r>
              <a:rPr lang="en-US">
                <a:latin typeface="Calibri" charset="0"/>
              </a:rPr>
              <a:t>to 3” x 3”</a:t>
            </a:r>
          </a:p>
          <a:p>
            <a:r>
              <a:rPr lang="en-US">
                <a:latin typeface="Calibri" charset="0"/>
              </a:rPr>
              <a:t>pixels</a:t>
            </a:r>
          </a:p>
        </p:txBody>
      </p:sp>
      <p:sp>
        <p:nvSpPr>
          <p:cNvPr id="11281" name="TextBox 18"/>
          <p:cNvSpPr txBox="1">
            <a:spLocks noChangeArrowheads="1"/>
          </p:cNvSpPr>
          <p:nvPr/>
        </p:nvSpPr>
        <p:spPr bwMode="auto">
          <a:xfrm>
            <a:off x="2133600" y="5649913"/>
            <a:ext cx="6403975" cy="830997"/>
          </a:xfrm>
          <a:prstGeom prst="rect">
            <a:avLst/>
          </a:prstGeom>
          <a:noFill/>
          <a:ln w="9525">
            <a:noFill/>
            <a:miter lim="800000"/>
            <a:headEnd/>
            <a:tailEnd/>
          </a:ln>
        </p:spPr>
        <p:txBody>
          <a:bodyPr>
            <a:prstTxWarp prst="textNoShape">
              <a:avLst/>
            </a:prstTxWarp>
            <a:spAutoFit/>
          </a:bodyPr>
          <a:lstStyle/>
          <a:p>
            <a:r>
              <a:rPr lang="en-US" dirty="0">
                <a:solidFill>
                  <a:schemeClr val="tx1"/>
                </a:solidFill>
                <a:latin typeface="Calibri" charset="0"/>
              </a:rPr>
              <a:t>           CALIBRATED        </a:t>
            </a:r>
            <a:r>
              <a:rPr lang="en-US" dirty="0" smtClean="0">
                <a:solidFill>
                  <a:schemeClr val="tx1"/>
                </a:solidFill>
                <a:latin typeface="Calibri" charset="0"/>
              </a:rPr>
              <a:t>PACSCUBE</a:t>
            </a:r>
          </a:p>
          <a:p>
            <a:r>
              <a:rPr lang="en-US" dirty="0" smtClean="0">
                <a:solidFill>
                  <a:schemeClr val="tx1"/>
                </a:solidFill>
                <a:latin typeface="Calibri" charset="0"/>
              </a:rPr>
              <a:t>              Level 1  data          data</a:t>
            </a:r>
            <a:endParaRPr lang="en-US" dirty="0">
              <a:latin typeface="Calibri" charset="0"/>
            </a:endParaRPr>
          </a:p>
        </p:txBody>
      </p:sp>
      <p:sp>
        <p:nvSpPr>
          <p:cNvPr id="22" name="Oval Callout 21"/>
          <p:cNvSpPr/>
          <p:nvPr/>
        </p:nvSpPr>
        <p:spPr>
          <a:xfrm rot="16408931" flipV="1">
            <a:off x="4441482" y="2848418"/>
            <a:ext cx="2830512" cy="1485900"/>
          </a:xfrm>
          <a:prstGeom prst="wedgeEllipseCallout">
            <a:avLst>
              <a:gd name="adj1" fmla="val 74767"/>
              <a:gd name="adj2" fmla="val 303611"/>
            </a:avLst>
          </a:prstGeom>
          <a:noFill/>
          <a:ln w="3810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 name="Straight Arrow Connector 16"/>
          <p:cNvCxnSpPr/>
          <p:nvPr/>
        </p:nvCxnSpPr>
        <p:spPr bwMode="auto">
          <a:xfrm>
            <a:off x="3048000" y="1219200"/>
            <a:ext cx="4191000" cy="2362200"/>
          </a:xfrm>
          <a:prstGeom prst="straightConnector1">
            <a:avLst/>
          </a:prstGeom>
          <a:solidFill>
            <a:srgbClr val="00B8FF"/>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185042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p:bldP spid="12" grpId="0" animBg="1"/>
      <p:bldP spid="13" grpId="0"/>
      <p:bldP spid="14" grpId="0"/>
      <p:bldP spid="15" grpId="0"/>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Setting the parameters</a:t>
            </a:r>
          </a:p>
        </p:txBody>
      </p:sp>
      <p:sp>
        <p:nvSpPr>
          <p:cNvPr id="12291" name="Content Placeholder 4"/>
          <p:cNvSpPr>
            <a:spLocks noGrp="1"/>
          </p:cNvSpPr>
          <p:nvPr>
            <p:ph idx="1"/>
          </p:nvPr>
        </p:nvSpPr>
        <p:spPr/>
        <p:txBody>
          <a:bodyPr/>
          <a:lstStyle/>
          <a:p>
            <a:r>
              <a:rPr lang="en-US" sz="2000" dirty="0" smtClean="0"/>
              <a:t>The 1</a:t>
            </a:r>
            <a:r>
              <a:rPr lang="en-US" sz="2000" baseline="30000" dirty="0" smtClean="0"/>
              <a:t>st</a:t>
            </a:r>
            <a:r>
              <a:rPr lang="en-US" sz="2000" dirty="0" smtClean="0"/>
              <a:t> 4 parameters are integer.</a:t>
            </a:r>
          </a:p>
          <a:p>
            <a:pPr>
              <a:buFont typeface="Arial"/>
              <a:buChar char="•"/>
            </a:pPr>
            <a:r>
              <a:rPr lang="en-US" sz="2000" dirty="0" err="1" smtClean="0"/>
              <a:t>oversampleWave</a:t>
            </a:r>
            <a:r>
              <a:rPr lang="en-US" sz="2000" dirty="0" smtClean="0"/>
              <a:t> – the wavelength </a:t>
            </a:r>
            <a:r>
              <a:rPr lang="en-US" sz="2000" dirty="0" err="1" smtClean="0"/>
              <a:t>binsize</a:t>
            </a:r>
            <a:r>
              <a:rPr lang="en-US" sz="2000" dirty="0" smtClean="0"/>
              <a:t> in units of the spectral resolution element. </a:t>
            </a:r>
            <a:r>
              <a:rPr lang="en-US" sz="2000" dirty="0" err="1" smtClean="0"/>
              <a:t>overSample</a:t>
            </a:r>
            <a:r>
              <a:rPr lang="en-US" sz="2000" dirty="0" smtClean="0"/>
              <a:t>=2 is </a:t>
            </a:r>
            <a:r>
              <a:rPr lang="en-US" sz="2000" dirty="0" err="1" smtClean="0"/>
              <a:t>Nyquist</a:t>
            </a:r>
            <a:r>
              <a:rPr lang="en-US" sz="2000" dirty="0" smtClean="0"/>
              <a:t> sampling.</a:t>
            </a:r>
          </a:p>
          <a:p>
            <a:pPr>
              <a:buFont typeface="Arial"/>
              <a:buChar char="•"/>
            </a:pPr>
            <a:r>
              <a:rPr lang="en-US" sz="2000" dirty="0" err="1" smtClean="0"/>
              <a:t>upsampleWave</a:t>
            </a:r>
            <a:r>
              <a:rPr lang="en-US" sz="2000" dirty="0" smtClean="0"/>
              <a:t> – The number of bins per </a:t>
            </a:r>
            <a:r>
              <a:rPr lang="en-US" sz="2000" dirty="0" err="1" smtClean="0"/>
              <a:t>binsize</a:t>
            </a:r>
            <a:r>
              <a:rPr lang="en-US" sz="2000" dirty="0" smtClean="0"/>
              <a:t>. E. </a:t>
            </a:r>
            <a:r>
              <a:rPr lang="en-US" sz="2000" dirty="0" err="1" smtClean="0"/>
              <a:t>g</a:t>
            </a:r>
            <a:r>
              <a:rPr lang="en-US" sz="2000" dirty="0" smtClean="0"/>
              <a:t>., </a:t>
            </a:r>
            <a:r>
              <a:rPr lang="en-US" sz="2000" dirty="0" err="1" smtClean="0"/>
              <a:t>upsample</a:t>
            </a:r>
            <a:r>
              <a:rPr lang="en-US" sz="2000" dirty="0" smtClean="0"/>
              <a:t>=2 implies doubling the number of bins through overlapping them. (examples follow)  </a:t>
            </a:r>
          </a:p>
          <a:p>
            <a:pPr>
              <a:buFont typeface="Arial"/>
              <a:buChar char="•"/>
            </a:pPr>
            <a:r>
              <a:rPr lang="en-US" sz="2000" dirty="0" err="1" smtClean="0"/>
              <a:t>overSampleSpace</a:t>
            </a:r>
            <a:r>
              <a:rPr lang="en-US" sz="2000" dirty="0" smtClean="0"/>
              <a:t> –  this is in units of the telescope resolution. </a:t>
            </a:r>
            <a:r>
              <a:rPr lang="en-US" sz="2000" dirty="0" err="1" smtClean="0"/>
              <a:t>overSampleSpace</a:t>
            </a:r>
            <a:r>
              <a:rPr lang="en-US" sz="2000" dirty="0" smtClean="0"/>
              <a:t>=2 is </a:t>
            </a:r>
            <a:r>
              <a:rPr lang="en-US" sz="2000" dirty="0" err="1" smtClean="0"/>
              <a:t>Nyquist</a:t>
            </a:r>
            <a:r>
              <a:rPr lang="en-US" sz="2000" dirty="0" smtClean="0"/>
              <a:t> Sampling  </a:t>
            </a:r>
          </a:p>
          <a:p>
            <a:pPr>
              <a:buFont typeface="Arial"/>
              <a:buChar char="•"/>
            </a:pPr>
            <a:r>
              <a:rPr lang="en-US" sz="2000" dirty="0" err="1" smtClean="0"/>
              <a:t>upSampleSpace</a:t>
            </a:r>
            <a:r>
              <a:rPr lang="en-US" sz="2000" dirty="0" smtClean="0"/>
              <a:t> – this is the 2d spatial analog of </a:t>
            </a:r>
            <a:r>
              <a:rPr lang="en-US" sz="2000" dirty="0" err="1" smtClean="0"/>
              <a:t>upSample</a:t>
            </a:r>
            <a:r>
              <a:rPr lang="en-US" sz="2000" dirty="0" smtClean="0"/>
              <a:t> wave</a:t>
            </a:r>
          </a:p>
          <a:p>
            <a:pPr>
              <a:buFont typeface="Arial"/>
              <a:buChar char="•"/>
            </a:pPr>
            <a:r>
              <a:rPr lang="en-US" sz="2000" dirty="0" err="1" smtClean="0"/>
              <a:t>picFrac</a:t>
            </a:r>
            <a:r>
              <a:rPr lang="en-US" sz="2000" dirty="0" smtClean="0"/>
              <a:t> – this is the spatial “shrinking” factor of the flux on the originating pixel to spatially limit the flux origin to an area smaller than the pixel footprint  </a:t>
            </a:r>
          </a:p>
          <a:p>
            <a:endParaRPr lang="en-US" dirty="0" smtClean="0"/>
          </a:p>
          <a:p>
            <a:endParaRPr lang="en-US" dirty="0" smtClean="0"/>
          </a:p>
        </p:txBody>
      </p:sp>
    </p:spTree>
    <p:extLst>
      <p:ext uri="{BB962C8B-B14F-4D97-AF65-F5344CB8AC3E}">
        <p14:creationId xmlns:p14="http://schemas.microsoft.com/office/powerpoint/2010/main" val="38471925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Example Code</a:t>
            </a:r>
          </a:p>
        </p:txBody>
      </p:sp>
      <p:sp>
        <p:nvSpPr>
          <p:cNvPr id="17411" name="Content Placeholder 2"/>
          <p:cNvSpPr>
            <a:spLocks noGrp="1"/>
          </p:cNvSpPr>
          <p:nvPr>
            <p:ph idx="1"/>
          </p:nvPr>
        </p:nvSpPr>
        <p:spPr/>
        <p:txBody>
          <a:bodyPr/>
          <a:lstStyle/>
          <a:p>
            <a:pPr>
              <a:spcBef>
                <a:spcPct val="0"/>
              </a:spcBef>
            </a:pPr>
            <a:r>
              <a:rPr lang="en-US" sz="800" smtClean="0"/>
              <a:t># </a:t>
            </a:r>
            <a:r>
              <a:rPr lang="en-US" sz="1000" smtClean="0"/>
              <a:t>DRIZZLING</a:t>
            </a:r>
          </a:p>
          <a:p>
            <a:pPr>
              <a:spcBef>
                <a:spcPct val="0"/>
              </a:spcBef>
            </a:pPr>
            <a:endParaRPr lang="en-US" sz="1000" smtClean="0"/>
          </a:p>
          <a:p>
            <a:pPr>
              <a:spcBef>
                <a:spcPct val="0"/>
              </a:spcBef>
            </a:pPr>
            <a:r>
              <a:rPr lang="en-US" sz="1000" smtClean="0"/>
              <a:t># Drizzling is new from hipe 10.0. It works from the not-rebinned PacsCubes</a:t>
            </a:r>
          </a:p>
          <a:p>
            <a:pPr>
              <a:spcBef>
                <a:spcPct val="0"/>
              </a:spcBef>
            </a:pPr>
            <a:endParaRPr lang="en-US" sz="1000" smtClean="0"/>
          </a:p>
          <a:p>
            <a:pPr>
              <a:spcBef>
                <a:spcPct val="0"/>
              </a:spcBef>
            </a:pPr>
            <a:r>
              <a:rPr lang="en-US" sz="1000" smtClean="0"/>
              <a:t>### CREATE WAVELENGTH AND SPATIAL GRIDS</a:t>
            </a:r>
          </a:p>
          <a:p>
            <a:pPr>
              <a:spcBef>
                <a:spcPct val="0"/>
              </a:spcBef>
            </a:pPr>
            <a:r>
              <a:rPr lang="en-US" sz="1000" smtClean="0"/>
              <a:t># For an explanation of the parameters of wavelengthGrid, spatialGrid and drizzle,</a:t>
            </a:r>
          </a:p>
          <a:p>
            <a:pPr>
              <a:spcBef>
                <a:spcPct val="0"/>
              </a:spcBef>
            </a:pPr>
            <a:r>
              <a:rPr lang="en-US" sz="1000" smtClean="0"/>
              <a:t># see the PACS spectroscopy data reduction guide</a:t>
            </a:r>
          </a:p>
          <a:p>
            <a:pPr>
              <a:spcBef>
                <a:spcPct val="0"/>
              </a:spcBef>
            </a:pPr>
            <a:r>
              <a:rPr lang="en-US" sz="1000" smtClean="0"/>
              <a:t># Recommended values for oversampleSpace and upsampleSpace are 3 and 2 respectively</a:t>
            </a:r>
          </a:p>
          <a:p>
            <a:pPr>
              <a:spcBef>
                <a:spcPct val="0"/>
              </a:spcBef>
            </a:pPr>
            <a:r>
              <a:rPr lang="en-US" sz="1000" smtClean="0"/>
              <a:t># Recommended value for pixFrac is &gt;= 0.3 for oversampled rasters, and &gt;= 0.6 for Nyquist sampled rasters</a:t>
            </a:r>
          </a:p>
          <a:p>
            <a:pPr>
              <a:spcBef>
                <a:spcPct val="0"/>
              </a:spcBef>
            </a:pPr>
            <a:r>
              <a:rPr lang="en-US" sz="1000" smtClean="0"/>
              <a:t># The raster step sizes can be found in meta data entries 'lineStep' and 'pointStep'</a:t>
            </a:r>
          </a:p>
          <a:p>
            <a:pPr>
              <a:spcBef>
                <a:spcPct val="0"/>
              </a:spcBef>
            </a:pPr>
            <a:r>
              <a:rPr lang="en-US" sz="1000" smtClean="0"/>
              <a:t>oversampleWave  = 2</a:t>
            </a:r>
          </a:p>
          <a:p>
            <a:pPr>
              <a:spcBef>
                <a:spcPct val="0"/>
              </a:spcBef>
            </a:pPr>
            <a:r>
              <a:rPr lang="en-US" sz="1000" smtClean="0"/>
              <a:t>upsampleWave    = 3</a:t>
            </a:r>
          </a:p>
          <a:p>
            <a:pPr>
              <a:spcBef>
                <a:spcPct val="0"/>
              </a:spcBef>
            </a:pPr>
            <a:r>
              <a:rPr lang="en-US" sz="1000" smtClean="0"/>
              <a:t>waveGrid        = wavelengthGrid(slicedCubes, oversample=oversampleWave, upsample=upsampleWave, calTree = calTree)</a:t>
            </a:r>
          </a:p>
          <a:p>
            <a:pPr>
              <a:spcBef>
                <a:spcPct val="0"/>
              </a:spcBef>
            </a:pPr>
            <a:r>
              <a:rPr lang="en-US" sz="1000" smtClean="0"/>
              <a:t>oversampleSpace = 3</a:t>
            </a:r>
          </a:p>
          <a:p>
            <a:pPr>
              <a:spcBef>
                <a:spcPct val="0"/>
              </a:spcBef>
            </a:pPr>
            <a:r>
              <a:rPr lang="en-US" sz="1000" smtClean="0"/>
              <a:t>upsampleSpace   = 2</a:t>
            </a:r>
          </a:p>
          <a:p>
            <a:pPr>
              <a:spcBef>
                <a:spcPct val="0"/>
              </a:spcBef>
            </a:pPr>
            <a:r>
              <a:rPr lang="en-US" sz="1000" smtClean="0"/>
              <a:t>pixFrac        = 0.6</a:t>
            </a:r>
          </a:p>
          <a:p>
            <a:pPr>
              <a:spcBef>
                <a:spcPct val="0"/>
              </a:spcBef>
            </a:pPr>
            <a:r>
              <a:rPr lang="en-US" sz="1000" smtClean="0"/>
              <a:t>spaceGrid       = spatialGrid(slicedCubes, wavelengthGrid=waveGrid, oversample=oversampleSpace, upsample=upsampleSpace, pixfrac=pixFrac, calTree=calTree)</a:t>
            </a:r>
          </a:p>
          <a:p>
            <a:pPr>
              <a:spcBef>
                <a:spcPct val="0"/>
              </a:spcBef>
            </a:pPr>
            <a:r>
              <a:rPr lang="en-US" sz="1000" smtClean="0"/>
              <a:t>### DRIZZLE</a:t>
            </a:r>
          </a:p>
          <a:p>
            <a:pPr>
              <a:spcBef>
                <a:spcPct val="0"/>
              </a:spcBef>
            </a:pPr>
            <a:r>
              <a:rPr lang="en-US" sz="1000" smtClean="0"/>
              <a:t>slicedDrizzledCubes = drizzle(slicedCubes, wavelengthGrid=waveGrid, spatialGrid=spaceGrid)</a:t>
            </a:r>
          </a:p>
          <a:p>
            <a:pPr>
              <a:spcBef>
                <a:spcPct val="0"/>
              </a:spcBef>
            </a:pPr>
            <a:endParaRPr lang="en-US" sz="1000" smtClean="0"/>
          </a:p>
          <a:p>
            <a:pPr>
              <a:spcBef>
                <a:spcPct val="0"/>
              </a:spcBef>
            </a:pPr>
            <a:r>
              <a:rPr lang="en-US" sz="1000" smtClean="0"/>
              <a:t># Save drizzled cubes to pool</a:t>
            </a:r>
          </a:p>
          <a:p>
            <a:pPr>
              <a:spcBef>
                <a:spcPct val="0"/>
              </a:spcBef>
            </a:pPr>
            <a:r>
              <a:rPr lang="en-US" sz="1000" smtClean="0"/>
              <a:t># name = "OBSID_"+str(obsid)+"_"+camera+"_slicedDrizzledCubes"</a:t>
            </a:r>
          </a:p>
          <a:p>
            <a:pPr>
              <a:spcBef>
                <a:spcPct val="0"/>
              </a:spcBef>
            </a:pPr>
            <a:r>
              <a:rPr lang="en-US" sz="1000" smtClean="0"/>
              <a:t># saveSlicedCopy(slicedDrizzledCubes,name)</a:t>
            </a:r>
          </a:p>
          <a:p>
            <a:pPr>
              <a:spcBef>
                <a:spcPct val="0"/>
              </a:spcBef>
            </a:pPr>
            <a:r>
              <a:rPr lang="en-US" sz="1000" smtClean="0"/>
              <a:t># if updateObservationContext: obs = updateObservation(obs, camera, "2", slicedRebinnedCubes=slicedFinalCubes, projectedCube=slicedDrizzledCubes)</a:t>
            </a:r>
          </a:p>
          <a:p>
            <a:endParaRPr lang="en-US" sz="1000" smtClean="0"/>
          </a:p>
          <a:p>
            <a:endParaRPr lang="en-US" sz="1000" smtClean="0"/>
          </a:p>
        </p:txBody>
      </p:sp>
      <p:sp>
        <p:nvSpPr>
          <p:cNvPr id="4" name="Oval Callout 3"/>
          <p:cNvSpPr/>
          <p:nvPr/>
        </p:nvSpPr>
        <p:spPr bwMode="auto">
          <a:xfrm>
            <a:off x="152400" y="4114800"/>
            <a:ext cx="8991600" cy="1295400"/>
          </a:xfrm>
          <a:prstGeom prst="wedgeEllipseCallout">
            <a:avLst>
              <a:gd name="adj1" fmla="val -28743"/>
              <a:gd name="adj2" fmla="val 78289"/>
            </a:avLst>
          </a:prstGeom>
          <a:solidFill>
            <a:srgbClr val="00B8FF">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2400" b="0" i="0" u="none" strike="noStrike" cap="none" normalizeH="0" baseline="0">
              <a:ln>
                <a:noFill/>
              </a:ln>
              <a:solidFill>
                <a:schemeClr val="bg1"/>
              </a:solidFill>
              <a:effectLst/>
              <a:latin typeface="Arial" charset="0"/>
            </a:endParaRPr>
          </a:p>
        </p:txBody>
      </p:sp>
      <p:sp>
        <p:nvSpPr>
          <p:cNvPr id="5" name="TextBox 4"/>
          <p:cNvSpPr txBox="1"/>
          <p:nvPr/>
        </p:nvSpPr>
        <p:spPr>
          <a:xfrm>
            <a:off x="685800" y="5715000"/>
            <a:ext cx="3810000" cy="830997"/>
          </a:xfrm>
          <a:prstGeom prst="rect">
            <a:avLst/>
          </a:prstGeom>
          <a:noFill/>
        </p:spPr>
        <p:txBody>
          <a:bodyPr wrap="square" rtlCol="0">
            <a:spAutoFit/>
          </a:bodyPr>
          <a:lstStyle/>
          <a:p>
            <a:r>
              <a:rPr lang="en-US" dirty="0" smtClean="0">
                <a:solidFill>
                  <a:schemeClr val="tx1"/>
                </a:solidFill>
              </a:rPr>
              <a:t>Method of saving Drizzle Products</a:t>
            </a:r>
            <a:endParaRPr lang="en-US" dirty="0">
              <a:solidFill>
                <a:schemeClr val="tx1"/>
              </a:solidFill>
            </a:endParaRPr>
          </a:p>
        </p:txBody>
      </p:sp>
    </p:spTree>
    <p:extLst>
      <p:ext uri="{BB962C8B-B14F-4D97-AF65-F5344CB8AC3E}">
        <p14:creationId xmlns:p14="http://schemas.microsoft.com/office/powerpoint/2010/main" val="181124320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ebinar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900" y="2936875"/>
            <a:ext cx="4610100" cy="1257300"/>
          </a:xfrm>
          <a:prstGeom prst="rect">
            <a:avLst/>
          </a:prstGeom>
        </p:spPr>
      </p:pic>
      <p:grpSp>
        <p:nvGrpSpPr>
          <p:cNvPr id="10" name="Group 9"/>
          <p:cNvGrpSpPr/>
          <p:nvPr/>
        </p:nvGrpSpPr>
        <p:grpSpPr>
          <a:xfrm>
            <a:off x="851646" y="1077166"/>
            <a:ext cx="7250020" cy="1976904"/>
            <a:chOff x="851646" y="2229970"/>
            <a:chExt cx="7250020" cy="1976904"/>
          </a:xfrm>
        </p:grpSpPr>
        <p:pic>
          <p:nvPicPr>
            <p:cNvPr id="5" name="Picture 4" descr="tutorial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47" y="2229970"/>
              <a:ext cx="6290235" cy="1831893"/>
            </a:xfrm>
            <a:prstGeom prst="rect">
              <a:avLst/>
            </a:prstGeom>
          </p:spPr>
        </p:pic>
        <p:sp>
          <p:nvSpPr>
            <p:cNvPr id="8" name="TextBox 7"/>
            <p:cNvSpPr txBox="1"/>
            <p:nvPr/>
          </p:nvSpPr>
          <p:spPr>
            <a:xfrm>
              <a:off x="851646" y="2229971"/>
              <a:ext cx="6290236" cy="1119654"/>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5540375" y="3000375"/>
              <a:ext cx="2561291" cy="1206499"/>
            </a:xfrm>
            <a:prstGeom prst="rect">
              <a:avLst/>
            </a:prstGeom>
            <a:solidFill>
              <a:schemeClr val="bg1"/>
            </a:solidFill>
          </p:spPr>
          <p:txBody>
            <a:bodyPr wrap="square" rtlCol="0">
              <a:spAutoFit/>
            </a:bodyPr>
            <a:lstStyle/>
            <a:p>
              <a:endParaRPr lang="en-US" dirty="0"/>
            </a:p>
          </p:txBody>
        </p:sp>
      </p:grpSp>
      <p:sp>
        <p:nvSpPr>
          <p:cNvPr id="2" name="Title 1"/>
          <p:cNvSpPr>
            <a:spLocks noGrp="1"/>
          </p:cNvSpPr>
          <p:nvPr>
            <p:ph type="title"/>
          </p:nvPr>
        </p:nvSpPr>
        <p:spPr>
          <a:xfrm>
            <a:off x="711200" y="552544"/>
            <a:ext cx="8229600" cy="1143000"/>
          </a:xfrm>
        </p:spPr>
        <p:txBody>
          <a:bodyPr>
            <a:normAutofit fontScale="90000"/>
          </a:bodyPr>
          <a:lstStyle/>
          <a:p>
            <a:r>
              <a:rPr lang="en-US" dirty="0" smtClean="0"/>
              <a:t>Resources for PACS Spectral Analysis</a:t>
            </a:r>
            <a:endParaRPr lang="en-US" dirty="0"/>
          </a:p>
        </p:txBody>
      </p:sp>
      <p:sp>
        <p:nvSpPr>
          <p:cNvPr id="3" name="Content Placeholder 2"/>
          <p:cNvSpPr>
            <a:spLocks noGrp="1"/>
          </p:cNvSpPr>
          <p:nvPr>
            <p:ph idx="1"/>
          </p:nvPr>
        </p:nvSpPr>
        <p:spPr>
          <a:xfrm>
            <a:off x="457200" y="1600200"/>
            <a:ext cx="8229600" cy="4756150"/>
          </a:xfrm>
        </p:spPr>
        <p:txBody>
          <a:bodyPr>
            <a:normAutofit/>
          </a:bodyPr>
          <a:lstStyle/>
          <a:p>
            <a:r>
              <a:rPr lang="en-US" dirty="0" smtClean="0"/>
              <a:t>Videos:</a:t>
            </a:r>
          </a:p>
          <a:p>
            <a:endParaRPr lang="en-US" dirty="0"/>
          </a:p>
          <a:p>
            <a:endParaRPr lang="en-US" dirty="0" smtClean="0"/>
          </a:p>
          <a:p>
            <a:r>
              <a:rPr lang="en-US" dirty="0" smtClean="0"/>
              <a:t>Webinars (recorded)</a:t>
            </a:r>
          </a:p>
          <a:p>
            <a:r>
              <a:rPr lang="en-US" dirty="0" smtClean="0"/>
              <a:t>Manuals: </a:t>
            </a:r>
            <a:r>
              <a:rPr lang="en-US" sz="2000" dirty="0" smtClean="0"/>
              <a:t>PACS Spec, Data Reduction Guide Sect 6.4</a:t>
            </a:r>
          </a:p>
          <a:p>
            <a:r>
              <a:rPr lang="en-US" sz="2000" dirty="0"/>
              <a:t> A</a:t>
            </a:r>
            <a:r>
              <a:rPr lang="en-US" sz="2000" dirty="0" smtClean="0"/>
              <a:t>lso see –</a:t>
            </a:r>
          </a:p>
          <a:p>
            <a:r>
              <a:rPr lang="en-US" sz="2000" dirty="0" smtClean="0"/>
              <a:t> the General Data Analysis Guide Chapters 6 and 7                           </a:t>
            </a:r>
          </a:p>
          <a:p>
            <a:endParaRPr lang="en-US" sz="2000" dirty="0" smtClean="0"/>
          </a:p>
          <a:p>
            <a:r>
              <a:rPr lang="en-US" dirty="0" smtClean="0"/>
              <a:t>Tutorials:  </a:t>
            </a:r>
            <a:r>
              <a:rPr lang="en-US" sz="1400" dirty="0"/>
              <a:t>https://</a:t>
            </a:r>
            <a:r>
              <a:rPr lang="en-US" sz="1400" dirty="0" err="1"/>
              <a:t>nhscsci.ipac.caltech.edu</a:t>
            </a:r>
            <a:r>
              <a:rPr lang="en-US" sz="1400" dirty="0"/>
              <a:t>/</a:t>
            </a:r>
            <a:r>
              <a:rPr lang="en-US" sz="1400" dirty="0" err="1"/>
              <a:t>sc</a:t>
            </a:r>
            <a:r>
              <a:rPr lang="en-US" sz="1400" dirty="0"/>
              <a:t>/</a:t>
            </a:r>
            <a:r>
              <a:rPr lang="en-US" sz="1400" dirty="0" err="1"/>
              <a:t>index.php</a:t>
            </a:r>
            <a:r>
              <a:rPr lang="en-US" sz="1400" dirty="0"/>
              <a:t>/</a:t>
            </a:r>
            <a:r>
              <a:rPr lang="en-US" sz="1400" dirty="0" err="1"/>
              <a:t>Pacs</a:t>
            </a:r>
            <a:r>
              <a:rPr lang="en-US" sz="1400" dirty="0"/>
              <a:t>/</a:t>
            </a:r>
            <a:r>
              <a:rPr lang="en-US" sz="1400" dirty="0" err="1"/>
              <a:t>DataProcessing</a:t>
            </a:r>
            <a:endParaRPr lang="en-US" sz="1400" dirty="0"/>
          </a:p>
          <a:p>
            <a:endParaRPr lang="en-US" dirty="0"/>
          </a:p>
        </p:txBody>
      </p:sp>
      <p:sp>
        <p:nvSpPr>
          <p:cNvPr id="4" name="Date Placeholder 3"/>
          <p:cNvSpPr>
            <a:spLocks noGrp="1"/>
          </p:cNvSpPr>
          <p:nvPr>
            <p:ph type="dt" sz="half" idx="10"/>
          </p:nvPr>
        </p:nvSpPr>
        <p:spPr/>
        <p:txBody>
          <a:bodyPr/>
          <a:lstStyle/>
          <a:p>
            <a:endParaRPr lang="en-US"/>
          </a:p>
        </p:txBody>
      </p:sp>
      <p:sp>
        <p:nvSpPr>
          <p:cNvPr id="6" name="Title 1"/>
          <p:cNvSpPr txBox="1">
            <a:spLocks/>
          </p:cNvSpPr>
          <p:nvPr/>
        </p:nvSpPr>
        <p:spPr>
          <a:xfrm>
            <a:off x="2139950" y="1844209"/>
            <a:ext cx="5247341" cy="22140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400" dirty="0"/>
              <a:t>https://</a:t>
            </a:r>
            <a:r>
              <a:rPr lang="en-US" sz="1400" dirty="0" err="1"/>
              <a:t>nhscsci.ipac.caltech.edu</a:t>
            </a:r>
            <a:r>
              <a:rPr lang="en-US" sz="1400" dirty="0"/>
              <a:t>/</a:t>
            </a:r>
            <a:r>
              <a:rPr lang="en-US" sz="1400" dirty="0" err="1"/>
              <a:t>sc</a:t>
            </a:r>
            <a:r>
              <a:rPr lang="en-US" sz="1400" dirty="0"/>
              <a:t>/</a:t>
            </a:r>
            <a:r>
              <a:rPr lang="en-US" sz="1400" dirty="0" err="1"/>
              <a:t>index.php</a:t>
            </a:r>
            <a:r>
              <a:rPr lang="en-US" sz="1400" dirty="0"/>
              <a:t>/</a:t>
            </a:r>
            <a:r>
              <a:rPr lang="en-US" sz="1400" dirty="0" err="1"/>
              <a:t>Pacs</a:t>
            </a:r>
            <a:r>
              <a:rPr lang="en-US" sz="1400" dirty="0"/>
              <a:t>/</a:t>
            </a:r>
            <a:r>
              <a:rPr lang="en-US" sz="1400" dirty="0" err="1"/>
              <a:t>DataProcessing</a:t>
            </a:r>
            <a:endParaRPr lang="en-US" sz="1400" dirty="0"/>
          </a:p>
        </p:txBody>
      </p:sp>
      <p:pic>
        <p:nvPicPr>
          <p:cNvPr id="12" name="Picture 11" descr="dataredguide64.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348" y="3994150"/>
            <a:ext cx="1727693" cy="787400"/>
          </a:xfrm>
          <a:prstGeom prst="rect">
            <a:avLst/>
          </a:prstGeom>
        </p:spPr>
      </p:pic>
    </p:spTree>
    <p:extLst>
      <p:ext uri="{BB962C8B-B14F-4D97-AF65-F5344CB8AC3E}">
        <p14:creationId xmlns:p14="http://schemas.microsoft.com/office/powerpoint/2010/main" val="12865739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11500" dirty="0"/>
              <a:t>  </a:t>
            </a:r>
            <a:r>
              <a:rPr lang="en-US" sz="11500" dirty="0" smtClean="0"/>
              <a:t>     - fin-</a:t>
            </a:r>
          </a:p>
          <a:p>
            <a:pPr marL="0" indent="0">
              <a:buNone/>
            </a:pPr>
            <a:endParaRPr lang="en-US" dirty="0"/>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30059011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53103067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Wavelength Offsets due to pointing Errors or Offsets</a:t>
            </a:r>
            <a:br>
              <a:rPr lang="en-US" sz="2000" dirty="0" smtClean="0"/>
            </a:br>
            <a:r>
              <a:rPr lang="en-US" sz="2000" dirty="0" smtClean="0"/>
              <a:t>(From the PACS Observers Manual, </a:t>
            </a:r>
            <a:br>
              <a:rPr lang="en-US" sz="2000" dirty="0" smtClean="0"/>
            </a:br>
            <a:r>
              <a:rPr lang="en-US" sz="2000" dirty="0" smtClean="0"/>
              <a:t>in partial answer to a User Question in the Webinar)</a:t>
            </a:r>
            <a:endParaRPr lang="en-US" sz="2000" dirty="0"/>
          </a:p>
        </p:txBody>
      </p:sp>
      <p:pic>
        <p:nvPicPr>
          <p:cNvPr id="4" name="Content Placeholder 3" descr="wavelength_offsets_due_to_pointing.tiff"/>
          <p:cNvPicPr>
            <a:picLocks noGrp="1" noChangeAspect="1"/>
          </p:cNvPicPr>
          <p:nvPr>
            <p:ph idx="1"/>
          </p:nvPr>
        </p:nvPicPr>
        <p:blipFill>
          <a:blip r:embed="rId2"/>
          <a:srcRect t="-331" b="-331"/>
          <a:stretch>
            <a:fillRect/>
          </a:stretch>
        </p:blipFill>
        <p:spPr/>
      </p:pic>
      <p:sp>
        <p:nvSpPr>
          <p:cNvPr id="3" name="Date Placeholder 2"/>
          <p:cNvSpPr>
            <a:spLocks noGrp="1"/>
          </p:cNvSpPr>
          <p:nvPr>
            <p:ph type="dt" sz="half" idx="10"/>
          </p:nvPr>
        </p:nvSpPr>
        <p:spPr/>
        <p:txBody>
          <a:bodyPr/>
          <a:lstStyle/>
          <a:p>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Extending a PACS SED through to SPIRE</a:t>
            </a:r>
            <a:endParaRPr lang="en-US" sz="3600" dirty="0"/>
          </a:p>
        </p:txBody>
      </p:sp>
      <p:pic>
        <p:nvPicPr>
          <p:cNvPr id="4" name="Content Placeholder 3" descr="res_plot.tiff"/>
          <p:cNvPicPr>
            <a:picLocks noGrp="1" noChangeAspect="1"/>
          </p:cNvPicPr>
          <p:nvPr>
            <p:ph idx="1"/>
          </p:nvPr>
        </p:nvPicPr>
        <p:blipFill>
          <a:blip r:embed="rId2"/>
          <a:srcRect l="-18460" r="-18460"/>
          <a:stretch>
            <a:fillRect/>
          </a:stretch>
        </p:blipFill>
        <p:spPr>
          <a:xfrm>
            <a:off x="-5682" y="1600200"/>
            <a:ext cx="8882353" cy="4884952"/>
          </a:xfrm>
        </p:spPr>
      </p:pic>
      <p:sp>
        <p:nvSpPr>
          <p:cNvPr id="6" name="TextBox 5"/>
          <p:cNvSpPr txBox="1"/>
          <p:nvPr/>
        </p:nvSpPr>
        <p:spPr>
          <a:xfrm>
            <a:off x="2386123" y="2203411"/>
            <a:ext cx="4637546" cy="1169551"/>
          </a:xfrm>
          <a:prstGeom prst="rect">
            <a:avLst/>
          </a:prstGeom>
          <a:solidFill>
            <a:schemeClr val="bg1"/>
          </a:solidFill>
        </p:spPr>
        <p:txBody>
          <a:bodyPr wrap="square" rtlCol="0">
            <a:spAutoFit/>
          </a:bodyPr>
          <a:lstStyle/>
          <a:p>
            <a:r>
              <a:rPr lang="en-US" sz="1400" dirty="0" smtClean="0">
                <a:solidFill>
                  <a:srgbClr val="0000FF"/>
                </a:solidFill>
              </a:rPr>
              <a:t>At 200 um, PACS and SPIRE overlap a little, and also have similar spectral resolution. Further, 3x3 PACS </a:t>
            </a:r>
            <a:r>
              <a:rPr lang="en-US" sz="1400" dirty="0" err="1" smtClean="0">
                <a:solidFill>
                  <a:srgbClr val="0000FF"/>
                </a:solidFill>
              </a:rPr>
              <a:t>Spaxels</a:t>
            </a:r>
            <a:r>
              <a:rPr lang="en-US" sz="1400" dirty="0" smtClean="0">
                <a:solidFill>
                  <a:srgbClr val="0000FF"/>
                </a:solidFill>
              </a:rPr>
              <a:t> are about the size of one SPIRE Pixel. Stitching </a:t>
            </a:r>
            <a:r>
              <a:rPr lang="en-US" sz="1400" dirty="0" err="1" smtClean="0">
                <a:solidFill>
                  <a:srgbClr val="0000FF"/>
                </a:solidFill>
              </a:rPr>
              <a:t>SEDs</a:t>
            </a:r>
            <a:r>
              <a:rPr lang="en-US" sz="1400" dirty="0" smtClean="0">
                <a:solidFill>
                  <a:srgbClr val="0000FF"/>
                </a:solidFill>
              </a:rPr>
              <a:t> is however hampered by the PACS order leak at 190-220 um, making calibration difficult to Achieve.   </a:t>
            </a:r>
            <a:endParaRPr lang="en-US" sz="1400" dirty="0">
              <a:solidFill>
                <a:srgbClr val="0000FF"/>
              </a:solidFill>
            </a:endParaRPr>
          </a:p>
        </p:txBody>
      </p:sp>
      <p:sp>
        <p:nvSpPr>
          <p:cNvPr id="7" name="Oval 6"/>
          <p:cNvSpPr/>
          <p:nvPr/>
        </p:nvSpPr>
        <p:spPr>
          <a:xfrm>
            <a:off x="4435495" y="4195143"/>
            <a:ext cx="269401" cy="40411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616481" y="3372962"/>
            <a:ext cx="1819014" cy="8221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79224" y="1259102"/>
            <a:ext cx="3787877" cy="369332"/>
          </a:xfrm>
          <a:prstGeom prst="rect">
            <a:avLst/>
          </a:prstGeom>
          <a:noFill/>
        </p:spPr>
        <p:txBody>
          <a:bodyPr wrap="square" rtlCol="0">
            <a:spAutoFit/>
          </a:bodyPr>
          <a:lstStyle/>
          <a:p>
            <a:r>
              <a:rPr lang="en-US" dirty="0" smtClean="0"/>
              <a:t>A resolution vs. wavelength guide</a:t>
            </a:r>
            <a:endParaRPr lang="en-US" dirty="0"/>
          </a:p>
        </p:txBody>
      </p:sp>
      <p:sp>
        <p:nvSpPr>
          <p:cNvPr id="3" name="Date Placeholder 2"/>
          <p:cNvSpPr>
            <a:spLocks noGrp="1"/>
          </p:cNvSpPr>
          <p:nvPr>
            <p:ph type="dt" sz="half" idx="10"/>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Spectral Resolution vs. Wavelength</a:t>
            </a:r>
            <a:endParaRPr lang="en-US" sz="3600" dirty="0"/>
          </a:p>
        </p:txBody>
      </p:sp>
      <p:pic>
        <p:nvPicPr>
          <p:cNvPr id="4" name="Content Placeholder 3" descr="res_plot.tiff"/>
          <p:cNvPicPr>
            <a:picLocks noGrp="1" noChangeAspect="1"/>
          </p:cNvPicPr>
          <p:nvPr>
            <p:ph idx="1"/>
          </p:nvPr>
        </p:nvPicPr>
        <p:blipFill>
          <a:blip r:embed="rId2"/>
          <a:srcRect l="-18460" r="-18460"/>
          <a:stretch>
            <a:fillRect/>
          </a:stretch>
        </p:blipFill>
        <p:spPr>
          <a:xfrm>
            <a:off x="-5682" y="1600200"/>
            <a:ext cx="8882353" cy="4884952"/>
          </a:xfrm>
        </p:spPr>
      </p:pic>
      <p:sp>
        <p:nvSpPr>
          <p:cNvPr id="11" name="TextBox 10"/>
          <p:cNvSpPr txBox="1"/>
          <p:nvPr/>
        </p:nvSpPr>
        <p:spPr>
          <a:xfrm>
            <a:off x="2082800" y="1259102"/>
            <a:ext cx="4978400" cy="369332"/>
          </a:xfrm>
          <a:prstGeom prst="rect">
            <a:avLst/>
          </a:prstGeom>
          <a:noFill/>
        </p:spPr>
        <p:txBody>
          <a:bodyPr wrap="square" rtlCol="0">
            <a:spAutoFit/>
          </a:bodyPr>
          <a:lstStyle/>
          <a:p>
            <a:r>
              <a:rPr lang="en-US" dirty="0" smtClean="0"/>
              <a:t>A Herschel resolution vs. wavelength comparison</a:t>
            </a:r>
            <a:endParaRPr lang="en-US" dirty="0"/>
          </a:p>
        </p:txBody>
      </p:sp>
      <p:sp>
        <p:nvSpPr>
          <p:cNvPr id="3" name="Date Placeholder 2"/>
          <p:cNvSpPr>
            <a:spLocks noGrp="1"/>
          </p:cNvSpPr>
          <p:nvPr>
            <p:ph type="dt" sz="half" idx="10"/>
          </p:nvPr>
        </p:nvSpPr>
        <p:spPr/>
        <p:txBody>
          <a:bodyPr/>
          <a:lstStyle/>
          <a:p>
            <a:endParaRPr lang="en-US"/>
          </a:p>
        </p:txBody>
      </p:sp>
      <p:sp>
        <p:nvSpPr>
          <p:cNvPr id="5" name="TextBox 4"/>
          <p:cNvSpPr txBox="1"/>
          <p:nvPr/>
        </p:nvSpPr>
        <p:spPr>
          <a:xfrm>
            <a:off x="3000375" y="2428875"/>
            <a:ext cx="98425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
        <p:nvSpPr>
          <p:cNvPr id="8" name="Rectangle 7"/>
          <p:cNvSpPr/>
          <p:nvPr/>
        </p:nvSpPr>
        <p:spPr>
          <a:xfrm>
            <a:off x="5054600" y="3975100"/>
            <a:ext cx="355600" cy="241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5732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638"/>
            <a:ext cx="8229600" cy="1143000"/>
          </a:xfrm>
        </p:spPr>
        <p:txBody>
          <a:bodyPr/>
          <a:lstStyle/>
          <a:p>
            <a:r>
              <a:rPr lang="en-US" dirty="0" smtClean="0"/>
              <a:t>Spectral Resolution vs. Lambda</a:t>
            </a:r>
            <a:endParaRPr lang="en-US" dirty="0"/>
          </a:p>
        </p:txBody>
      </p:sp>
      <p:sp>
        <p:nvSpPr>
          <p:cNvPr id="4" name="Date Placeholder 3"/>
          <p:cNvSpPr>
            <a:spLocks noGrp="1"/>
          </p:cNvSpPr>
          <p:nvPr>
            <p:ph type="dt" sz="half" idx="10"/>
          </p:nvPr>
        </p:nvSpPr>
        <p:spPr/>
        <p:txBody>
          <a:bodyPr/>
          <a:lstStyle/>
          <a:p>
            <a:endParaRPr lang="en-US"/>
          </a:p>
        </p:txBody>
      </p:sp>
      <p:pic>
        <p:nvPicPr>
          <p:cNvPr id="18" name="Content Placeholder 17" descr="her_irs_res copy.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109" t="2796" r="-3336" b="8598"/>
          <a:stretch/>
        </p:blipFill>
        <p:spPr>
          <a:xfrm>
            <a:off x="734060" y="1684275"/>
            <a:ext cx="7612380" cy="4187952"/>
          </a:xfrm>
        </p:spPr>
      </p:pic>
      <p:grpSp>
        <p:nvGrpSpPr>
          <p:cNvPr id="31" name="Group 30"/>
          <p:cNvGrpSpPr/>
          <p:nvPr/>
        </p:nvGrpSpPr>
        <p:grpSpPr>
          <a:xfrm>
            <a:off x="2022475" y="2700276"/>
            <a:ext cx="4079875" cy="2499284"/>
            <a:chOff x="1778000" y="2949019"/>
            <a:chExt cx="4079875" cy="2499284"/>
          </a:xfrm>
        </p:grpSpPr>
        <p:sp>
          <p:nvSpPr>
            <p:cNvPr id="19" name="Oval 18"/>
            <p:cNvSpPr/>
            <p:nvPr/>
          </p:nvSpPr>
          <p:spPr>
            <a:xfrm>
              <a:off x="4333875" y="3458051"/>
              <a:ext cx="1524000" cy="1366877"/>
            </a:xfrm>
            <a:prstGeom prst="ellipse">
              <a:avLst/>
            </a:prstGeom>
            <a:solidFill>
              <a:schemeClr val="accent1">
                <a:alpha val="3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3019425" y="3702051"/>
              <a:ext cx="2571752" cy="1746252"/>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778000" y="3526353"/>
              <a:ext cx="1127125" cy="461665"/>
            </a:xfrm>
            <a:prstGeom prst="rect">
              <a:avLst/>
            </a:prstGeom>
            <a:noFill/>
          </p:spPr>
          <p:txBody>
            <a:bodyPr wrap="square" rtlCol="0">
              <a:spAutoFit/>
            </a:bodyPr>
            <a:lstStyle/>
            <a:p>
              <a:r>
                <a:rPr lang="en-US" sz="2400" dirty="0" smtClean="0"/>
                <a:t>Spitzer</a:t>
              </a:r>
              <a:endParaRPr lang="en-US" dirty="0"/>
            </a:p>
          </p:txBody>
        </p:sp>
        <p:sp>
          <p:nvSpPr>
            <p:cNvPr id="25" name="TextBox 24"/>
            <p:cNvSpPr txBox="1"/>
            <p:nvPr/>
          </p:nvSpPr>
          <p:spPr>
            <a:xfrm>
              <a:off x="3429000" y="2949019"/>
              <a:ext cx="1450975" cy="461665"/>
            </a:xfrm>
            <a:prstGeom prst="rect">
              <a:avLst/>
            </a:prstGeom>
            <a:noFill/>
          </p:spPr>
          <p:txBody>
            <a:bodyPr wrap="square" rtlCol="0">
              <a:spAutoFit/>
            </a:bodyPr>
            <a:lstStyle/>
            <a:p>
              <a:r>
                <a:rPr lang="en-US" sz="2400" dirty="0" smtClean="0"/>
                <a:t>Herschel</a:t>
              </a:r>
              <a:endParaRPr lang="en-US" sz="2400" dirty="0"/>
            </a:p>
          </p:txBody>
        </p:sp>
      </p:grpSp>
      <p:sp>
        <p:nvSpPr>
          <p:cNvPr id="32" name="Rectangle 31"/>
          <p:cNvSpPr/>
          <p:nvPr/>
        </p:nvSpPr>
        <p:spPr>
          <a:xfrm>
            <a:off x="4470400" y="2425700"/>
            <a:ext cx="1181100" cy="4979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4061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802"/>
            <a:ext cx="8229600" cy="1238398"/>
          </a:xfrm>
        </p:spPr>
        <p:txBody>
          <a:bodyPr>
            <a:noAutofit/>
          </a:bodyPr>
          <a:lstStyle/>
          <a:p>
            <a:r>
              <a:rPr lang="en-US" sz="2800" dirty="0" smtClean="0"/>
              <a:t>Spatial Resolution vs. Lambda</a:t>
            </a:r>
            <a:br>
              <a:rPr lang="en-US" sz="2800" dirty="0" smtClean="0"/>
            </a:br>
            <a:r>
              <a:rPr lang="en-US" sz="2800" dirty="0" smtClean="0"/>
              <a:t>When interpreting maps, consider: Source Size, Instrument Resolution, and Pixel Size </a:t>
            </a:r>
            <a:endParaRPr lang="en-US" sz="2800" dirty="0"/>
          </a:p>
        </p:txBody>
      </p:sp>
      <p:pic>
        <p:nvPicPr>
          <p:cNvPr id="4" name="Content Placeholder 3" descr="resolution.tiff"/>
          <p:cNvPicPr>
            <a:picLocks noGrp="1" noChangeAspect="1"/>
          </p:cNvPicPr>
          <p:nvPr>
            <p:ph idx="1"/>
          </p:nvPr>
        </p:nvPicPr>
        <p:blipFill>
          <a:blip r:embed="rId2"/>
          <a:srcRect l="-20279" r="-20279"/>
          <a:stretch>
            <a:fillRect/>
          </a:stretch>
        </p:blipFill>
        <p:spPr/>
      </p:pic>
      <p:cxnSp>
        <p:nvCxnSpPr>
          <p:cNvPr id="6" name="Straight Connector 5"/>
          <p:cNvCxnSpPr/>
          <p:nvPr/>
        </p:nvCxnSpPr>
        <p:spPr>
          <a:xfrm flipV="1">
            <a:off x="1081817" y="3351102"/>
            <a:ext cx="7604983" cy="11759"/>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250048" y="3010110"/>
            <a:ext cx="1665352" cy="369332"/>
          </a:xfrm>
          <a:prstGeom prst="rect">
            <a:avLst/>
          </a:prstGeom>
          <a:noFill/>
        </p:spPr>
        <p:txBody>
          <a:bodyPr wrap="square" rtlCol="0">
            <a:spAutoFit/>
          </a:bodyPr>
          <a:lstStyle/>
          <a:p>
            <a:r>
              <a:rPr lang="en-US" dirty="0" smtClean="0"/>
              <a:t>Pixel Size = 9.4"</a:t>
            </a:r>
            <a:endParaRPr lang="en-US" dirty="0"/>
          </a:p>
        </p:txBody>
      </p:sp>
      <p:sp>
        <p:nvSpPr>
          <p:cNvPr id="8" name="TextBox 7"/>
          <p:cNvSpPr txBox="1"/>
          <p:nvPr/>
        </p:nvSpPr>
        <p:spPr>
          <a:xfrm>
            <a:off x="2504636" y="1600200"/>
            <a:ext cx="5126872" cy="369332"/>
          </a:xfrm>
          <a:prstGeom prst="rect">
            <a:avLst/>
          </a:prstGeom>
          <a:noFill/>
        </p:spPr>
        <p:txBody>
          <a:bodyPr wrap="square" rtlCol="0">
            <a:spAutoFit/>
          </a:bodyPr>
          <a:lstStyle/>
          <a:p>
            <a:r>
              <a:rPr lang="en-US" dirty="0" smtClean="0"/>
              <a:t>PACS Spectrometer Beam Point Spread Function  </a:t>
            </a:r>
            <a:endParaRPr lang="en-US" dirty="0"/>
          </a:p>
        </p:txBody>
      </p:sp>
      <p:sp>
        <p:nvSpPr>
          <p:cNvPr id="9" name="TextBox 8"/>
          <p:cNvSpPr txBox="1"/>
          <p:nvPr/>
        </p:nvSpPr>
        <p:spPr>
          <a:xfrm>
            <a:off x="5905965" y="5888503"/>
            <a:ext cx="3442345" cy="230832"/>
          </a:xfrm>
          <a:prstGeom prst="rect">
            <a:avLst/>
          </a:prstGeom>
          <a:noFill/>
        </p:spPr>
        <p:txBody>
          <a:bodyPr wrap="square" rtlCol="0">
            <a:spAutoFit/>
          </a:bodyPr>
          <a:lstStyle/>
          <a:p>
            <a:r>
              <a:rPr lang="en-US" sz="900" dirty="0" smtClean="0"/>
              <a:t>PACS Observer Manual Fig 4.2</a:t>
            </a:r>
            <a:endParaRPr lang="en-US" sz="900" dirty="0"/>
          </a:p>
        </p:txBody>
      </p:sp>
      <p:sp>
        <p:nvSpPr>
          <p:cNvPr id="10" name="TextBox 9"/>
          <p:cNvSpPr txBox="1"/>
          <p:nvPr/>
        </p:nvSpPr>
        <p:spPr>
          <a:xfrm>
            <a:off x="2908300" y="4140200"/>
            <a:ext cx="3606800" cy="923330"/>
          </a:xfrm>
          <a:prstGeom prst="rect">
            <a:avLst/>
          </a:prstGeom>
          <a:noFill/>
        </p:spPr>
        <p:txBody>
          <a:bodyPr wrap="square" rtlCol="0">
            <a:spAutoFit/>
          </a:bodyPr>
          <a:lstStyle/>
          <a:p>
            <a:r>
              <a:rPr lang="en-US" dirty="0" smtClean="0"/>
              <a:t>Adjacent Pixels </a:t>
            </a:r>
            <a:r>
              <a:rPr lang="en-US" i="1" dirty="0" smtClean="0"/>
              <a:t>fully</a:t>
            </a:r>
            <a:r>
              <a:rPr lang="en-US" dirty="0" smtClean="0"/>
              <a:t> sample images, and </a:t>
            </a:r>
            <a:r>
              <a:rPr lang="en-US" i="1" dirty="0" smtClean="0"/>
              <a:t>over-sample </a:t>
            </a:r>
            <a:r>
              <a:rPr lang="en-US" dirty="0" smtClean="0"/>
              <a:t>long wavelength images</a:t>
            </a:r>
            <a:endParaRPr lang="en-US" dirty="0"/>
          </a:p>
        </p:txBody>
      </p:sp>
    </p:spTree>
    <p:extLst>
      <p:ext uri="{BB962C8B-B14F-4D97-AF65-F5344CB8AC3E}">
        <p14:creationId xmlns:p14="http://schemas.microsoft.com/office/powerpoint/2010/main" val="14303394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PACS Spectroscopy Observing Modes</a:t>
            </a:r>
            <a:endParaRPr lang="en-US" sz="3600" dirty="0"/>
          </a:p>
        </p:txBody>
      </p:sp>
      <p:sp>
        <p:nvSpPr>
          <p:cNvPr id="3" name="Content Placeholder 2"/>
          <p:cNvSpPr>
            <a:spLocks noGrp="1"/>
          </p:cNvSpPr>
          <p:nvPr>
            <p:ph idx="1"/>
          </p:nvPr>
        </p:nvSpPr>
        <p:spPr/>
        <p:txBody>
          <a:bodyPr/>
          <a:lstStyle/>
          <a:p>
            <a:pPr marL="0" indent="0">
              <a:buNone/>
            </a:pPr>
            <a:r>
              <a:rPr lang="en-US" b="1" dirty="0" smtClean="0">
                <a:solidFill>
                  <a:srgbClr val="0000FF"/>
                </a:solidFill>
              </a:rPr>
              <a:t>Calibration</a:t>
            </a:r>
            <a:r>
              <a:rPr lang="en-US" dirty="0" smtClean="0">
                <a:solidFill>
                  <a:srgbClr val="0000FF"/>
                </a:solidFill>
              </a:rPr>
              <a:t>:</a:t>
            </a:r>
            <a:r>
              <a:rPr lang="en-US" dirty="0" smtClean="0"/>
              <a:t> Chopped or Unchopped</a:t>
            </a:r>
          </a:p>
          <a:p>
            <a:pPr marL="0" indent="0">
              <a:buNone/>
            </a:pPr>
            <a:endParaRPr lang="en-US" dirty="0"/>
          </a:p>
          <a:p>
            <a:pPr marL="0" indent="0">
              <a:buNone/>
            </a:pPr>
            <a:r>
              <a:rPr lang="en-US" b="1" dirty="0" smtClean="0">
                <a:solidFill>
                  <a:srgbClr val="0000FF"/>
                </a:solidFill>
              </a:rPr>
              <a:t>Mapping</a:t>
            </a:r>
            <a:r>
              <a:rPr lang="en-US" dirty="0" smtClean="0">
                <a:solidFill>
                  <a:srgbClr val="0000FF"/>
                </a:solidFill>
              </a:rPr>
              <a:t>:</a:t>
            </a:r>
            <a:r>
              <a:rPr lang="en-US" dirty="0" smtClean="0"/>
              <a:t> Single Point, Dithered, or </a:t>
            </a:r>
            <a:r>
              <a:rPr lang="en-US" dirty="0" err="1" smtClean="0"/>
              <a:t>Rastered</a:t>
            </a:r>
            <a:endParaRPr lang="en-US" dirty="0" smtClean="0"/>
          </a:p>
          <a:p>
            <a:pPr marL="0" indent="0">
              <a:buNone/>
            </a:pPr>
            <a:endParaRPr lang="en-US" dirty="0"/>
          </a:p>
          <a:p>
            <a:pPr marL="0" indent="0">
              <a:buNone/>
            </a:pPr>
            <a:r>
              <a:rPr lang="en-US" b="1" dirty="0" smtClean="0">
                <a:solidFill>
                  <a:srgbClr val="0000FF"/>
                </a:solidFill>
              </a:rPr>
              <a:t>Bandwidth</a:t>
            </a:r>
            <a:r>
              <a:rPr lang="en-US" dirty="0" smtClean="0">
                <a:solidFill>
                  <a:srgbClr val="0000FF"/>
                </a:solidFill>
              </a:rPr>
              <a:t>:</a:t>
            </a:r>
            <a:r>
              <a:rPr lang="en-US" dirty="0" smtClean="0"/>
              <a:t> Lines, Small Ranges, Large Ranges</a:t>
            </a:r>
          </a:p>
          <a:p>
            <a:endParaRPr lang="en-US" dirty="0"/>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8214818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a:stretch>
            <a:fillRect/>
          </a:stretch>
        </p:blipFill>
        <p:spPr bwMode="auto">
          <a:xfrm>
            <a:off x="555625" y="2008614"/>
            <a:ext cx="7747000" cy="2982913"/>
          </a:xfrm>
          <a:prstGeom prst="rect">
            <a:avLst/>
          </a:prstGeom>
          <a:noFill/>
          <a:ln w="9525">
            <a:noFill/>
            <a:round/>
            <a:headEnd/>
            <a:tailEnd/>
          </a:ln>
          <a:effectLst/>
        </p:spPr>
      </p:pic>
      <p:sp>
        <p:nvSpPr>
          <p:cNvPr id="3" name="Content Placeholder 2"/>
          <p:cNvSpPr>
            <a:spLocks noGrp="1"/>
          </p:cNvSpPr>
          <p:nvPr>
            <p:ph idx="1"/>
          </p:nvPr>
        </p:nvSpPr>
        <p:spPr>
          <a:xfrm>
            <a:off x="873125" y="4972313"/>
            <a:ext cx="7813675" cy="1504688"/>
          </a:xfrm>
        </p:spPr>
        <p:txBody>
          <a:bodyPr>
            <a:normAutofit fontScale="92500" lnSpcReduction="10000"/>
          </a:bodyPr>
          <a:lstStyle/>
          <a:p>
            <a:pPr marL="164592">
              <a:spcBef>
                <a:spcPts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latin typeface="Calibri" charset="0"/>
                <a:ea typeface="ＭＳ Ｐゴシック" charset="-128"/>
                <a:cs typeface="ＭＳ Ｐゴシック" charset="-128"/>
              </a:rPr>
              <a:t>Frame Arrays: Data are observed as (25 x 16) frames resulting in (25 x 16 x </a:t>
            </a:r>
            <a:r>
              <a:rPr lang="en-US" sz="1600" dirty="0" err="1" smtClean="0">
                <a:solidFill>
                  <a:srgbClr val="000000"/>
                </a:solidFill>
                <a:latin typeface="Calibri" charset="0"/>
                <a:ea typeface="ＭＳ Ｐゴシック" charset="-128"/>
                <a:cs typeface="ＭＳ Ｐゴシック" charset="-128"/>
              </a:rPr>
              <a:t>N</a:t>
            </a:r>
            <a:r>
              <a:rPr lang="en-US" sz="1100" dirty="0" err="1" smtClean="0">
                <a:solidFill>
                  <a:srgbClr val="000000"/>
                </a:solidFill>
                <a:latin typeface="Calibri" charset="0"/>
                <a:ea typeface="ＭＳ Ｐゴシック" charset="-128"/>
                <a:cs typeface="ＭＳ Ｐゴシック" charset="-128"/>
              </a:rPr>
              <a:t>frames</a:t>
            </a:r>
            <a:r>
              <a:rPr lang="en-US" sz="1600" dirty="0" smtClean="0">
                <a:solidFill>
                  <a:srgbClr val="000000"/>
                </a:solidFill>
                <a:latin typeface="Calibri" charset="0"/>
                <a:ea typeface="ＭＳ Ｐゴシック" charset="-128"/>
                <a:cs typeface="ＭＳ Ｐゴシック" charset="-128"/>
              </a:rPr>
              <a:t> ) array</a:t>
            </a:r>
            <a:r>
              <a:rPr lang="en-US" sz="1600" dirty="0">
                <a:solidFill>
                  <a:srgbClr val="000000"/>
                </a:solidFill>
                <a:latin typeface="Calibri" charset="0"/>
                <a:ea typeface="ＭＳ Ｐゴシック" charset="-128"/>
                <a:cs typeface="ＭＳ Ｐゴシック" charset="-128"/>
              </a:rPr>
              <a:t>s</a:t>
            </a:r>
            <a:r>
              <a:rPr lang="en-US" sz="1600" dirty="0" smtClean="0">
                <a:solidFill>
                  <a:srgbClr val="000000"/>
                </a:solidFill>
                <a:latin typeface="Calibri" charset="0"/>
                <a:ea typeface="ＭＳ Ｐゴシック" charset="-128"/>
                <a:cs typeface="ＭＳ Ｐゴシック" charset="-128"/>
              </a:rPr>
              <a:t>. </a:t>
            </a:r>
          </a:p>
          <a:p>
            <a:pPr marL="164592">
              <a:spcBef>
                <a:spcPts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latin typeface="Calibri" charset="0"/>
                <a:ea typeface="ＭＳ Ｐゴシック" charset="-128"/>
                <a:cs typeface="ＭＳ Ｐゴシック" charset="-128"/>
              </a:rPr>
              <a:t>PACS Cubes: The pipeline reorganizes data into a cube with two spatial and one </a:t>
            </a:r>
            <a:r>
              <a:rPr lang="en-US" sz="1600" dirty="0" err="1" smtClean="0">
                <a:solidFill>
                  <a:srgbClr val="000000"/>
                </a:solidFill>
                <a:latin typeface="Ubuntu" charset="0"/>
                <a:ea typeface="Ubuntu" charset="0"/>
                <a:cs typeface="Ubuntu" charset="0"/>
              </a:rPr>
              <a:t>λ</a:t>
            </a:r>
            <a:r>
              <a:rPr lang="en-US" sz="1600" dirty="0" smtClean="0">
                <a:solidFill>
                  <a:srgbClr val="000000"/>
                </a:solidFill>
                <a:latin typeface="Ubuntu" charset="0"/>
                <a:ea typeface="Ubuntu" charset="0"/>
                <a:cs typeface="Ubuntu" charset="0"/>
              </a:rPr>
              <a:t> </a:t>
            </a:r>
            <a:r>
              <a:rPr lang="en-US" sz="1600" dirty="0" smtClean="0">
                <a:solidFill>
                  <a:srgbClr val="000000"/>
                </a:solidFill>
                <a:latin typeface="Calibri" charset="0"/>
                <a:ea typeface="Ubuntu" charset="0"/>
                <a:cs typeface="Ubuntu" charset="0"/>
              </a:rPr>
              <a:t>dimension.</a:t>
            </a:r>
          </a:p>
          <a:p>
            <a:pPr marL="164592">
              <a:spcBef>
                <a:spcPts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600" dirty="0" smtClean="0">
              <a:solidFill>
                <a:srgbClr val="000000"/>
              </a:solidFill>
              <a:latin typeface="Calibri" charset="0"/>
              <a:ea typeface="ＭＳ Ｐゴシック" charset="-128"/>
              <a:cs typeface="ＭＳ Ｐゴシック" charset="-128"/>
            </a:endParaRPr>
          </a:p>
          <a:p>
            <a:pPr marL="164592">
              <a:spcBef>
                <a:spcPts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900" b="1" dirty="0" smtClean="0">
                <a:solidFill>
                  <a:srgbClr val="000000"/>
                </a:solidFill>
                <a:latin typeface="Calibri" charset="0"/>
                <a:ea typeface="ＭＳ Ｐゴシック" charset="-128"/>
                <a:cs typeface="ＭＳ Ｐゴシック" charset="-128"/>
              </a:rPr>
              <a:t>LEVEL 2:</a:t>
            </a:r>
          </a:p>
          <a:p>
            <a:pPr marL="164592">
              <a:spcBef>
                <a:spcPts val="0"/>
              </a:spcBef>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latin typeface="Calibri" charset="0"/>
                <a:ea typeface="ＭＳ Ｐゴシック" charset="-128"/>
                <a:cs typeface="ＭＳ Ｐゴシック" charset="-128"/>
              </a:rPr>
              <a:t>     Rebinned Cubes:  (5 x 5 x </a:t>
            </a:r>
            <a:r>
              <a:rPr lang="en-US" sz="1800" dirty="0" err="1" smtClean="0">
                <a:solidFill>
                  <a:srgbClr val="000000"/>
                </a:solidFill>
                <a:latin typeface="Ubuntu" charset="0"/>
                <a:ea typeface="Ubuntu" charset="0"/>
                <a:cs typeface="Ubuntu" charset="0"/>
              </a:rPr>
              <a:t>λ</a:t>
            </a:r>
            <a:r>
              <a:rPr lang="en-US" sz="1800" dirty="0" smtClean="0">
                <a:solidFill>
                  <a:srgbClr val="000000"/>
                </a:solidFill>
                <a:latin typeface="Calibri" charset="0"/>
                <a:ea typeface="ＭＳ Ｐゴシック" charset="-128"/>
                <a:cs typeface="ＭＳ Ｐゴシック" charset="-128"/>
              </a:rPr>
              <a:t> </a:t>
            </a:r>
            <a:r>
              <a:rPr lang="en-US" sz="1600" dirty="0" smtClean="0">
                <a:solidFill>
                  <a:srgbClr val="000000"/>
                </a:solidFill>
                <a:latin typeface="Calibri" charset="0"/>
                <a:ea typeface="ＭＳ Ｐゴシック" charset="-128"/>
                <a:cs typeface="ＭＳ Ｐゴシック" charset="-128"/>
              </a:rPr>
              <a:t>) cube is </a:t>
            </a:r>
            <a:r>
              <a:rPr lang="en-US" sz="1600" dirty="0" err="1" smtClean="0">
                <a:solidFill>
                  <a:srgbClr val="000000"/>
                </a:solidFill>
                <a:latin typeface="Calibri" charset="0"/>
                <a:ea typeface="ＭＳ Ｐゴシック" charset="-128"/>
                <a:cs typeface="ＭＳ Ｐゴシック" charset="-128"/>
              </a:rPr>
              <a:t>rebinned</a:t>
            </a:r>
            <a:r>
              <a:rPr lang="en-US" sz="1600" dirty="0" smtClean="0">
                <a:solidFill>
                  <a:srgbClr val="000000"/>
                </a:solidFill>
                <a:latin typeface="Calibri" charset="0"/>
                <a:ea typeface="ＭＳ Ｐゴシック" charset="-128"/>
                <a:cs typeface="ＭＳ Ｐゴシック" charset="-128"/>
              </a:rPr>
              <a:t> into a (5 x5 x </a:t>
            </a:r>
            <a:r>
              <a:rPr lang="en-US" sz="1600" dirty="0" err="1" smtClean="0">
                <a:solidFill>
                  <a:srgbClr val="000000"/>
                </a:solidFill>
                <a:latin typeface="Calibri" charset="0"/>
                <a:ea typeface="ＭＳ Ｐゴシック" charset="-128"/>
                <a:cs typeface="ＭＳ Ｐゴシック" charset="-128"/>
              </a:rPr>
              <a:t>N</a:t>
            </a:r>
            <a:r>
              <a:rPr lang="en-US" sz="1100" dirty="0" err="1" smtClean="0">
                <a:solidFill>
                  <a:srgbClr val="000000"/>
                </a:solidFill>
                <a:latin typeface="Ubuntu" charset="0"/>
                <a:ea typeface="Ubuntu" charset="0"/>
                <a:cs typeface="Ubuntu" charset="0"/>
              </a:rPr>
              <a:t>λ</a:t>
            </a:r>
            <a:r>
              <a:rPr lang="en-US" sz="1600" dirty="0" smtClean="0">
                <a:solidFill>
                  <a:srgbClr val="000000"/>
                </a:solidFill>
                <a:latin typeface="Calibri" charset="0"/>
                <a:ea typeface="ＭＳ Ｐゴシック" charset="-128"/>
                <a:cs typeface="ＭＳ Ｐゴシック" charset="-128"/>
              </a:rPr>
              <a:t>) cube</a:t>
            </a:r>
            <a:r>
              <a:rPr lang="en-US" sz="1600" dirty="0">
                <a:solidFill>
                  <a:srgbClr val="000000"/>
                </a:solidFill>
                <a:latin typeface="Calibri" charset="0"/>
                <a:ea typeface="ＭＳ Ｐゴシック" charset="-128"/>
                <a:cs typeface="ＭＳ Ｐゴシック" charset="-128"/>
              </a:rPr>
              <a:t>;</a:t>
            </a:r>
            <a:r>
              <a:rPr lang="en-US" sz="1600" dirty="0" smtClean="0">
                <a:solidFill>
                  <a:srgbClr val="000000"/>
                </a:solidFill>
                <a:latin typeface="Calibri" charset="0"/>
                <a:ea typeface="ＭＳ Ｐゴシック" charset="-128"/>
                <a:cs typeface="ＭＳ Ｐゴシック" charset="-128"/>
              </a:rPr>
              <a:t> one per pointing.</a:t>
            </a:r>
          </a:p>
          <a:p>
            <a:pPr marL="164592">
              <a:spcBef>
                <a:spcPts val="0"/>
              </a:spcBef>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smtClean="0">
                <a:solidFill>
                  <a:srgbClr val="000000"/>
                </a:solidFill>
                <a:latin typeface="Calibri" charset="0"/>
                <a:ea typeface="ＭＳ Ｐゴシック" charset="-128"/>
                <a:cs typeface="ＭＳ Ｐゴシック" charset="-128"/>
              </a:rPr>
              <a:t>     Projected Cubes: (</a:t>
            </a:r>
            <a:r>
              <a:rPr lang="en-US" sz="1600" dirty="0" err="1" smtClean="0">
                <a:solidFill>
                  <a:srgbClr val="000000"/>
                </a:solidFill>
                <a:latin typeface="Calibri" charset="0"/>
                <a:ea typeface="ＭＳ Ｐゴシック" charset="-128"/>
                <a:cs typeface="ＭＳ Ｐゴシック" charset="-128"/>
              </a:rPr>
              <a:t>N</a:t>
            </a:r>
            <a:r>
              <a:rPr lang="en-US" sz="1100" dirty="0" err="1" smtClean="0">
                <a:solidFill>
                  <a:srgbClr val="000000"/>
                </a:solidFill>
                <a:latin typeface="Calibri" charset="0"/>
                <a:ea typeface="ＭＳ Ｐゴシック" charset="-128"/>
                <a:cs typeface="ＭＳ Ｐゴシック" charset="-128"/>
              </a:rPr>
              <a:t>x</a:t>
            </a:r>
            <a:r>
              <a:rPr lang="en-US" sz="1600" dirty="0" smtClean="0">
                <a:solidFill>
                  <a:srgbClr val="000000"/>
                </a:solidFill>
                <a:latin typeface="Calibri" charset="0"/>
                <a:ea typeface="ＭＳ Ｐゴシック" charset="-128"/>
                <a:cs typeface="ＭＳ Ｐゴシック" charset="-128"/>
              </a:rPr>
              <a:t> x </a:t>
            </a:r>
            <a:r>
              <a:rPr lang="en-US" sz="1600" dirty="0" err="1" smtClean="0">
                <a:solidFill>
                  <a:srgbClr val="000000"/>
                </a:solidFill>
                <a:latin typeface="Calibri" charset="0"/>
                <a:ea typeface="ＭＳ Ｐゴシック" charset="-128"/>
                <a:cs typeface="ＭＳ Ｐゴシック" charset="-128"/>
              </a:rPr>
              <a:t>N</a:t>
            </a:r>
            <a:r>
              <a:rPr lang="en-US" sz="1100" dirty="0" err="1" smtClean="0">
                <a:solidFill>
                  <a:srgbClr val="000000"/>
                </a:solidFill>
                <a:latin typeface="Calibri" charset="0"/>
                <a:ea typeface="ＭＳ Ｐゴシック" charset="-128"/>
                <a:cs typeface="ＭＳ Ｐゴシック" charset="-128"/>
              </a:rPr>
              <a:t>y</a:t>
            </a:r>
            <a:r>
              <a:rPr lang="en-US" sz="1600" dirty="0" smtClean="0">
                <a:solidFill>
                  <a:srgbClr val="000000"/>
                </a:solidFill>
                <a:latin typeface="Calibri" charset="0"/>
                <a:ea typeface="ＭＳ Ｐゴシック" charset="-128"/>
                <a:cs typeface="ＭＳ Ｐゴシック" charset="-128"/>
              </a:rPr>
              <a:t> x N</a:t>
            </a:r>
            <a:r>
              <a:rPr lang="en-US" sz="1100" dirty="0" smtClean="0">
                <a:solidFill>
                  <a:srgbClr val="000000"/>
                </a:solidFill>
                <a:latin typeface="Ubuntu" charset="0"/>
                <a:ea typeface="Ubuntu" charset="0"/>
                <a:cs typeface="Ubuntu" charset="0"/>
              </a:rPr>
              <a:t>λ  </a:t>
            </a:r>
            <a:r>
              <a:rPr lang="en-US" sz="1600" dirty="0" smtClean="0">
                <a:solidFill>
                  <a:srgbClr val="000000"/>
                </a:solidFill>
                <a:latin typeface="Ubuntu" charset="0"/>
                <a:ea typeface="Ubuntu" charset="0"/>
                <a:cs typeface="Ubuntu" charset="0"/>
              </a:rPr>
              <a:t>) da</a:t>
            </a:r>
            <a:r>
              <a:rPr lang="en-US" sz="1600" dirty="0" smtClean="0">
                <a:solidFill>
                  <a:srgbClr val="000000"/>
                </a:solidFill>
                <a:latin typeface="Calibri" charset="0"/>
                <a:ea typeface="ＭＳ Ｐゴシック" charset="-128"/>
                <a:cs typeface="ＭＳ Ｐゴシック" charset="-128"/>
              </a:rPr>
              <a:t>ta are projected on a spatial </a:t>
            </a:r>
            <a:r>
              <a:rPr lang="en-US" sz="1600" dirty="0" err="1" smtClean="0">
                <a:solidFill>
                  <a:srgbClr val="000000"/>
                </a:solidFill>
                <a:latin typeface="Calibri" charset="0"/>
                <a:ea typeface="ＭＳ Ｐゴシック" charset="-128"/>
                <a:cs typeface="ＭＳ Ｐゴシック" charset="-128"/>
              </a:rPr>
              <a:t>N</a:t>
            </a:r>
            <a:r>
              <a:rPr lang="en-US" sz="1100" dirty="0" err="1" smtClean="0">
                <a:solidFill>
                  <a:srgbClr val="000000"/>
                </a:solidFill>
                <a:latin typeface="Calibri" charset="0"/>
                <a:ea typeface="ＭＳ Ｐゴシック" charset="-128"/>
                <a:cs typeface="ＭＳ Ｐゴシック" charset="-128"/>
              </a:rPr>
              <a:t>x</a:t>
            </a:r>
            <a:r>
              <a:rPr lang="en-US" sz="1600" dirty="0" smtClean="0">
                <a:solidFill>
                  <a:srgbClr val="000000"/>
                </a:solidFill>
                <a:latin typeface="Calibri" charset="0"/>
                <a:ea typeface="ＭＳ Ｐゴシック" charset="-128"/>
                <a:cs typeface="ＭＳ Ｐゴシック" charset="-128"/>
              </a:rPr>
              <a:t> x </a:t>
            </a:r>
            <a:r>
              <a:rPr lang="en-US" sz="1600" dirty="0" err="1" smtClean="0">
                <a:solidFill>
                  <a:srgbClr val="000000"/>
                </a:solidFill>
                <a:latin typeface="Calibri" charset="0"/>
                <a:ea typeface="ＭＳ Ｐゴシック" charset="-128"/>
                <a:cs typeface="ＭＳ Ｐゴシック" charset="-128"/>
              </a:rPr>
              <a:t>N</a:t>
            </a:r>
            <a:r>
              <a:rPr lang="en-US" sz="1100" dirty="0" err="1" smtClean="0">
                <a:solidFill>
                  <a:srgbClr val="000000"/>
                </a:solidFill>
                <a:latin typeface="Calibri" charset="0"/>
                <a:ea typeface="ＭＳ Ｐゴシック" charset="-128"/>
                <a:cs typeface="ＭＳ Ｐゴシック" charset="-128"/>
              </a:rPr>
              <a:t>y</a:t>
            </a:r>
            <a:r>
              <a:rPr lang="en-US" sz="1600" dirty="0" smtClean="0">
                <a:solidFill>
                  <a:srgbClr val="000000"/>
                </a:solidFill>
                <a:latin typeface="Calibri" charset="0"/>
                <a:ea typeface="ＭＳ Ｐゴシック" charset="-128"/>
                <a:cs typeface="ＭＳ Ｐゴシック" charset="-128"/>
              </a:rPr>
              <a:t> RA-Dec grid.  </a:t>
            </a:r>
          </a:p>
          <a:p>
            <a:pPr marL="164592">
              <a:spcBef>
                <a:spcPts val="0"/>
              </a:spcBef>
            </a:pPr>
            <a:endParaRPr lang="en-US" dirty="0"/>
          </a:p>
        </p:txBody>
      </p:sp>
      <p:sp>
        <p:nvSpPr>
          <p:cNvPr id="5" name="Date Placeholder 4"/>
          <p:cNvSpPr>
            <a:spLocks noGrp="1"/>
          </p:cNvSpPr>
          <p:nvPr>
            <p:ph type="dt" sz="half" idx="10"/>
          </p:nvPr>
        </p:nvSpPr>
        <p:spPr/>
        <p:txBody>
          <a:bodyPr/>
          <a:lstStyle/>
          <a:p>
            <a:endParaRPr lang="en-US"/>
          </a:p>
        </p:txBody>
      </p:sp>
      <p:sp>
        <p:nvSpPr>
          <p:cNvPr id="6" name="Title 1"/>
          <p:cNvSpPr txBox="1">
            <a:spLocks/>
          </p:cNvSpPr>
          <p:nvPr/>
        </p:nvSpPr>
        <p:spPr>
          <a:xfrm>
            <a:off x="2320925" y="1033029"/>
            <a:ext cx="3067049" cy="584776"/>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“PACS Cubes”</a:t>
            </a:r>
            <a:endParaRPr lang="en-US" sz="3200" dirty="0"/>
          </a:p>
        </p:txBody>
      </p:sp>
      <p:sp>
        <p:nvSpPr>
          <p:cNvPr id="2" name="Title 1"/>
          <p:cNvSpPr>
            <a:spLocks noGrp="1"/>
          </p:cNvSpPr>
          <p:nvPr>
            <p:ph type="title"/>
          </p:nvPr>
        </p:nvSpPr>
        <p:spPr>
          <a:xfrm>
            <a:off x="1492250" y="396330"/>
            <a:ext cx="6127750" cy="584776"/>
          </a:xfrm>
        </p:spPr>
        <p:txBody>
          <a:bodyPr wrap="square">
            <a:spAutoFit/>
          </a:bodyPr>
          <a:lstStyle/>
          <a:p>
            <a:r>
              <a:rPr lang="en-US" sz="3200" dirty="0" smtClean="0"/>
              <a:t>Cube Types Reflect the Processing </a:t>
            </a:r>
            <a:endParaRPr lang="en-US" sz="3200" dirty="0"/>
          </a:p>
        </p:txBody>
      </p:sp>
      <p:sp>
        <p:nvSpPr>
          <p:cNvPr id="7" name="Title 1"/>
          <p:cNvSpPr txBox="1">
            <a:spLocks/>
          </p:cNvSpPr>
          <p:nvPr/>
        </p:nvSpPr>
        <p:spPr>
          <a:xfrm>
            <a:off x="5699125" y="1016572"/>
            <a:ext cx="3330573" cy="584776"/>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“Projected Cubes”</a:t>
            </a:r>
            <a:endParaRPr lang="en-US" sz="3200" dirty="0"/>
          </a:p>
        </p:txBody>
      </p:sp>
      <p:sp>
        <p:nvSpPr>
          <p:cNvPr id="8" name="Title 1"/>
          <p:cNvSpPr txBox="1">
            <a:spLocks/>
          </p:cNvSpPr>
          <p:nvPr/>
        </p:nvSpPr>
        <p:spPr>
          <a:xfrm>
            <a:off x="4635500" y="1549975"/>
            <a:ext cx="3286125" cy="584776"/>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“Rebinned Cubes”</a:t>
            </a:r>
            <a:endParaRPr lang="en-US" sz="3200" dirty="0"/>
          </a:p>
        </p:txBody>
      </p:sp>
      <p:sp>
        <p:nvSpPr>
          <p:cNvPr id="9" name="Title 1"/>
          <p:cNvSpPr txBox="1">
            <a:spLocks/>
          </p:cNvSpPr>
          <p:nvPr/>
        </p:nvSpPr>
        <p:spPr>
          <a:xfrm>
            <a:off x="457200" y="1454439"/>
            <a:ext cx="2955925" cy="584776"/>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t>“Frame” Arrays</a:t>
            </a:r>
            <a:endParaRPr lang="en-US" sz="3200" dirty="0"/>
          </a:p>
        </p:txBody>
      </p:sp>
      <p:cxnSp>
        <p:nvCxnSpPr>
          <p:cNvPr id="11" name="Straight Arrow Connector 10"/>
          <p:cNvCxnSpPr/>
          <p:nvPr/>
        </p:nvCxnSpPr>
        <p:spPr>
          <a:xfrm>
            <a:off x="4000500" y="1617805"/>
            <a:ext cx="301625" cy="10809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590800" y="1969363"/>
            <a:ext cx="0" cy="332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2"/>
          </p:cNvCxnSpPr>
          <p:nvPr/>
        </p:nvCxnSpPr>
        <p:spPr>
          <a:xfrm>
            <a:off x="6278563" y="2134751"/>
            <a:ext cx="103187" cy="7703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730250" y="5603875"/>
            <a:ext cx="7572375" cy="873126"/>
          </a:xfrm>
          <a:prstGeom prst="rect">
            <a:avLst/>
          </a:prstGeom>
          <a:solidFill>
            <a:schemeClr val="accent1">
              <a:alpha val="1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619875" y="2603499"/>
            <a:ext cx="1920875" cy="646331"/>
          </a:xfrm>
          <a:prstGeom prst="rect">
            <a:avLst/>
          </a:prstGeom>
          <a:solidFill>
            <a:schemeClr val="bg1"/>
          </a:solidFill>
        </p:spPr>
        <p:txBody>
          <a:bodyPr wrap="square" rtlCol="0">
            <a:spAutoFit/>
          </a:bodyPr>
          <a:lstStyle/>
          <a:p>
            <a:r>
              <a:rPr lang="en-US" dirty="0" smtClean="0"/>
              <a:t>Level 2…….</a:t>
            </a:r>
          </a:p>
          <a:p>
            <a:endParaRPr lang="en-US" dirty="0"/>
          </a:p>
        </p:txBody>
      </p:sp>
      <p:cxnSp>
        <p:nvCxnSpPr>
          <p:cNvPr id="17" name="Straight Arrow Connector 16"/>
          <p:cNvCxnSpPr/>
          <p:nvPr/>
        </p:nvCxnSpPr>
        <p:spPr>
          <a:xfrm flipH="1">
            <a:off x="8096250" y="1617805"/>
            <a:ext cx="206376" cy="14936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2313</TotalTime>
  <Words>2140</Words>
  <Application>Microsoft Macintosh PowerPoint</Application>
  <PresentationFormat>On-screen Show (4:3)</PresentationFormat>
  <Paragraphs>296</Paragraphs>
  <Slides>49</Slides>
  <Notes>12</Notes>
  <HiddenSlides>1</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Intro to HIPE PACS Spectroscopy: Getting Fluxes and Maps</vt:lpstr>
      <vt:lpstr>We will stay in the safety of Level 2,  out of the deep water </vt:lpstr>
      <vt:lpstr>We will assume the automatic processing worked well…. </vt:lpstr>
      <vt:lpstr> PACS Fundamentals</vt:lpstr>
      <vt:lpstr>Spectral Resolution vs. Wavelength</vt:lpstr>
      <vt:lpstr>Spectral Resolution vs. Lambda</vt:lpstr>
      <vt:lpstr>Spatial Resolution vs. Lambda When interpreting maps, consider: Source Size, Instrument Resolution, and Pixel Size </vt:lpstr>
      <vt:lpstr>PACS Spectroscopy Observing Modes</vt:lpstr>
      <vt:lpstr>Cube Types Reflect the Processing </vt:lpstr>
      <vt:lpstr>Important Initial Analysis Decision:  Deciding whether to use   *Rebinned Cubes* or  *Projected Cubes*</vt:lpstr>
      <vt:lpstr>Why does it matter?</vt:lpstr>
      <vt:lpstr>PowerPoint Presentation</vt:lpstr>
      <vt:lpstr>For Sampling Quality – Consider Overlap</vt:lpstr>
      <vt:lpstr>The Actual Footprint (the centers) This is the Rebined Cube-face on the sky  </vt:lpstr>
      <vt:lpstr>4 source footprints on Galaxy Arm</vt:lpstr>
      <vt:lpstr>PACS Footprint Viewer Script (very simple – 4 lines) </vt:lpstr>
      <vt:lpstr>Where to Find Spectrum Explorer Documentation</vt:lpstr>
      <vt:lpstr>Some Things that Spectrum Explorer Can Do </vt:lpstr>
      <vt:lpstr>Projected and Rebinned Cubes</vt:lpstr>
      <vt:lpstr>Rebinned Cube</vt:lpstr>
      <vt:lpstr>PowerPoint Presentation</vt:lpstr>
      <vt:lpstr>Projected Cube</vt:lpstr>
      <vt:lpstr>Spaxel Thumbnail Array</vt:lpstr>
      <vt:lpstr>Spectral Display of Many Spaxels</vt:lpstr>
      <vt:lpstr>Multi-line Fitting with Spectral Fitter GUI</vt:lpstr>
      <vt:lpstr>Saving Integrated Intensity Maps - I</vt:lpstr>
      <vt:lpstr>Saving Integrated Intensity Maps -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Alternative Spatial Projections:   “Drizzled Cubes”   Drizzled cubes are not yet a standard archive product – but they likely will become one in the future.</vt:lpstr>
      <vt:lpstr>Why Drizzling?</vt:lpstr>
      <vt:lpstr>When Drizzle Helps....</vt:lpstr>
      <vt:lpstr>Droplets </vt:lpstr>
      <vt:lpstr>The pacsCubes are used for the drizzling. This bypasses the wavelength binning typically done to make rebinned cubes</vt:lpstr>
      <vt:lpstr>Setting the parameters</vt:lpstr>
      <vt:lpstr>Example Code</vt:lpstr>
      <vt:lpstr>Resources for PACS Spectral Analysis</vt:lpstr>
      <vt:lpstr>PowerPoint Presentation</vt:lpstr>
      <vt:lpstr>Extra Slides</vt:lpstr>
      <vt:lpstr>Wavelength Offsets due to pointing Errors or Offsets (From the PACS Observers Manual,  in partial answer to a User Question in the Webinar)</vt:lpstr>
      <vt:lpstr>Extending a PACS SED through to SPIRE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Spectrum Explorer </dc:title>
  <dc:creator>lord</dc:creator>
  <cp:lastModifiedBy>IPAC/ CALTECH</cp:lastModifiedBy>
  <cp:revision>54</cp:revision>
  <dcterms:created xsi:type="dcterms:W3CDTF">2013-01-11T08:20:26Z</dcterms:created>
  <dcterms:modified xsi:type="dcterms:W3CDTF">2013-08-27T15:00:29Z</dcterms:modified>
</cp:coreProperties>
</file>