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</p:sldMasterIdLst>
  <p:notesMasterIdLst>
    <p:notesMasterId r:id="rId36"/>
  </p:notesMasterIdLst>
  <p:handoutMasterIdLst>
    <p:handoutMasterId r:id="rId37"/>
  </p:handoutMasterIdLst>
  <p:sldIdLst>
    <p:sldId id="282" r:id="rId2"/>
    <p:sldId id="335" r:id="rId3"/>
    <p:sldId id="288" r:id="rId4"/>
    <p:sldId id="341" r:id="rId5"/>
    <p:sldId id="340" r:id="rId6"/>
    <p:sldId id="320" r:id="rId7"/>
    <p:sldId id="321" r:id="rId8"/>
    <p:sldId id="322" r:id="rId9"/>
    <p:sldId id="323" r:id="rId10"/>
    <p:sldId id="324" r:id="rId11"/>
    <p:sldId id="325" r:id="rId12"/>
    <p:sldId id="292" r:id="rId13"/>
    <p:sldId id="294" r:id="rId14"/>
    <p:sldId id="295" r:id="rId15"/>
    <p:sldId id="297" r:id="rId16"/>
    <p:sldId id="298" r:id="rId17"/>
    <p:sldId id="299" r:id="rId18"/>
    <p:sldId id="300" r:id="rId19"/>
    <p:sldId id="301" r:id="rId20"/>
    <p:sldId id="336" r:id="rId21"/>
    <p:sldId id="303" r:id="rId22"/>
    <p:sldId id="337" r:id="rId23"/>
    <p:sldId id="307" r:id="rId24"/>
    <p:sldId id="328" r:id="rId25"/>
    <p:sldId id="326" r:id="rId26"/>
    <p:sldId id="327" r:id="rId27"/>
    <p:sldId id="330" r:id="rId28"/>
    <p:sldId id="329" r:id="rId29"/>
    <p:sldId id="331" r:id="rId30"/>
    <p:sldId id="338" r:id="rId31"/>
    <p:sldId id="339" r:id="rId32"/>
    <p:sldId id="332" r:id="rId33"/>
    <p:sldId id="333" r:id="rId34"/>
    <p:sldId id="334" r:id="rId3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9966"/>
    <a:srgbClr val="8323A8"/>
    <a:srgbClr val="D83906"/>
    <a:srgbClr val="FFFF00"/>
    <a:srgbClr val="0000FF"/>
    <a:srgbClr val="FF3300"/>
    <a:srgbClr val="FF5050"/>
    <a:srgbClr val="99CC00"/>
    <a:srgbClr val="FF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98" autoAdjust="0"/>
  </p:normalViewPr>
  <p:slideViewPr>
    <p:cSldViewPr snapToGrid="0">
      <p:cViewPr varScale="1">
        <p:scale>
          <a:sx n="111" d="100"/>
          <a:sy n="111" d="100"/>
        </p:scale>
        <p:origin x="-23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9707F-DAFC-294A-BBEC-A58403E2EEF4}" type="datetimeFigureOut">
              <a:rPr lang="en-US" smtClean="0"/>
              <a:t>10/8/14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7BBA1-9E88-434D-9CD0-281B85732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419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 smtClean="0">
                <a:cs typeface="+mn-cs"/>
              </a:defRPr>
            </a:lvl1pPr>
          </a:lstStyle>
          <a:p>
            <a:pPr>
              <a:defRPr/>
            </a:pPr>
            <a:fld id="{8FCA635A-6EDF-AD4C-86B5-69CA15620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519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2"/>
          <p:cNvSpPr>
            <a:spLocks noChangeShapeType="1"/>
          </p:cNvSpPr>
          <p:nvPr userDrawn="1"/>
        </p:nvSpPr>
        <p:spPr bwMode="auto">
          <a:xfrm>
            <a:off x="-11113" y="631825"/>
            <a:ext cx="9144001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pic>
        <p:nvPicPr>
          <p:cNvPr id="8" name="Picture 2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6323013"/>
            <a:ext cx="9906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3" y="6324600"/>
            <a:ext cx="8382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0" name="Group 25"/>
          <p:cNvGrpSpPr>
            <a:grpSpLocks/>
          </p:cNvGrpSpPr>
          <p:nvPr userDrawn="1"/>
        </p:nvGrpSpPr>
        <p:grpSpPr bwMode="auto">
          <a:xfrm>
            <a:off x="7173913" y="6251575"/>
            <a:ext cx="912812" cy="565150"/>
            <a:chOff x="4176" y="3840"/>
            <a:chExt cx="575" cy="356"/>
          </a:xfrm>
        </p:grpSpPr>
        <p:pic>
          <p:nvPicPr>
            <p:cNvPr id="11" name="Picture 2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3840"/>
              <a:ext cx="550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12" name="Group 27"/>
            <p:cNvGrpSpPr>
              <a:grpSpLocks/>
            </p:cNvGrpSpPr>
            <p:nvPr/>
          </p:nvGrpSpPr>
          <p:grpSpPr bwMode="auto">
            <a:xfrm>
              <a:off x="4176" y="3840"/>
              <a:ext cx="575" cy="356"/>
              <a:chOff x="4176" y="3840"/>
              <a:chExt cx="575" cy="356"/>
            </a:xfrm>
          </p:grpSpPr>
          <p:sp>
            <p:nvSpPr>
              <p:cNvPr id="13" name="Freeform 28"/>
              <p:cNvSpPr>
                <a:spLocks noChangeArrowheads="1"/>
              </p:cNvSpPr>
              <p:nvPr/>
            </p:nvSpPr>
            <p:spPr bwMode="auto">
              <a:xfrm>
                <a:off x="4176" y="3840"/>
                <a:ext cx="576" cy="358"/>
              </a:xfrm>
              <a:custGeom>
                <a:avLst/>
                <a:gdLst>
                  <a:gd name="T0" fmla="*/ 0 w 2542"/>
                  <a:gd name="T1" fmla="*/ 0 h 1577"/>
                  <a:gd name="T2" fmla="*/ 2541 w 2542"/>
                  <a:gd name="T3" fmla="*/ 0 h 1577"/>
                  <a:gd name="T4" fmla="*/ 2541 w 2542"/>
                  <a:gd name="T5" fmla="*/ 1576 h 1577"/>
                  <a:gd name="T6" fmla="*/ 0 w 2542"/>
                  <a:gd name="T7" fmla="*/ 1576 h 1577"/>
                  <a:gd name="T8" fmla="*/ 0 w 2542"/>
                  <a:gd name="T9" fmla="*/ 0 h 1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2" h="1577">
                    <a:moveTo>
                      <a:pt x="0" y="0"/>
                    </a:moveTo>
                    <a:lnTo>
                      <a:pt x="2541" y="0"/>
                    </a:lnTo>
                    <a:lnTo>
                      <a:pt x="2541" y="1576"/>
                    </a:lnTo>
                    <a:lnTo>
                      <a:pt x="0" y="157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b="0">
                  <a:cs typeface="+mn-cs"/>
                </a:endParaRPr>
              </a:p>
            </p:txBody>
          </p:sp>
          <p:sp>
            <p:nvSpPr>
              <p:cNvPr id="14" name="Text Box 29"/>
              <p:cNvSpPr txBox="1">
                <a:spLocks noChangeArrowheads="1"/>
              </p:cNvSpPr>
              <p:nvPr/>
            </p:nvSpPr>
            <p:spPr bwMode="auto">
              <a:xfrm>
                <a:off x="4176" y="3840"/>
                <a:ext cx="576" cy="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b"/>
              <a:lstStyle>
                <a:lvl1pPr defTabSz="4572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defTabSz="4572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defTabSz="4572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defTabSz="4572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defTabSz="4572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0" hangingPunct="0">
                  <a:lnSpc>
                    <a:spcPct val="98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r>
                  <a:rPr lang="en-GB" sz="1800" smtClean="0">
                    <a:solidFill>
                      <a:srgbClr val="000000"/>
                    </a:solidFill>
                    <a:latin typeface="Arial Rounded MT Bold" charset="0"/>
                    <a:cs typeface="+mn-cs"/>
                  </a:rPr>
                  <a:t>PACS</a:t>
                </a:r>
              </a:p>
            </p:txBody>
          </p:sp>
        </p:grpSp>
      </p:grpSp>
      <p:pic>
        <p:nvPicPr>
          <p:cNvPr id="15" name="Picture 3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80" b="-2489"/>
          <a:stretch>
            <a:fillRect/>
          </a:stretch>
        </p:blipFill>
        <p:spPr bwMode="auto">
          <a:xfrm>
            <a:off x="4149725" y="6370638"/>
            <a:ext cx="9017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67580" b="-248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" name="Line 31"/>
          <p:cNvSpPr>
            <a:spLocks noChangeShapeType="1"/>
          </p:cNvSpPr>
          <p:nvPr userDrawn="1"/>
        </p:nvSpPr>
        <p:spPr bwMode="auto">
          <a:xfrm>
            <a:off x="0" y="6207125"/>
            <a:ext cx="9144000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pic>
        <p:nvPicPr>
          <p:cNvPr id="17" name="Picture 32" descr="NHSCLogo2d_short_20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324600"/>
            <a:ext cx="762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53975"/>
            <a:ext cx="4953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9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9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107C5-0316-BC47-8A97-2698313D63E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0" name="Group 25"/>
          <p:cNvGrpSpPr>
            <a:grpSpLocks/>
          </p:cNvGrpSpPr>
          <p:nvPr userDrawn="1"/>
        </p:nvGrpSpPr>
        <p:grpSpPr bwMode="auto">
          <a:xfrm>
            <a:off x="-90488" y="119063"/>
            <a:ext cx="4655000" cy="515937"/>
            <a:chOff x="96" y="96"/>
            <a:chExt cx="2108" cy="325"/>
          </a:xfrm>
        </p:grpSpPr>
        <p:sp>
          <p:nvSpPr>
            <p:cNvPr id="21" name="AutoShape 26"/>
            <p:cNvSpPr>
              <a:spLocks noChangeArrowheads="1"/>
            </p:cNvSpPr>
            <p:nvPr/>
          </p:nvSpPr>
          <p:spPr bwMode="auto">
            <a:xfrm>
              <a:off x="96" y="96"/>
              <a:ext cx="2109" cy="288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>
                <a:cs typeface="+mn-cs"/>
              </a:endParaRPr>
            </a:p>
          </p:txBody>
        </p:sp>
        <p:sp>
          <p:nvSpPr>
            <p:cNvPr id="26" name="Text Box 27"/>
            <p:cNvSpPr txBox="1">
              <a:spLocks noChangeArrowheads="1"/>
            </p:cNvSpPr>
            <p:nvPr/>
          </p:nvSpPr>
          <p:spPr bwMode="auto">
            <a:xfrm>
              <a:off x="96" y="96"/>
              <a:ext cx="210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sz="1100" dirty="0" smtClean="0">
                  <a:solidFill>
                    <a:srgbClr val="0000FF"/>
                  </a:solidFill>
                  <a:cs typeface="+mn-cs"/>
                </a:rPr>
                <a:t>Hitchhiker’s Guide to Herschel Archive Workshop </a:t>
              </a:r>
              <a:r>
                <a:rPr lang="en-GB" sz="1100" dirty="0" smtClean="0">
                  <a:solidFill>
                    <a:srgbClr val="0000FF"/>
                  </a:solidFill>
                  <a:cs typeface="+mn-cs"/>
                </a:rPr>
                <a:t>– Pasadena</a:t>
              </a:r>
            </a:p>
            <a:p>
              <a:pPr algn="ctr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GB" sz="1100" baseline="0" dirty="0" smtClean="0">
                  <a:solidFill>
                    <a:srgbClr val="0000FF"/>
                  </a:solidFill>
                  <a:cs typeface="+mn-cs"/>
                </a:rPr>
                <a:t>6</a:t>
              </a:r>
              <a:r>
                <a:rPr lang="en-GB" sz="1100" baseline="30000" dirty="0" smtClean="0">
                  <a:solidFill>
                    <a:srgbClr val="0000FF"/>
                  </a:solidFill>
                  <a:cs typeface="+mn-cs"/>
                </a:rPr>
                <a:t>th</a:t>
              </a:r>
              <a:r>
                <a:rPr lang="en-GB" sz="1100" dirty="0" smtClean="0">
                  <a:solidFill>
                    <a:srgbClr val="0000FF"/>
                  </a:solidFill>
                  <a:cs typeface="+mn-cs"/>
                </a:rPr>
                <a:t>- 10</a:t>
              </a:r>
              <a:r>
                <a:rPr lang="en-GB" sz="1100" baseline="30000" dirty="0" smtClean="0">
                  <a:solidFill>
                    <a:srgbClr val="0000FF"/>
                  </a:solidFill>
                  <a:cs typeface="+mn-cs"/>
                </a:rPr>
                <a:t>th</a:t>
              </a:r>
              <a:r>
                <a:rPr lang="en-GB" sz="1100" dirty="0" smtClean="0">
                  <a:solidFill>
                    <a:srgbClr val="0000FF"/>
                  </a:solidFill>
                  <a:cs typeface="+mn-cs"/>
                </a:rPr>
                <a:t> Oct 2014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38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9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107C5-0316-BC47-8A97-2698313D63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8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31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73100"/>
            <a:ext cx="60198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9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107C5-0316-BC47-8A97-2698313D63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9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9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107C5-0316-BC47-8A97-2698313D63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4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9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107C5-0316-BC47-8A97-2698313D63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7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5738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5738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9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107C5-0316-BC47-8A97-2698313D63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8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8090"/>
            <a:ext cx="8229600" cy="7158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9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107C5-0316-BC47-8A97-2698313D63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1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9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107C5-0316-BC47-8A97-2698313D63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3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9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107C5-0316-BC47-8A97-2698313D63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2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6569"/>
            <a:ext cx="3008313" cy="705587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59258"/>
            <a:ext cx="5111750" cy="54669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3789"/>
            <a:ext cx="3008313" cy="468237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9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107C5-0316-BC47-8A97-2698313D63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8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9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107C5-0316-BC47-8A97-2698313D63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4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jpe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731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55738"/>
            <a:ext cx="82296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8247" name="Line 7"/>
          <p:cNvSpPr>
            <a:spLocks noChangeShapeType="1"/>
          </p:cNvSpPr>
          <p:nvPr userDrawn="1"/>
        </p:nvSpPr>
        <p:spPr bwMode="auto">
          <a:xfrm>
            <a:off x="-11113" y="631825"/>
            <a:ext cx="9144001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pic>
        <p:nvPicPr>
          <p:cNvPr id="138248" name="Picture 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53975"/>
            <a:ext cx="4953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8249" name="Picture 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6323013"/>
            <a:ext cx="9906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8250" name="Picture 1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3" y="6324600"/>
            <a:ext cx="8382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032" name="Group 11"/>
          <p:cNvGrpSpPr>
            <a:grpSpLocks/>
          </p:cNvGrpSpPr>
          <p:nvPr userDrawn="1"/>
        </p:nvGrpSpPr>
        <p:grpSpPr bwMode="auto">
          <a:xfrm>
            <a:off x="7173913" y="6251575"/>
            <a:ext cx="912812" cy="565150"/>
            <a:chOff x="4176" y="3840"/>
            <a:chExt cx="575" cy="356"/>
          </a:xfrm>
        </p:grpSpPr>
        <p:pic>
          <p:nvPicPr>
            <p:cNvPr id="138252" name="Picture 1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3840"/>
              <a:ext cx="550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1043" name="Group 13"/>
            <p:cNvGrpSpPr>
              <a:grpSpLocks/>
            </p:cNvGrpSpPr>
            <p:nvPr/>
          </p:nvGrpSpPr>
          <p:grpSpPr bwMode="auto">
            <a:xfrm>
              <a:off x="4176" y="3840"/>
              <a:ext cx="575" cy="356"/>
              <a:chOff x="4176" y="3840"/>
              <a:chExt cx="575" cy="356"/>
            </a:xfrm>
          </p:grpSpPr>
          <p:sp>
            <p:nvSpPr>
              <p:cNvPr id="138254" name="Freeform 14"/>
              <p:cNvSpPr>
                <a:spLocks noChangeArrowheads="1"/>
              </p:cNvSpPr>
              <p:nvPr/>
            </p:nvSpPr>
            <p:spPr bwMode="auto">
              <a:xfrm>
                <a:off x="4176" y="3840"/>
                <a:ext cx="576" cy="358"/>
              </a:xfrm>
              <a:custGeom>
                <a:avLst/>
                <a:gdLst>
                  <a:gd name="T0" fmla="*/ 0 w 2542"/>
                  <a:gd name="T1" fmla="*/ 0 h 1577"/>
                  <a:gd name="T2" fmla="*/ 2541 w 2542"/>
                  <a:gd name="T3" fmla="*/ 0 h 1577"/>
                  <a:gd name="T4" fmla="*/ 2541 w 2542"/>
                  <a:gd name="T5" fmla="*/ 1576 h 1577"/>
                  <a:gd name="T6" fmla="*/ 0 w 2542"/>
                  <a:gd name="T7" fmla="*/ 1576 h 1577"/>
                  <a:gd name="T8" fmla="*/ 0 w 2542"/>
                  <a:gd name="T9" fmla="*/ 0 h 1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2" h="1577">
                    <a:moveTo>
                      <a:pt x="0" y="0"/>
                    </a:moveTo>
                    <a:lnTo>
                      <a:pt x="2541" y="0"/>
                    </a:lnTo>
                    <a:lnTo>
                      <a:pt x="2541" y="1576"/>
                    </a:lnTo>
                    <a:lnTo>
                      <a:pt x="0" y="157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b="0">
                  <a:cs typeface="+mn-cs"/>
                </a:endParaRPr>
              </a:p>
            </p:txBody>
          </p:sp>
          <p:sp>
            <p:nvSpPr>
              <p:cNvPr id="138255" name="Text Box 15"/>
              <p:cNvSpPr txBox="1">
                <a:spLocks noChangeArrowheads="1"/>
              </p:cNvSpPr>
              <p:nvPr/>
            </p:nvSpPr>
            <p:spPr bwMode="auto">
              <a:xfrm>
                <a:off x="4176" y="3840"/>
                <a:ext cx="576" cy="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b"/>
              <a:lstStyle>
                <a:lvl1pPr defTabSz="4572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defTabSz="4572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defTabSz="4572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defTabSz="4572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defTabSz="4572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0" hangingPunct="0">
                  <a:lnSpc>
                    <a:spcPct val="98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r>
                  <a:rPr lang="en-GB" sz="1800" dirty="0" smtClean="0">
                    <a:solidFill>
                      <a:srgbClr val="000000"/>
                    </a:solidFill>
                    <a:latin typeface="Arial Rounded MT Bold" charset="0"/>
                    <a:cs typeface="+mn-cs"/>
                  </a:rPr>
                  <a:t>PACS</a:t>
                </a:r>
              </a:p>
            </p:txBody>
          </p:sp>
        </p:grpSp>
      </p:grpSp>
      <p:pic>
        <p:nvPicPr>
          <p:cNvPr id="138256" name="Picture 16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80" b="-2489"/>
          <a:stretch>
            <a:fillRect/>
          </a:stretch>
        </p:blipFill>
        <p:spPr bwMode="auto">
          <a:xfrm>
            <a:off x="4149725" y="6370638"/>
            <a:ext cx="9017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67580" b="-248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8257" name="Line 17"/>
          <p:cNvSpPr>
            <a:spLocks noChangeShapeType="1"/>
          </p:cNvSpPr>
          <p:nvPr userDrawn="1"/>
        </p:nvSpPr>
        <p:spPr bwMode="auto">
          <a:xfrm>
            <a:off x="0" y="6207125"/>
            <a:ext cx="9144000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pic>
        <p:nvPicPr>
          <p:cNvPr id="1036" name="Picture 21" descr="NHSCLogo2d_short_200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324600"/>
            <a:ext cx="762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9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107C5-0316-BC47-8A97-2698313D63E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0" name="Group 25"/>
          <p:cNvGrpSpPr>
            <a:grpSpLocks/>
          </p:cNvGrpSpPr>
          <p:nvPr userDrawn="1"/>
        </p:nvGrpSpPr>
        <p:grpSpPr bwMode="auto">
          <a:xfrm>
            <a:off x="-90488" y="119063"/>
            <a:ext cx="4655000" cy="515937"/>
            <a:chOff x="96" y="96"/>
            <a:chExt cx="2108" cy="325"/>
          </a:xfrm>
        </p:grpSpPr>
        <p:sp>
          <p:nvSpPr>
            <p:cNvPr id="21" name="AutoShape 26"/>
            <p:cNvSpPr>
              <a:spLocks noChangeArrowheads="1"/>
            </p:cNvSpPr>
            <p:nvPr/>
          </p:nvSpPr>
          <p:spPr bwMode="auto">
            <a:xfrm>
              <a:off x="96" y="96"/>
              <a:ext cx="2109" cy="288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>
                <a:cs typeface="+mn-cs"/>
              </a:endParaRPr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96" y="96"/>
              <a:ext cx="210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sz="1100" dirty="0" smtClean="0">
                  <a:solidFill>
                    <a:srgbClr val="0000FF"/>
                  </a:solidFill>
                  <a:cs typeface="+mn-cs"/>
                </a:rPr>
                <a:t>Hitchhiker’s Guide to Herschel Archive Workshop </a:t>
              </a:r>
              <a:r>
                <a:rPr lang="en-GB" sz="1100" dirty="0" smtClean="0">
                  <a:solidFill>
                    <a:srgbClr val="0000FF"/>
                  </a:solidFill>
                  <a:cs typeface="+mn-cs"/>
                </a:rPr>
                <a:t>– Pasadena</a:t>
              </a:r>
            </a:p>
            <a:p>
              <a:pPr algn="ctr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GB" sz="1100" baseline="0" dirty="0" smtClean="0">
                  <a:solidFill>
                    <a:srgbClr val="0000FF"/>
                  </a:solidFill>
                  <a:cs typeface="+mn-cs"/>
                </a:rPr>
                <a:t>6</a:t>
              </a:r>
              <a:r>
                <a:rPr lang="en-GB" sz="1100" baseline="30000" dirty="0" smtClean="0">
                  <a:solidFill>
                    <a:srgbClr val="0000FF"/>
                  </a:solidFill>
                  <a:cs typeface="+mn-cs"/>
                </a:rPr>
                <a:t>th</a:t>
              </a:r>
              <a:r>
                <a:rPr lang="en-GB" sz="1100" dirty="0" smtClean="0">
                  <a:solidFill>
                    <a:srgbClr val="0000FF"/>
                  </a:solidFill>
                  <a:cs typeface="+mn-cs"/>
                </a:rPr>
                <a:t>- 10</a:t>
              </a:r>
              <a:r>
                <a:rPr lang="en-GB" sz="1100" baseline="30000" dirty="0" smtClean="0">
                  <a:solidFill>
                    <a:srgbClr val="0000FF"/>
                  </a:solidFill>
                  <a:cs typeface="+mn-cs"/>
                </a:rPr>
                <a:t>th</a:t>
              </a:r>
              <a:r>
                <a:rPr lang="en-GB" sz="1100" dirty="0" smtClean="0">
                  <a:solidFill>
                    <a:srgbClr val="0000FF"/>
                  </a:solidFill>
                  <a:cs typeface="+mn-cs"/>
                </a:rPr>
                <a:t> Oct 2014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hlink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erschel.esac.esa.int/Docs/PACS/pdf/pacs_om.pdf" TargetMode="External"/><Relationship Id="rId3" Type="http://schemas.openxmlformats.org/officeDocument/2006/relationships/hyperlink" Target="http://127.0.0.1:8082/print/pacs_spec/pacs_spec.pdf%23pacs_spec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9613" y="1884362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PACS Spectrometer: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Overview and Products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Roberta Paladini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0000FF"/>
                </a:solidFill>
              </a:rPr>
              <a:t>NHSC/</a:t>
            </a:r>
            <a:r>
              <a:rPr lang="en-US" sz="2400" dirty="0" smtClean="0">
                <a:solidFill>
                  <a:srgbClr val="0000FF"/>
                </a:solidFill>
              </a:rPr>
              <a:t>IPAC</a:t>
            </a:r>
          </a:p>
          <a:p>
            <a:pPr eaLnBrk="1" hangingPunct="1">
              <a:defRPr/>
            </a:pPr>
            <a:endParaRPr lang="en-US" sz="2400" dirty="0" smtClean="0">
              <a:solidFill>
                <a:srgbClr val="0000FF"/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rgbClr val="0000FF"/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rgbClr val="0000FF"/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23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9710" y="1205977"/>
            <a:ext cx="9204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Calibri"/>
                <a:cs typeface="Calibri"/>
              </a:rPr>
              <a:t>Both chop-nod and un-chopped observations </a:t>
            </a:r>
            <a:r>
              <a:rPr lang="en-US" sz="2400" b="0" dirty="0" smtClean="0">
                <a:latin typeface="Calibri"/>
                <a:cs typeface="Calibri"/>
              </a:rPr>
              <a:t>can be </a:t>
            </a:r>
            <a:r>
              <a:rPr lang="en-US" sz="2400" b="0" u="sng" dirty="0" smtClean="0">
                <a:latin typeface="Calibri"/>
                <a:cs typeface="Calibri"/>
              </a:rPr>
              <a:t>line</a:t>
            </a:r>
            <a:r>
              <a:rPr lang="en-US" sz="2400" b="0" dirty="0" smtClean="0">
                <a:latin typeface="Calibri"/>
                <a:cs typeface="Calibri"/>
              </a:rPr>
              <a:t> or </a:t>
            </a:r>
            <a:r>
              <a:rPr lang="en-US" sz="2400" b="0" u="sng" dirty="0" smtClean="0">
                <a:latin typeface="Calibri"/>
                <a:cs typeface="Calibri"/>
              </a:rPr>
              <a:t>range</a:t>
            </a:r>
            <a:endParaRPr lang="en-US" sz="2400" b="0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321" y="2350441"/>
            <a:ext cx="6932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000" b="0" u="sng" dirty="0" smtClean="0">
                <a:solidFill>
                  <a:srgbClr val="FF0000"/>
                </a:solidFill>
                <a:latin typeface="Calibri"/>
                <a:cs typeface="Calibri"/>
              </a:rPr>
              <a:t>Line Spectroscopy </a:t>
            </a:r>
            <a:r>
              <a:rPr lang="en-US" sz="2000" b="0" dirty="0" smtClean="0">
                <a:solidFill>
                  <a:srgbClr val="FF0000"/>
                </a:solidFill>
                <a:latin typeface="Calibri"/>
                <a:cs typeface="Calibri"/>
              </a:rPr>
              <a:t>- </a:t>
            </a:r>
            <a:r>
              <a:rPr lang="en-US" sz="2000" b="0" dirty="0" smtClean="0">
                <a:latin typeface="Calibri"/>
                <a:cs typeface="Calibri"/>
              </a:rPr>
              <a:t>short wavelength coverage, multiple lines</a:t>
            </a:r>
            <a:endParaRPr lang="en-US" sz="2000" b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187" y="3158231"/>
            <a:ext cx="7659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000" b="0" u="sng" dirty="0" smtClean="0">
                <a:solidFill>
                  <a:srgbClr val="FF0000"/>
                </a:solidFill>
                <a:latin typeface="Calibri"/>
                <a:cs typeface="Calibri"/>
              </a:rPr>
              <a:t>Range Spectroscopy </a:t>
            </a:r>
            <a:r>
              <a:rPr lang="en-US" sz="2000" b="0" dirty="0" smtClean="0">
                <a:solidFill>
                  <a:srgbClr val="FF0000"/>
                </a:solidFill>
                <a:latin typeface="Calibri"/>
                <a:cs typeface="Calibri"/>
              </a:rPr>
              <a:t>- </a:t>
            </a:r>
            <a:r>
              <a:rPr lang="en-US" sz="2000" b="0" dirty="0" smtClean="0">
                <a:latin typeface="Calibri"/>
                <a:cs typeface="Calibri"/>
              </a:rPr>
              <a:t>broader wavelength coverage, multiple ranges</a:t>
            </a:r>
            <a:endParaRPr lang="en-US" sz="2000" b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8120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43901" y="1146385"/>
            <a:ext cx="7716354" cy="3344988"/>
            <a:chOff x="843901" y="701885"/>
            <a:chExt cx="7716354" cy="3344988"/>
          </a:xfrm>
        </p:grpSpPr>
        <p:sp>
          <p:nvSpPr>
            <p:cNvPr id="6" name="TextBox 5"/>
            <p:cNvSpPr txBox="1"/>
            <p:nvPr/>
          </p:nvSpPr>
          <p:spPr>
            <a:xfrm>
              <a:off x="3258620" y="701885"/>
              <a:ext cx="289934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0" dirty="0" smtClean="0">
                  <a:solidFill>
                    <a:srgbClr val="FF0000"/>
                  </a:solidFill>
                  <a:latin typeface="Calibri"/>
                  <a:cs typeface="Calibri"/>
                </a:rPr>
                <a:t>  In Summary: </a:t>
              </a:r>
              <a:endParaRPr lang="en-US" sz="3200" b="0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43901" y="2230991"/>
              <a:ext cx="771635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latin typeface="Calibri"/>
                  <a:cs typeface="Calibri"/>
                </a:rPr>
                <a:t>A PACS spectrometer observation can be any combination of the following: </a:t>
              </a:r>
            </a:p>
            <a:p>
              <a:endParaRPr lang="en-US" sz="2800" b="0" dirty="0">
                <a:latin typeface="Calibri"/>
                <a:cs typeface="Calibri"/>
              </a:endParaRPr>
            </a:p>
            <a:p>
              <a:r>
                <a:rPr lang="en-US" sz="2800" b="0" dirty="0" smtClean="0">
                  <a:latin typeface="Calibri"/>
                  <a:cs typeface="Calibri"/>
                  <a:sym typeface="Wingdings"/>
                </a:rPr>
                <a:t> </a:t>
              </a:r>
              <a:r>
                <a:rPr lang="en-US" sz="2800" b="0" dirty="0" smtClean="0">
                  <a:latin typeface="Calibri"/>
                  <a:cs typeface="Calibri"/>
                </a:rPr>
                <a:t>line/range, chop/un-chopped, pointed/mapping</a:t>
              </a:r>
              <a:endParaRPr lang="en-US" sz="2800" b="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1637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 dirty="0" smtClean="0">
                <a:solidFill>
                  <a:srgbClr val="0000FF"/>
                </a:solidFill>
              </a:rPr>
              <a:t>Science Highlights</a:t>
            </a:r>
            <a:endParaRPr lang="en-US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307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87" y="650875"/>
            <a:ext cx="727990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55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875" y="766762"/>
            <a:ext cx="7101438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32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5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6400" b="0" dirty="0" smtClean="0">
                <a:solidFill>
                  <a:srgbClr val="0000FF"/>
                </a:solidFill>
              </a:rPr>
              <a:t>PACS Spectrometer Data &amp; Products </a:t>
            </a:r>
          </a:p>
          <a:p>
            <a:pPr>
              <a:lnSpc>
                <a:spcPct val="120000"/>
              </a:lnSpc>
            </a:pPr>
            <a:r>
              <a:rPr lang="en-US" b="0" dirty="0" smtClean="0">
                <a:solidFill>
                  <a:srgbClr val="0000FF"/>
                </a:solidFill>
              </a:rPr>
              <a:t>(or: how do I get the data I need and…where are the spectral cubes ?)</a:t>
            </a:r>
            <a:endParaRPr lang="en-US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70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0026" y="960301"/>
            <a:ext cx="75292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rgbClr val="0000FF"/>
                </a:solidFill>
                <a:latin typeface="Calibri"/>
                <a:cs typeface="Calibri"/>
              </a:rPr>
              <a:t>How do I find the PACS data I need ?</a:t>
            </a:r>
            <a:endParaRPr lang="en-US" sz="3200" b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8285" y="1895929"/>
            <a:ext cx="77923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400" b="0" dirty="0" smtClean="0">
                <a:latin typeface="Calibri"/>
                <a:cs typeface="Calibri"/>
              </a:rPr>
              <a:t> Each PACS data set (photometer or spectrometer) is uniquely associated with a </a:t>
            </a:r>
            <a:r>
              <a:rPr lang="en-US" sz="2400" b="0" dirty="0" smtClean="0">
                <a:solidFill>
                  <a:srgbClr val="FF0000"/>
                </a:solidFill>
                <a:latin typeface="Calibri"/>
                <a:cs typeface="Calibri"/>
              </a:rPr>
              <a:t>10 digit number, i.e. an OBSID. Ex: 1342191353</a:t>
            </a:r>
          </a:p>
          <a:p>
            <a:pPr marL="342900" indent="-342900">
              <a:buFont typeface="Wingdings" charset="2"/>
              <a:buChar char="§"/>
            </a:pPr>
            <a:endParaRPr lang="en-US" sz="2400" b="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400" b="0" dirty="0">
                <a:latin typeface="Calibri"/>
                <a:cs typeface="Calibri"/>
              </a:rPr>
              <a:t> </a:t>
            </a:r>
            <a:r>
              <a:rPr lang="en-US" sz="2400" b="0" u="sng" dirty="0" smtClean="0">
                <a:latin typeface="Calibri"/>
                <a:cs typeface="Calibri"/>
              </a:rPr>
              <a:t>Therefore,</a:t>
            </a:r>
            <a:r>
              <a:rPr lang="en-US" sz="2400" b="0" dirty="0" smtClean="0">
                <a:latin typeface="Calibri"/>
                <a:cs typeface="Calibri"/>
              </a:rPr>
              <a:t> we always first need to identify the OBSID or list of OBSIDs which correspond to the data set we are interested in</a:t>
            </a:r>
          </a:p>
          <a:p>
            <a:pPr marL="342900" indent="-342900">
              <a:buFont typeface="Wingdings" charset="2"/>
              <a:buChar char="§"/>
            </a:pPr>
            <a:endParaRPr lang="en-US" sz="2400" b="0" dirty="0"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400" b="0" dirty="0" smtClean="0">
                <a:latin typeface="Calibri"/>
                <a:cs typeface="Calibri"/>
              </a:rPr>
              <a:t> To this end, we go to the </a:t>
            </a:r>
            <a:r>
              <a:rPr lang="en-US" sz="2400" b="0" dirty="0" smtClean="0">
                <a:solidFill>
                  <a:srgbClr val="FF0000"/>
                </a:solidFill>
                <a:latin typeface="Calibri"/>
                <a:cs typeface="Calibri"/>
              </a:rPr>
              <a:t>Herschel Science Archive (HSA)  </a:t>
            </a:r>
            <a:endParaRPr lang="en-US" sz="2400" b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6492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671" y="700549"/>
            <a:ext cx="6746762" cy="530343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673769" y="1955361"/>
            <a:ext cx="2765655" cy="526416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41052" y="3885833"/>
            <a:ext cx="2765655" cy="526416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287309" y="4235164"/>
            <a:ext cx="1478915" cy="426145"/>
          </a:xfrm>
          <a:prstGeom prst="straightConnector1">
            <a:avLst/>
          </a:prstGeom>
          <a:ln w="38100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3932" y="4377479"/>
            <a:ext cx="1554114" cy="1015663"/>
          </a:xfrm>
          <a:prstGeom prst="rect">
            <a:avLst/>
          </a:prstGeom>
          <a:solidFill>
            <a:schemeClr val="accent1">
              <a:alpha val="36000"/>
            </a:schemeClr>
          </a:solidFill>
          <a:ln w="190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Calibri"/>
                <a:cs typeface="Calibri"/>
              </a:rPr>
              <a:t>Click here to start the HSA interface</a:t>
            </a:r>
            <a:endParaRPr lang="en-US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656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86562" y="295078"/>
            <a:ext cx="1968500" cy="2246769"/>
          </a:xfrm>
          <a:prstGeom prst="rect">
            <a:avLst/>
          </a:prstGeom>
          <a:solidFill>
            <a:schemeClr val="accent1"/>
          </a:solidFill>
          <a:ln w="190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latin typeface="Calibri"/>
                <a:cs typeface="Calibri"/>
              </a:rPr>
              <a:t>Ex:</a:t>
            </a:r>
          </a:p>
          <a:p>
            <a:pPr algn="ctr"/>
            <a:r>
              <a:rPr lang="en-US" b="0" dirty="0" smtClean="0">
                <a:latin typeface="Calibri"/>
                <a:cs typeface="Calibri"/>
              </a:rPr>
              <a:t>Search in the HSA for PACS spectrometer  data for </a:t>
            </a:r>
            <a:r>
              <a:rPr lang="en-US" b="0" u="sng" dirty="0" smtClean="0">
                <a:latin typeface="Calibri"/>
                <a:cs typeface="Calibri"/>
              </a:rPr>
              <a:t>AFGL490</a:t>
            </a:r>
            <a:r>
              <a:rPr lang="en-US" b="0" dirty="0" smtClean="0">
                <a:latin typeface="Calibri"/>
                <a:cs typeface="Calibri"/>
              </a:rPr>
              <a:t> within a 5’ radius</a:t>
            </a:r>
            <a:endParaRPr lang="en-US" b="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67" y="881080"/>
            <a:ext cx="5822634" cy="5312630"/>
          </a:xfrm>
          <a:prstGeom prst="rect">
            <a:avLst/>
          </a:prstGeom>
        </p:spPr>
      </p:pic>
      <p:sp>
        <p:nvSpPr>
          <p:cNvPr id="3" name="Oval 2"/>
          <p:cNvSpPr>
            <a:spLocks noChangeAspect="1"/>
          </p:cNvSpPr>
          <p:nvPr/>
        </p:nvSpPr>
        <p:spPr bwMode="auto">
          <a:xfrm>
            <a:off x="2278062" y="2952750"/>
            <a:ext cx="457200" cy="457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454651" y="3033717"/>
            <a:ext cx="329184" cy="32918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2208211" y="4159250"/>
            <a:ext cx="823913" cy="27781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6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8949" y="727779"/>
            <a:ext cx="4662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latin typeface="Calibri"/>
                <a:cs typeface="Calibri"/>
              </a:rPr>
              <a:t>Result of the query: </a:t>
            </a:r>
            <a:endParaRPr lang="en-US" sz="2400" b="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1238250"/>
            <a:ext cx="6184178" cy="50292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2944813" y="2619375"/>
            <a:ext cx="801688" cy="128587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001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6668" y="1106863"/>
            <a:ext cx="8473975" cy="3957562"/>
            <a:chOff x="456668" y="1106863"/>
            <a:chExt cx="8473975" cy="3957562"/>
          </a:xfrm>
        </p:grpSpPr>
        <p:sp>
          <p:nvSpPr>
            <p:cNvPr id="6" name="TextBox 5"/>
            <p:cNvSpPr txBox="1"/>
            <p:nvPr/>
          </p:nvSpPr>
          <p:spPr>
            <a:xfrm>
              <a:off x="1259200" y="1106863"/>
              <a:ext cx="65056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0" dirty="0" smtClean="0">
                  <a:solidFill>
                    <a:srgbClr val="0000FF"/>
                  </a:solidFill>
                  <a:latin typeface="Calibri"/>
                  <a:cs typeface="Calibri"/>
                </a:rPr>
                <a:t>PACS Spectrometer @ NHSC</a:t>
              </a:r>
              <a:endParaRPr lang="en-US" sz="4000" b="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48254" y="2098960"/>
              <a:ext cx="5620149" cy="1410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Calibri"/>
                  <a:cs typeface="Calibri"/>
                </a:rPr>
                <a:t>Roberta Paladini (PACS Team Lead)</a:t>
              </a:r>
            </a:p>
            <a:p>
              <a:pPr>
                <a:lnSpc>
                  <a:spcPct val="110000"/>
                </a:lnSpc>
              </a:pPr>
              <a:r>
                <a:rPr lang="en-US" b="0" dirty="0" smtClean="0">
                  <a:latin typeface="Calibri"/>
                  <a:cs typeface="Calibri"/>
                </a:rPr>
                <a:t>Dario </a:t>
              </a:r>
              <a:r>
                <a:rPr lang="en-US" b="0" dirty="0" err="1" smtClean="0">
                  <a:latin typeface="Calibri"/>
                  <a:cs typeface="Calibri"/>
                </a:rPr>
                <a:t>Fadda</a:t>
              </a:r>
              <a:r>
                <a:rPr lang="en-US" b="0" dirty="0" smtClean="0">
                  <a:latin typeface="Calibri"/>
                  <a:cs typeface="Calibri"/>
                </a:rPr>
                <a:t> (calibration scientist, spectrometer)</a:t>
              </a:r>
            </a:p>
            <a:p>
              <a:pPr>
                <a:lnSpc>
                  <a:spcPct val="110000"/>
                </a:lnSpc>
              </a:pPr>
              <a:r>
                <a:rPr lang="en-US" b="0" dirty="0">
                  <a:latin typeface="Calibri"/>
                  <a:cs typeface="Calibri"/>
                </a:rPr>
                <a:t>Jeff Jacobsen (developer, spectrometer</a:t>
              </a:r>
              <a:r>
                <a:rPr lang="en-US" b="0" dirty="0" smtClean="0">
                  <a:latin typeface="Calibri"/>
                  <a:cs typeface="Calibri"/>
                </a:rPr>
                <a:t>)</a:t>
              </a:r>
            </a:p>
            <a:p>
              <a:pPr>
                <a:lnSpc>
                  <a:spcPct val="110000"/>
                </a:lnSpc>
              </a:pPr>
              <a:r>
                <a:rPr lang="en-US" b="0" dirty="0" smtClean="0">
                  <a:latin typeface="Calibri"/>
                  <a:cs typeface="Calibri"/>
                </a:rPr>
                <a:t>Phil Appleton (NHSC </a:t>
              </a:r>
              <a:r>
                <a:rPr lang="en-US" b="0" smtClean="0">
                  <a:latin typeface="Calibri"/>
                  <a:cs typeface="Calibri"/>
                </a:rPr>
                <a:t>Project Scientist &amp; Task </a:t>
              </a:r>
              <a:r>
                <a:rPr lang="en-US" b="0" dirty="0" smtClean="0">
                  <a:latin typeface="Calibri"/>
                  <a:cs typeface="Calibri"/>
                </a:rPr>
                <a:t>Lead)</a:t>
              </a:r>
              <a:endParaRPr lang="en-US" b="0" dirty="0">
                <a:latin typeface="Calibri"/>
                <a:cs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97487" y="4664315"/>
              <a:ext cx="602713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0" dirty="0">
                  <a:solidFill>
                    <a:srgbClr val="0000FF"/>
                  </a:solidFill>
                </a:rPr>
                <a:t>http://</a:t>
              </a:r>
              <a:r>
                <a:rPr lang="en-US" b="0" dirty="0" err="1">
                  <a:solidFill>
                    <a:srgbClr val="0000FF"/>
                  </a:solidFill>
                </a:rPr>
                <a:t>nhsc.ipac.caltech.edu</a:t>
              </a:r>
              <a:r>
                <a:rPr lang="en-US" b="0" dirty="0">
                  <a:solidFill>
                    <a:srgbClr val="0000FF"/>
                  </a:solidFill>
                </a:rPr>
                <a:t>/helpdesk/</a:t>
              </a:r>
              <a:r>
                <a:rPr lang="en-US" b="0" dirty="0" err="1">
                  <a:solidFill>
                    <a:srgbClr val="0000FF"/>
                  </a:solidFill>
                </a:rPr>
                <a:t>index.php</a:t>
              </a:r>
              <a:endParaRPr lang="en-US" b="0" dirty="0">
                <a:solidFill>
                  <a:srgbClr val="0000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6668" y="4097615"/>
              <a:ext cx="84739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u="sng" dirty="0" smtClean="0">
                  <a:latin typeface="Calibri"/>
                  <a:cs typeface="Calibri"/>
                </a:rPr>
                <a:t>For any questions and help with your PACS data, contact the NHSC Help Desk: </a:t>
              </a:r>
              <a:endParaRPr lang="en-US" b="0" u="sng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0487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01831" y="1246747"/>
            <a:ext cx="75292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rgbClr val="0000FF"/>
                </a:solidFill>
                <a:latin typeface="Calibri"/>
                <a:cs typeface="Calibri"/>
              </a:rPr>
              <a:t>How do I visualize the PACS data </a:t>
            </a:r>
          </a:p>
          <a:p>
            <a:pPr algn="ctr"/>
            <a:r>
              <a:rPr lang="en-US" sz="3200" b="0" dirty="0" smtClean="0">
                <a:solidFill>
                  <a:srgbClr val="0000FF"/>
                </a:solidFill>
                <a:latin typeface="Calibri"/>
                <a:cs typeface="Calibri"/>
              </a:rPr>
              <a:t>I have found in the HSA ?</a:t>
            </a:r>
            <a:endParaRPr lang="en-US" sz="3200" b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2155" y="3122263"/>
            <a:ext cx="76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800" b="0" dirty="0"/>
              <a:t> </a:t>
            </a:r>
            <a:r>
              <a:rPr lang="en-US" sz="2800" b="0" dirty="0" smtClean="0"/>
              <a:t>The best way to visualize the data in HIPE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110782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837" y="972719"/>
            <a:ext cx="7244019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5339" y="648975"/>
            <a:ext cx="7187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rgbClr val="0000FF"/>
                </a:solidFill>
                <a:latin typeface="Calibri"/>
                <a:cs typeface="Calibri"/>
              </a:rPr>
              <a:t>Example: AFGL490 – OBSID: 1342191353</a:t>
            </a:r>
            <a:endParaRPr lang="en-US" sz="2800" b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51925" y="5737038"/>
            <a:ext cx="3144634" cy="292739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1056" y="2453849"/>
            <a:ext cx="1251924" cy="414339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33850" y="2259468"/>
            <a:ext cx="1251924" cy="30174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97239" y="4281224"/>
            <a:ext cx="1639210" cy="1015663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latin typeface="Calibri"/>
                <a:cs typeface="Calibri"/>
              </a:rPr>
              <a:t>Double click on the “</a:t>
            </a:r>
            <a:r>
              <a:rPr lang="en-US" sz="2000" b="0" dirty="0" err="1" smtClean="0">
                <a:latin typeface="Calibri"/>
                <a:cs typeface="Calibri"/>
              </a:rPr>
              <a:t>obs</a:t>
            </a:r>
            <a:r>
              <a:rPr lang="en-US" sz="2000" b="0" dirty="0" smtClean="0">
                <a:latin typeface="Calibri"/>
                <a:cs typeface="Calibri"/>
              </a:rPr>
              <a:t>” variable</a:t>
            </a:r>
            <a:endParaRPr lang="en-US" sz="2000" b="0" dirty="0">
              <a:latin typeface="Calibri"/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5947" y="4878085"/>
            <a:ext cx="444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endParaRPr lang="en-US" sz="40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6" name="Curved Up Arrow 15"/>
          <p:cNvSpPr/>
          <p:nvPr/>
        </p:nvSpPr>
        <p:spPr>
          <a:xfrm rot="18445065">
            <a:off x="3792752" y="3862894"/>
            <a:ext cx="4545702" cy="702577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26234" y="3168023"/>
            <a:ext cx="444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4" name="Curved Right Arrow 13"/>
          <p:cNvSpPr/>
          <p:nvPr/>
        </p:nvSpPr>
        <p:spPr>
          <a:xfrm rot="4106571">
            <a:off x="3851891" y="-179628"/>
            <a:ext cx="731520" cy="5258934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45743" y="1183701"/>
            <a:ext cx="444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176598" y="5567655"/>
            <a:ext cx="897515" cy="41257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22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 animBg="1"/>
      <p:bldP spid="17" grpId="0"/>
      <p:bldP spid="14" grpId="0" animBg="1"/>
      <p:bldP spid="15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574690" y="697423"/>
            <a:ext cx="1026389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rgbClr val="0000FF"/>
                </a:solidFill>
                <a:latin typeface="Calibri"/>
                <a:cs typeface="Calibri"/>
              </a:rPr>
              <a:t>What is the meaning of level0, level 0_5, etc. ? </a:t>
            </a:r>
            <a:endParaRPr lang="en-US" sz="3200" b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394" y="1674741"/>
            <a:ext cx="3147600" cy="39319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34204" y="3262749"/>
            <a:ext cx="214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0" dirty="0"/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26211" y="3557987"/>
            <a:ext cx="4054232" cy="923330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/>
              <a:t>These are different levels of processing: the higher the level, the more advanced the processing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764135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225947" y="631068"/>
            <a:ext cx="9793595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 smtClean="0">
                <a:solidFill>
                  <a:srgbClr val="0000FF"/>
                </a:solidFill>
                <a:latin typeface="Calibri"/>
                <a:cs typeface="Calibri"/>
              </a:rPr>
              <a:t>PACS Spectrometer Archived Products </a:t>
            </a:r>
          </a:p>
          <a:p>
            <a:pPr algn="ctr"/>
            <a:endParaRPr lang="en-US" sz="2800" b="0" dirty="0" smtClean="0">
              <a:solidFill>
                <a:srgbClr val="0000FF"/>
              </a:solidFill>
              <a:latin typeface="Calibri"/>
              <a:cs typeface="Calibri"/>
            </a:endParaRPr>
          </a:p>
        </p:txBody>
      </p:sp>
      <p:pic>
        <p:nvPicPr>
          <p:cNvPr id="6" name="Picture 5" descr="summary_levels_spe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9841"/>
            <a:ext cx="9144000" cy="377034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431533" y="4662204"/>
            <a:ext cx="1765304" cy="1201606"/>
          </a:xfrm>
          <a:prstGeom prst="straightConnector1">
            <a:avLst/>
          </a:prstGeom>
          <a:ln w="28575" cmpd="sng">
            <a:solidFill>
              <a:srgbClr val="3366FF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50734" y="5863810"/>
            <a:ext cx="1792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solidFill>
                  <a:srgbClr val="0000FF"/>
                </a:solidFill>
                <a:latin typeface="Calibri"/>
                <a:cs typeface="Calibri"/>
              </a:rPr>
              <a:t>L1 </a:t>
            </a:r>
            <a:r>
              <a:rPr lang="en-US" b="0" dirty="0" err="1" smtClean="0">
                <a:solidFill>
                  <a:srgbClr val="0000FF"/>
                </a:solidFill>
                <a:latin typeface="Calibri"/>
                <a:cs typeface="Calibri"/>
              </a:rPr>
              <a:t>pacsCUBE</a:t>
            </a:r>
            <a:endParaRPr lang="en-US" b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88494" y="4662204"/>
            <a:ext cx="783579" cy="1201606"/>
          </a:xfrm>
          <a:prstGeom prst="straightConnector1">
            <a:avLst/>
          </a:prstGeom>
          <a:ln w="28575" cmpd="sng"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98903" y="5863080"/>
            <a:ext cx="1792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Calibri"/>
                <a:cs typeface="Calibri"/>
              </a:rPr>
              <a:t>L2 </a:t>
            </a:r>
            <a:r>
              <a:rPr lang="en-US" b="0" dirty="0" err="1" smtClean="0">
                <a:solidFill>
                  <a:srgbClr val="0000FF"/>
                </a:solidFill>
                <a:latin typeface="Calibri"/>
                <a:cs typeface="Calibri"/>
              </a:rPr>
              <a:t>rebinnedCUBE</a:t>
            </a:r>
            <a:endParaRPr lang="en-US" b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24468" y="5818011"/>
            <a:ext cx="1990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solidFill>
                  <a:srgbClr val="0000FF"/>
                </a:solidFill>
                <a:latin typeface="Calibri"/>
                <a:cs typeface="Calibri"/>
              </a:rPr>
              <a:t> L2 </a:t>
            </a:r>
            <a:r>
              <a:rPr lang="en-US" b="0" dirty="0" err="1" smtClean="0">
                <a:solidFill>
                  <a:srgbClr val="0000FF"/>
                </a:solidFill>
                <a:latin typeface="Calibri"/>
                <a:cs typeface="Calibri"/>
              </a:rPr>
              <a:t>projectedCUBE</a:t>
            </a:r>
            <a:endParaRPr lang="en-US" b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cxnSp>
        <p:nvCxnSpPr>
          <p:cNvPr id="12" name="Straight Arrow Connector 11"/>
          <p:cNvCxnSpPr>
            <a:endCxn id="11" idx="0"/>
          </p:cNvCxnSpPr>
          <p:nvPr/>
        </p:nvCxnSpPr>
        <p:spPr>
          <a:xfrm flipH="1">
            <a:off x="8019469" y="5251307"/>
            <a:ext cx="14464" cy="566704"/>
          </a:xfrm>
          <a:prstGeom prst="straightConnector1">
            <a:avLst/>
          </a:prstGeom>
          <a:ln w="28575" cmpd="sng"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8275" y="5678414"/>
            <a:ext cx="1792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solidFill>
                  <a:srgbClr val="0000FF"/>
                </a:solidFill>
                <a:latin typeface="Calibri"/>
                <a:cs typeface="Calibri"/>
              </a:rPr>
              <a:t>L1 </a:t>
            </a:r>
            <a:r>
              <a:rPr lang="en-US" b="0" dirty="0" err="1" smtClean="0">
                <a:solidFill>
                  <a:srgbClr val="0000FF"/>
                </a:solidFill>
                <a:latin typeface="Calibri"/>
                <a:cs typeface="Calibri"/>
              </a:rPr>
              <a:t>pacsFrames</a:t>
            </a:r>
            <a:endParaRPr lang="en-US" b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360004" y="4278509"/>
            <a:ext cx="1684243" cy="1399905"/>
          </a:xfrm>
          <a:prstGeom prst="straightConnector1">
            <a:avLst/>
          </a:prstGeom>
          <a:ln w="28575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360" y="1615343"/>
            <a:ext cx="413173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86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6278" y="590414"/>
            <a:ext cx="9334674" cy="6178728"/>
            <a:chOff x="86278" y="598504"/>
            <a:chExt cx="9334674" cy="6178728"/>
          </a:xfrm>
        </p:grpSpPr>
        <p:sp>
          <p:nvSpPr>
            <p:cNvPr id="7" name="Rectangle 6"/>
            <p:cNvSpPr/>
            <p:nvPr/>
          </p:nvSpPr>
          <p:spPr>
            <a:xfrm>
              <a:off x="216219" y="6463927"/>
              <a:ext cx="920473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Arial" pitchFamily="-112" charset="0"/>
                </a:rPr>
                <a:t> </a:t>
              </a:r>
              <a:r>
                <a:rPr lang="en-US" sz="1200" dirty="0" smtClean="0">
                  <a:latin typeface="Arial" pitchFamily="-112" charset="0"/>
                </a:rPr>
                <a:t>                                                                          NHSC PACS Webinars – July 2014</a:t>
              </a:r>
              <a:endParaRPr lang="en-US" sz="1200" dirty="0">
                <a:latin typeface="Arial" pitchFamily="-11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9726" y="833632"/>
              <a:ext cx="6964173" cy="59436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241608" y="4834176"/>
              <a:ext cx="2665967" cy="1015663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0" dirty="0" smtClean="0">
                  <a:latin typeface="Calibri"/>
                  <a:cs typeface="Calibri"/>
                </a:rPr>
                <a:t>Spectrum</a:t>
              </a:r>
              <a:r>
                <a:rPr lang="en-US" dirty="0" smtClean="0">
                  <a:latin typeface="Calibri"/>
                  <a:cs typeface="Calibri"/>
                </a:rPr>
                <a:t> </a:t>
              </a:r>
              <a:r>
                <a:rPr lang="en-US" b="0" dirty="0" smtClean="0">
                  <a:latin typeface="Calibri"/>
                  <a:cs typeface="Calibri"/>
                </a:rPr>
                <a:t>Explorer Tool </a:t>
              </a:r>
            </a:p>
            <a:p>
              <a:pPr algn="ctr"/>
              <a:r>
                <a:rPr lang="en-US" b="0" dirty="0" smtClean="0">
                  <a:latin typeface="Calibri"/>
                  <a:cs typeface="Calibri"/>
                </a:rPr>
                <a:t>(common to all Herschel instruments)</a:t>
              </a:r>
              <a:endParaRPr lang="en-US" b="0" dirty="0">
                <a:latin typeface="Calibri"/>
                <a:cs typeface="Calibri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44834" y="3614515"/>
              <a:ext cx="1344932" cy="188301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>
              <a:spLocks noChangeAspect="1"/>
            </p:cNvSpPr>
            <p:nvPr/>
          </p:nvSpPr>
          <p:spPr>
            <a:xfrm rot="19831078">
              <a:off x="86278" y="4166964"/>
              <a:ext cx="1123950" cy="274829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30564" y="598504"/>
              <a:ext cx="33773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solidFill>
                    <a:srgbClr val="0000FF"/>
                  </a:solidFill>
                  <a:latin typeface="Calibri"/>
                  <a:cs typeface="Calibri"/>
                </a:rPr>
                <a:t>Level 1: </a:t>
              </a:r>
              <a:r>
                <a:rPr lang="en-US" sz="2800" b="0" dirty="0" err="1" smtClean="0">
                  <a:solidFill>
                    <a:srgbClr val="0000FF"/>
                  </a:solidFill>
                  <a:latin typeface="Calibri"/>
                  <a:cs typeface="Calibri"/>
                </a:rPr>
                <a:t>PacsCube</a:t>
              </a:r>
              <a:endParaRPr lang="en-US" sz="2800" b="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055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5462" y="532558"/>
            <a:ext cx="8920530" cy="6180553"/>
            <a:chOff x="25462" y="532558"/>
            <a:chExt cx="8920530" cy="618055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2110" y="769511"/>
              <a:ext cx="6943919" cy="5943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377138" y="532558"/>
              <a:ext cx="44534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solidFill>
                    <a:srgbClr val="0000FF"/>
                  </a:solidFill>
                  <a:latin typeface="Calibri"/>
                  <a:cs typeface="Calibri"/>
                </a:rPr>
                <a:t>Level 2: </a:t>
              </a:r>
              <a:r>
                <a:rPr lang="en-US" sz="2800" b="0" dirty="0" err="1" smtClean="0">
                  <a:solidFill>
                    <a:srgbClr val="0000FF"/>
                  </a:solidFill>
                  <a:latin typeface="Calibri"/>
                  <a:cs typeface="Calibri"/>
                </a:rPr>
                <a:t>Rebinned</a:t>
              </a:r>
              <a:r>
                <a:rPr lang="en-US" sz="2800" b="0" dirty="0" smtClean="0">
                  <a:solidFill>
                    <a:srgbClr val="0000FF"/>
                  </a:solidFill>
                  <a:latin typeface="Calibri"/>
                  <a:cs typeface="Calibri"/>
                </a:rPr>
                <a:t> Cube</a:t>
              </a:r>
              <a:endParaRPr lang="en-US" sz="2800" b="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63379" y="3493571"/>
              <a:ext cx="2382613" cy="830997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 smtClean="0">
                  <a:latin typeface="Calibri"/>
                  <a:cs typeface="Calibri"/>
                </a:rPr>
                <a:t>Spectrum Explorer Tool </a:t>
              </a:r>
            </a:p>
            <a:p>
              <a:pPr algn="ctr"/>
              <a:r>
                <a:rPr lang="en-US" sz="1600" b="0" dirty="0" smtClean="0">
                  <a:latin typeface="Calibri"/>
                  <a:cs typeface="Calibri"/>
                </a:rPr>
                <a:t>(common to all Herschel instruments)</a:t>
              </a:r>
              <a:endParaRPr lang="en-US" sz="1600" b="0" dirty="0">
                <a:latin typeface="Calibri"/>
                <a:cs typeface="Calibri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935760" y="3893694"/>
              <a:ext cx="1354008" cy="1399876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 rot="19831078">
              <a:off x="25462" y="4540496"/>
              <a:ext cx="1198742" cy="293117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843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3415" y="615439"/>
            <a:ext cx="8991529" cy="6212882"/>
            <a:chOff x="83415" y="615439"/>
            <a:chExt cx="8991529" cy="6212882"/>
          </a:xfrm>
        </p:grpSpPr>
        <p:pic>
          <p:nvPicPr>
            <p:cNvPr id="7" name="Picture 6" descr="Screen Shot 2013-08-23 at 7.34.36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754" y="884721"/>
              <a:ext cx="7392679" cy="5943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094021" y="615439"/>
              <a:ext cx="44534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solidFill>
                    <a:srgbClr val="0000FF"/>
                  </a:solidFill>
                  <a:latin typeface="Calibri"/>
                  <a:cs typeface="Calibri"/>
                </a:rPr>
                <a:t>Level 2: Projected Cube</a:t>
              </a:r>
              <a:endParaRPr lang="en-US" sz="2800" b="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92331" y="3171020"/>
              <a:ext cx="2382613" cy="830997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 smtClean="0">
                  <a:latin typeface="Calibri"/>
                  <a:cs typeface="Calibri"/>
                </a:rPr>
                <a:t>Spectrum Explorer Tool </a:t>
              </a:r>
            </a:p>
            <a:p>
              <a:pPr algn="ctr"/>
              <a:r>
                <a:rPr lang="en-US" sz="1600" b="0" dirty="0" smtClean="0">
                  <a:latin typeface="Calibri"/>
                  <a:cs typeface="Calibri"/>
                </a:rPr>
                <a:t>(common to all Herschel instruments)</a:t>
              </a:r>
              <a:endParaRPr lang="en-US" sz="1600" b="0" dirty="0">
                <a:latin typeface="Calibri"/>
                <a:cs typeface="Calibri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6615" y="3158823"/>
              <a:ext cx="1384826" cy="1534909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 rot="19831078">
              <a:off x="83415" y="3638966"/>
              <a:ext cx="974366" cy="293117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7527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6075326"/>
            <a:ext cx="9144000" cy="3721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5752" y="1393304"/>
            <a:ext cx="8099227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b="0" u="sng" dirty="0" smtClean="0">
                <a:solidFill>
                  <a:srgbClr val="008000"/>
                </a:solidFill>
                <a:latin typeface="Calibri"/>
                <a:cs typeface="Calibri"/>
              </a:rPr>
              <a:t>Level 0:</a:t>
            </a:r>
          </a:p>
          <a:p>
            <a:r>
              <a:rPr lang="en-US" b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b="0" dirty="0" smtClean="0">
                <a:solidFill>
                  <a:srgbClr val="FF0000"/>
                </a:solidFill>
                <a:latin typeface="Calibri"/>
                <a:cs typeface="Calibri"/>
              </a:rPr>
              <a:t>     </a:t>
            </a:r>
            <a:r>
              <a:rPr lang="en-US" sz="1400" b="0" dirty="0" smtClean="0">
                <a:latin typeface="Calibri"/>
                <a:cs typeface="Calibri"/>
              </a:rPr>
              <a:t>HPENG: engineering  </a:t>
            </a:r>
          </a:p>
          <a:p>
            <a:r>
              <a:rPr lang="en-US" sz="1400" b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1400" b="0" dirty="0" smtClean="0">
                <a:solidFill>
                  <a:srgbClr val="FF0000"/>
                </a:solidFill>
                <a:latin typeface="Calibri"/>
                <a:cs typeface="Calibri"/>
              </a:rPr>
              <a:t>       </a:t>
            </a:r>
            <a:r>
              <a:rPr lang="en-US" sz="1400" b="0" dirty="0" smtClean="0">
                <a:latin typeface="Calibri"/>
                <a:cs typeface="Calibri"/>
              </a:rPr>
              <a:t>HPGENHK: housekeeping</a:t>
            </a:r>
          </a:p>
          <a:p>
            <a:r>
              <a:rPr lang="en-US" sz="1400" b="0" dirty="0">
                <a:latin typeface="Calibri"/>
                <a:cs typeface="Calibri"/>
              </a:rPr>
              <a:t> </a:t>
            </a:r>
            <a:r>
              <a:rPr lang="en-US" sz="1400" b="0" dirty="0" smtClean="0">
                <a:latin typeface="Calibri"/>
                <a:cs typeface="Calibri"/>
              </a:rPr>
              <a:t>       HPSDMCB/HPSDMCR: raw </a:t>
            </a:r>
            <a:r>
              <a:rPr lang="en-US" sz="1400" b="0" dirty="0" err="1" smtClean="0">
                <a:latin typeface="Calibri"/>
                <a:cs typeface="Calibri"/>
              </a:rPr>
              <a:t>DecMec</a:t>
            </a:r>
            <a:r>
              <a:rPr lang="en-US" sz="1400" b="0" dirty="0" smtClean="0">
                <a:latin typeface="Calibri"/>
                <a:cs typeface="Calibri"/>
              </a:rPr>
              <a:t> (blue/red) </a:t>
            </a:r>
          </a:p>
          <a:p>
            <a:r>
              <a:rPr lang="en-US" sz="1400" b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1400" b="0" dirty="0" smtClean="0">
                <a:solidFill>
                  <a:srgbClr val="FF0000"/>
                </a:solidFill>
                <a:latin typeface="Calibri"/>
                <a:cs typeface="Calibri"/>
              </a:rPr>
              <a:t>       HPSFITB/HPSFITR: </a:t>
            </a:r>
            <a:r>
              <a:rPr lang="en-US" sz="1400" b="0" dirty="0" smtClean="0">
                <a:latin typeface="Calibri"/>
                <a:cs typeface="Calibri"/>
              </a:rPr>
              <a:t>Herschel PACS Spectrometer Fitted Blue/Red (</a:t>
            </a:r>
            <a:r>
              <a:rPr lang="en-US" sz="1400" b="0" dirty="0" smtClean="0">
                <a:latin typeface="Calibri"/>
                <a:cs typeface="Calibri"/>
                <a:sym typeface="Wingdings"/>
              </a:rPr>
              <a:t> “Signal” in /0) </a:t>
            </a:r>
            <a:endParaRPr lang="en-US" sz="1400" b="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r>
              <a:rPr lang="en-US" sz="1400" b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1400" b="0" dirty="0" smtClean="0">
                <a:solidFill>
                  <a:srgbClr val="FF0000"/>
                </a:solidFill>
                <a:latin typeface="Calibri"/>
                <a:cs typeface="Calibri"/>
              </a:rPr>
              <a:t>       </a:t>
            </a:r>
            <a:r>
              <a:rPr lang="en-US" sz="1400" b="0" dirty="0" smtClean="0">
                <a:latin typeface="Calibri"/>
                <a:cs typeface="Calibri"/>
              </a:rPr>
              <a:t>HPPHK: housekeeping</a:t>
            </a:r>
          </a:p>
          <a:p>
            <a:r>
              <a:rPr lang="en-US" sz="1400" b="0" dirty="0">
                <a:latin typeface="Calibri"/>
                <a:cs typeface="Calibri"/>
              </a:rPr>
              <a:t> </a:t>
            </a:r>
            <a:r>
              <a:rPr lang="en-US" sz="1400" b="0" dirty="0" smtClean="0">
                <a:latin typeface="Calibri"/>
                <a:cs typeface="Calibri"/>
              </a:rPr>
              <a:t>       HPSRAWB/HPSRAWR: raw data (blue/red) </a:t>
            </a:r>
          </a:p>
          <a:p>
            <a:endParaRPr lang="en-US" sz="1400" b="0" dirty="0">
              <a:latin typeface="Calibri"/>
              <a:cs typeface="Calibri"/>
            </a:endParaRPr>
          </a:p>
          <a:p>
            <a:pPr marL="285750" indent="-285750">
              <a:lnSpc>
                <a:spcPct val="50000"/>
              </a:lnSpc>
              <a:buFont typeface="Wingdings" charset="2"/>
              <a:buChar char="Ø"/>
            </a:pPr>
            <a:r>
              <a:rPr lang="en-US" b="0" dirty="0" smtClean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b="0" u="sng" dirty="0" smtClean="0">
                <a:solidFill>
                  <a:srgbClr val="008000"/>
                </a:solidFill>
                <a:latin typeface="Calibri"/>
                <a:cs typeface="Calibri"/>
              </a:rPr>
              <a:t>Level 1:</a:t>
            </a:r>
            <a:r>
              <a:rPr lang="en-US" sz="1400" b="0" u="sng" dirty="0" smtClean="0">
                <a:latin typeface="Calibri"/>
                <a:cs typeface="Calibri"/>
              </a:rPr>
              <a:t> </a:t>
            </a:r>
          </a:p>
          <a:p>
            <a:r>
              <a:rPr lang="en-US" sz="1400" b="0" dirty="0">
                <a:latin typeface="Calibri"/>
                <a:cs typeface="Calibri"/>
              </a:rPr>
              <a:t> </a:t>
            </a:r>
            <a:r>
              <a:rPr lang="en-US" sz="1400" b="0" dirty="0" smtClean="0">
                <a:latin typeface="Calibri"/>
                <a:cs typeface="Calibri"/>
              </a:rPr>
              <a:t>       </a:t>
            </a:r>
            <a:r>
              <a:rPr lang="en-US" sz="1400" b="0" dirty="0">
                <a:latin typeface="Calibri"/>
                <a:cs typeface="Calibri"/>
              </a:rPr>
              <a:t> </a:t>
            </a:r>
            <a:r>
              <a:rPr lang="en-US" sz="1400" b="0" dirty="0" smtClean="0">
                <a:solidFill>
                  <a:srgbClr val="FF0000"/>
                </a:solidFill>
                <a:latin typeface="Calibri"/>
                <a:cs typeface="Calibri"/>
              </a:rPr>
              <a:t>HPS3DB/HPS3DR: </a:t>
            </a:r>
            <a:r>
              <a:rPr lang="en-US" sz="1400" b="0" dirty="0" smtClean="0">
                <a:latin typeface="Calibri"/>
                <a:cs typeface="Calibri"/>
              </a:rPr>
              <a:t>Herschel PACS Spectrometer </a:t>
            </a:r>
            <a:r>
              <a:rPr lang="en-US" sz="1400" b="0" u="sng" dirty="0" smtClean="0">
                <a:latin typeface="Calibri"/>
                <a:cs typeface="Calibri"/>
              </a:rPr>
              <a:t>3D Spectral Cube </a:t>
            </a:r>
            <a:r>
              <a:rPr lang="en-US" sz="1400" b="0" dirty="0" smtClean="0">
                <a:latin typeface="Calibri"/>
                <a:cs typeface="Calibri"/>
              </a:rPr>
              <a:t>Blue/Red </a:t>
            </a:r>
          </a:p>
          <a:p>
            <a:r>
              <a:rPr lang="en-US" sz="1400" b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1400" b="0" dirty="0" smtClean="0">
                <a:solidFill>
                  <a:srgbClr val="FF0000"/>
                </a:solidFill>
                <a:latin typeface="Calibri"/>
                <a:cs typeface="Calibri"/>
              </a:rPr>
              <a:t>                                        </a:t>
            </a:r>
            <a:r>
              <a:rPr lang="en-US" sz="1400" b="0" dirty="0" smtClean="0">
                <a:latin typeface="Calibri"/>
                <a:cs typeface="Calibri"/>
              </a:rPr>
              <a:t>(</a:t>
            </a:r>
            <a:r>
              <a:rPr lang="en-US" sz="1400" b="0" dirty="0" smtClean="0">
                <a:latin typeface="Calibri"/>
                <a:cs typeface="Calibri"/>
                <a:sym typeface="Wingdings"/>
              </a:rPr>
              <a:t> “flux”, “wave”, “</a:t>
            </a:r>
            <a:r>
              <a:rPr lang="en-US" sz="1400" b="0" dirty="0" err="1" smtClean="0">
                <a:latin typeface="Calibri"/>
                <a:cs typeface="Calibri"/>
                <a:sym typeface="Wingdings"/>
              </a:rPr>
              <a:t>ra</a:t>
            </a:r>
            <a:r>
              <a:rPr lang="en-US" sz="1400" b="0" dirty="0" smtClean="0">
                <a:latin typeface="Calibri"/>
                <a:cs typeface="Calibri"/>
                <a:sym typeface="Wingdings"/>
              </a:rPr>
              <a:t>”, “</a:t>
            </a:r>
            <a:r>
              <a:rPr lang="en-US" sz="1400" b="0" dirty="0" err="1" smtClean="0">
                <a:latin typeface="Calibri"/>
                <a:cs typeface="Calibri"/>
                <a:sym typeface="Wingdings"/>
              </a:rPr>
              <a:t>dec</a:t>
            </a:r>
            <a:r>
              <a:rPr lang="en-US" sz="1400" b="0" dirty="0" smtClean="0">
                <a:latin typeface="Calibri"/>
                <a:cs typeface="Calibri"/>
                <a:sym typeface="Wingdings"/>
              </a:rPr>
              <a:t>” in, e.g., /0: L2 N1 B R(0 0)) </a:t>
            </a:r>
            <a:endParaRPr lang="en-US" sz="1400" b="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r>
              <a:rPr lang="en-US" sz="1400" b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1400" b="0" dirty="0" smtClean="0">
                <a:solidFill>
                  <a:srgbClr val="FF0000"/>
                </a:solidFill>
                <a:latin typeface="Calibri"/>
                <a:cs typeface="Calibri"/>
              </a:rPr>
              <a:t>        </a:t>
            </a:r>
            <a:r>
              <a:rPr lang="en-US" sz="1400" b="0" dirty="0" smtClean="0">
                <a:latin typeface="Calibri"/>
                <a:cs typeface="Calibri"/>
              </a:rPr>
              <a:t>HPSCALB/HPSCALR: calibration (response/dark) </a:t>
            </a:r>
          </a:p>
          <a:p>
            <a:r>
              <a:rPr lang="en-US" sz="1400" b="0" dirty="0">
                <a:latin typeface="Calibri"/>
                <a:cs typeface="Calibri"/>
              </a:rPr>
              <a:t> </a:t>
            </a:r>
            <a:r>
              <a:rPr lang="en-US" sz="1400" b="0" dirty="0" smtClean="0">
                <a:latin typeface="Calibri"/>
                <a:cs typeface="Calibri"/>
              </a:rPr>
              <a:t>        HPSFITB/HPSFITR: fitted slopes </a:t>
            </a:r>
            <a:r>
              <a:rPr lang="en-US" sz="1400" b="0" dirty="0" smtClean="0">
                <a:solidFill>
                  <a:srgbClr val="FF0000"/>
                </a:solidFill>
                <a:latin typeface="Calibri"/>
                <a:cs typeface="Calibri"/>
              </a:rPr>
              <a:t>         </a:t>
            </a:r>
          </a:p>
          <a:p>
            <a:endParaRPr lang="en-US" sz="1400" b="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50000"/>
              </a:lnSpc>
              <a:buFont typeface="Wingdings" charset="2"/>
              <a:buChar char="Ø"/>
            </a:pPr>
            <a:r>
              <a:rPr lang="en-US" b="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b="0" u="sng" dirty="0" smtClean="0">
                <a:solidFill>
                  <a:srgbClr val="008000"/>
                </a:solidFill>
                <a:latin typeface="Calibri"/>
                <a:cs typeface="Calibri"/>
              </a:rPr>
              <a:t>Level 2:</a:t>
            </a:r>
          </a:p>
          <a:p>
            <a:r>
              <a:rPr lang="en-US" b="0" dirty="0" smtClean="0">
                <a:solidFill>
                  <a:srgbClr val="008000"/>
                </a:solidFill>
                <a:latin typeface="Calibri"/>
                <a:cs typeface="Calibri"/>
              </a:rPr>
              <a:t>       </a:t>
            </a:r>
            <a:r>
              <a:rPr lang="en-US" sz="1400" b="0" dirty="0" smtClean="0">
                <a:solidFill>
                  <a:srgbClr val="FF0000"/>
                </a:solidFill>
                <a:latin typeface="Calibri"/>
                <a:cs typeface="Calibri"/>
              </a:rPr>
              <a:t>HPS3DPB/HPS3DPR: </a:t>
            </a:r>
            <a:r>
              <a:rPr lang="en-US" sz="1400" b="0" dirty="0" smtClean="0">
                <a:latin typeface="Calibri"/>
                <a:cs typeface="Calibri"/>
              </a:rPr>
              <a:t>Herschel PACS Spectrometer </a:t>
            </a:r>
            <a:r>
              <a:rPr lang="en-US" sz="1400" b="0" u="sng" dirty="0" smtClean="0">
                <a:latin typeface="Calibri"/>
                <a:cs typeface="Calibri"/>
              </a:rPr>
              <a:t>3D Projected Cube </a:t>
            </a:r>
            <a:r>
              <a:rPr lang="en-US" sz="1400" b="0" dirty="0" smtClean="0">
                <a:latin typeface="Calibri"/>
                <a:cs typeface="Calibri"/>
              </a:rPr>
              <a:t>Blue/Red</a:t>
            </a:r>
          </a:p>
          <a:p>
            <a:r>
              <a:rPr lang="en-US" sz="1400" b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1400" b="0" dirty="0" smtClean="0">
                <a:solidFill>
                  <a:srgbClr val="FF0000"/>
                </a:solidFill>
                <a:latin typeface="Calibri"/>
                <a:cs typeface="Calibri"/>
              </a:rPr>
              <a:t>                                           </a:t>
            </a:r>
            <a:r>
              <a:rPr lang="en-US" sz="1400" b="0" dirty="0" smtClean="0">
                <a:latin typeface="Calibri"/>
                <a:cs typeface="Calibri"/>
              </a:rPr>
              <a:t>(</a:t>
            </a:r>
            <a:r>
              <a:rPr lang="en-US" sz="1400" b="0" dirty="0" smtClean="0">
                <a:latin typeface="Calibri"/>
                <a:cs typeface="Calibri"/>
                <a:sym typeface="Wingdings"/>
              </a:rPr>
              <a:t> “image”, “coverage” in, e.g., /0: L2 N1 A R(0 0)) </a:t>
            </a:r>
            <a:endParaRPr lang="en-US" sz="1400" b="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r>
              <a:rPr lang="en-US" sz="1400" b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1400" b="0" dirty="0" smtClean="0">
                <a:solidFill>
                  <a:srgbClr val="FF0000"/>
                </a:solidFill>
                <a:latin typeface="Calibri"/>
                <a:cs typeface="Calibri"/>
              </a:rPr>
              <a:t>        HPS3DRB/HPS3DRR: </a:t>
            </a:r>
            <a:r>
              <a:rPr lang="en-US" sz="1400" b="0" dirty="0" smtClean="0">
                <a:latin typeface="Calibri"/>
                <a:cs typeface="Calibri"/>
              </a:rPr>
              <a:t>Herschel PACS Spectrometer </a:t>
            </a:r>
            <a:r>
              <a:rPr lang="en-US" sz="1400" b="0" u="sng" dirty="0" smtClean="0">
                <a:latin typeface="Calibri"/>
                <a:cs typeface="Calibri"/>
              </a:rPr>
              <a:t>3D </a:t>
            </a:r>
            <a:r>
              <a:rPr lang="en-US" sz="1400" b="0" u="sng" dirty="0" err="1" smtClean="0">
                <a:latin typeface="Calibri"/>
                <a:cs typeface="Calibri"/>
              </a:rPr>
              <a:t>Rebinned</a:t>
            </a:r>
            <a:r>
              <a:rPr lang="en-US" sz="1400" b="0" u="sng" dirty="0" smtClean="0">
                <a:latin typeface="Calibri"/>
                <a:cs typeface="Calibri"/>
              </a:rPr>
              <a:t> Cube </a:t>
            </a:r>
            <a:r>
              <a:rPr lang="en-US" sz="1400" b="0" dirty="0" smtClean="0">
                <a:latin typeface="Calibri"/>
                <a:cs typeface="Calibri"/>
              </a:rPr>
              <a:t>Blue/Red</a:t>
            </a:r>
          </a:p>
          <a:p>
            <a:r>
              <a:rPr lang="en-US" sz="1400" b="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1400" b="0" dirty="0" smtClean="0">
                <a:solidFill>
                  <a:srgbClr val="008000"/>
                </a:solidFill>
                <a:latin typeface="Calibri"/>
                <a:cs typeface="Calibri"/>
              </a:rPr>
              <a:t>                                           </a:t>
            </a:r>
            <a:r>
              <a:rPr lang="en-US" sz="1400" b="0" dirty="0" smtClean="0">
                <a:latin typeface="Calibri"/>
                <a:cs typeface="Calibri"/>
              </a:rPr>
              <a:t>(</a:t>
            </a:r>
            <a:r>
              <a:rPr lang="en-US" sz="1400" b="0" dirty="0" smtClean="0">
                <a:latin typeface="Calibri"/>
                <a:cs typeface="Calibri"/>
                <a:sym typeface="Wingdings"/>
              </a:rPr>
              <a:t> “image”, “</a:t>
            </a:r>
            <a:r>
              <a:rPr lang="en-US" sz="1400" b="0" dirty="0" err="1" smtClean="0">
                <a:latin typeface="Calibri"/>
                <a:cs typeface="Calibri"/>
                <a:sym typeface="Wingdings"/>
              </a:rPr>
              <a:t>ra</a:t>
            </a:r>
            <a:r>
              <a:rPr lang="en-US" sz="1400" b="0" dirty="0" smtClean="0">
                <a:latin typeface="Calibri"/>
                <a:cs typeface="Calibri"/>
                <a:sym typeface="Wingdings"/>
              </a:rPr>
              <a:t>”, “</a:t>
            </a:r>
            <a:r>
              <a:rPr lang="en-US" sz="1400" b="0" dirty="0" err="1" smtClean="0">
                <a:latin typeface="Calibri"/>
                <a:cs typeface="Calibri"/>
                <a:sym typeface="Wingdings"/>
              </a:rPr>
              <a:t>dec</a:t>
            </a:r>
            <a:r>
              <a:rPr lang="en-US" sz="1400" b="0" dirty="0" smtClean="0">
                <a:latin typeface="Calibri"/>
                <a:cs typeface="Calibri"/>
                <a:sym typeface="Wingdings"/>
              </a:rPr>
              <a:t>”, “</a:t>
            </a:r>
            <a:r>
              <a:rPr lang="en-US" sz="1400" b="0" dirty="0" err="1" smtClean="0">
                <a:latin typeface="Calibri"/>
                <a:cs typeface="Calibri"/>
                <a:sym typeface="Wingdings"/>
              </a:rPr>
              <a:t>stddev</a:t>
            </a:r>
            <a:r>
              <a:rPr lang="en-US" sz="1400" b="0" dirty="0" smtClean="0">
                <a:latin typeface="Calibri"/>
                <a:cs typeface="Calibri"/>
                <a:sym typeface="Wingdings"/>
              </a:rPr>
              <a:t>”, “exposure”, “</a:t>
            </a:r>
            <a:r>
              <a:rPr lang="en-US" sz="1400" b="0" dirty="0" err="1" smtClean="0">
                <a:latin typeface="Calibri"/>
                <a:cs typeface="Calibri"/>
                <a:sym typeface="Wingdings"/>
              </a:rPr>
              <a:t>wavegrid</a:t>
            </a:r>
            <a:r>
              <a:rPr lang="en-US" sz="1400" b="0" dirty="0" smtClean="0">
                <a:latin typeface="Calibri"/>
                <a:cs typeface="Calibri"/>
                <a:sym typeface="Wingdings"/>
              </a:rPr>
              <a:t>” in, e.g., /0: L2 N1 R(0 0)</a:t>
            </a:r>
          </a:p>
          <a:p>
            <a:endParaRPr lang="en-US" sz="1400" b="0" dirty="0" smtClean="0">
              <a:latin typeface="Calibri"/>
              <a:cs typeface="Calibri"/>
              <a:sym typeface="Wingdings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b="0" dirty="0" smtClean="0">
                <a:solidFill>
                  <a:srgbClr val="008000"/>
                </a:solidFill>
                <a:latin typeface="Calibri"/>
                <a:cs typeface="Calibri"/>
                <a:sym typeface="Wingdings"/>
              </a:rPr>
              <a:t> </a:t>
            </a:r>
            <a:r>
              <a:rPr lang="en-US" b="0" u="sng" dirty="0" smtClean="0">
                <a:solidFill>
                  <a:srgbClr val="008000"/>
                </a:solidFill>
                <a:latin typeface="Calibri"/>
                <a:cs typeface="Calibri"/>
                <a:sym typeface="Wingdings"/>
              </a:rPr>
              <a:t>Level 2.5:</a:t>
            </a:r>
            <a:r>
              <a:rPr lang="en-US" b="0" dirty="0" smtClean="0">
                <a:solidFill>
                  <a:srgbClr val="008000"/>
                </a:solidFill>
                <a:latin typeface="Calibri"/>
                <a:cs typeface="Calibri"/>
                <a:sym typeface="Wingdings"/>
              </a:rPr>
              <a:t> </a:t>
            </a:r>
            <a:r>
              <a:rPr lang="en-US" sz="1400" b="0" u="sng" dirty="0" smtClean="0">
                <a:latin typeface="Calibri"/>
                <a:cs typeface="Calibri"/>
                <a:sym typeface="Wingdings"/>
              </a:rPr>
              <a:t>(only for range un-chopped)</a:t>
            </a:r>
            <a:r>
              <a:rPr lang="en-US" sz="1400" b="0" dirty="0" smtClean="0">
                <a:latin typeface="Calibri"/>
                <a:cs typeface="Calibri"/>
                <a:sym typeface="Wingdings"/>
              </a:rPr>
              <a:t>: on and off positions are in different OBSIDs. In Level 2.5, the  </a:t>
            </a:r>
          </a:p>
          <a:p>
            <a:r>
              <a:rPr lang="en-US" sz="1400" b="0" dirty="0">
                <a:latin typeface="Calibri"/>
                <a:cs typeface="Calibri"/>
                <a:sym typeface="Wingdings"/>
              </a:rPr>
              <a:t> </a:t>
            </a:r>
            <a:r>
              <a:rPr lang="en-US" sz="1400" b="0" dirty="0" smtClean="0">
                <a:latin typeface="Calibri"/>
                <a:cs typeface="Calibri"/>
                <a:sym typeface="Wingdings"/>
              </a:rPr>
              <a:t>                                  off is subtracted from the on</a:t>
            </a:r>
          </a:p>
          <a:p>
            <a:pPr>
              <a:lnSpc>
                <a:spcPct val="50000"/>
              </a:lnSpc>
            </a:pPr>
            <a:r>
              <a:rPr lang="en-US" sz="1400" b="0" dirty="0" smtClean="0">
                <a:latin typeface="Calibri"/>
                <a:cs typeface="Calibri"/>
                <a:sym typeface="Wingdings"/>
              </a:rPr>
              <a:t> </a:t>
            </a:r>
            <a:endParaRPr lang="en-US" sz="1400" b="0" dirty="0">
              <a:solidFill>
                <a:srgbClr val="008000"/>
              </a:solidFill>
              <a:latin typeface="Calibri"/>
              <a:cs typeface="Calibri"/>
            </a:endParaRPr>
          </a:p>
          <a:p>
            <a:endParaRPr lang="en-US" b="0" dirty="0" smtClean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00176" y="757242"/>
            <a:ext cx="1026389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rgbClr val="0000FF"/>
                </a:solidFill>
                <a:latin typeface="Calibri"/>
                <a:cs typeface="Calibri"/>
              </a:rPr>
              <a:t>Summary of PACS spectrometer archived products</a:t>
            </a:r>
            <a:endParaRPr lang="en-US" sz="3200" b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600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6400" b="0" dirty="0" smtClean="0">
                <a:solidFill>
                  <a:srgbClr val="0000FF"/>
                </a:solidFill>
              </a:rPr>
              <a:t>PACS Spectrometer: </a:t>
            </a:r>
          </a:p>
          <a:p>
            <a:pPr>
              <a:lnSpc>
                <a:spcPct val="120000"/>
              </a:lnSpc>
            </a:pPr>
            <a:r>
              <a:rPr lang="en-US" sz="6400" b="0" dirty="0" smtClean="0">
                <a:solidFill>
                  <a:srgbClr val="0000FF"/>
                </a:solidFill>
              </a:rPr>
              <a:t>Calibration</a:t>
            </a:r>
          </a:p>
        </p:txBody>
      </p:sp>
    </p:spTree>
    <p:extLst>
      <p:ext uri="{BB962C8B-B14F-4D97-AF65-F5344CB8AC3E}">
        <p14:creationId xmlns:p14="http://schemas.microsoft.com/office/powerpoint/2010/main" val="2248440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2324" y="1469445"/>
            <a:ext cx="81261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0" dirty="0">
              <a:latin typeface="Calibri"/>
              <a:cs typeface="Calibri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2400" b="0" dirty="0" smtClean="0">
                <a:solidFill>
                  <a:srgbClr val="FF0000"/>
                </a:solidFill>
                <a:latin typeface="Calibri"/>
                <a:cs typeface="Calibri"/>
              </a:rPr>
              <a:t> Spectrometer: </a:t>
            </a:r>
          </a:p>
          <a:p>
            <a:pPr>
              <a:lnSpc>
                <a:spcPct val="50000"/>
              </a:lnSpc>
            </a:pPr>
            <a:endParaRPr lang="en-US" sz="2400" b="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0" dirty="0" smtClean="0">
                <a:latin typeface="Calibri"/>
                <a:cs typeface="Calibri"/>
              </a:rPr>
              <a:t>Flux calibration is estimated from a set of ~30 absolute flux sky calibrators (</a:t>
            </a:r>
            <a:r>
              <a:rPr lang="en-US" b="0" dirty="0" err="1" smtClean="0">
                <a:latin typeface="Calibri"/>
                <a:cs typeface="Calibri"/>
              </a:rPr>
              <a:t>fiducial</a:t>
            </a:r>
            <a:r>
              <a:rPr lang="en-US" b="0" dirty="0" smtClean="0">
                <a:latin typeface="Calibri"/>
                <a:cs typeface="Calibri"/>
              </a:rPr>
              <a:t> stars, asteroids and planets); </a:t>
            </a:r>
          </a:p>
          <a:p>
            <a:pPr marL="285750" indent="-285750">
              <a:buFont typeface="Arial"/>
              <a:buChar char="•"/>
            </a:pPr>
            <a:endParaRPr lang="en-US" b="0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0" dirty="0" smtClean="0">
                <a:latin typeface="Calibri"/>
                <a:cs typeface="Calibri"/>
              </a:rPr>
              <a:t>Based on this set of calibrators (and using the 3X3 </a:t>
            </a:r>
            <a:r>
              <a:rPr lang="en-US" b="0" i="1" dirty="0" smtClean="0">
                <a:latin typeface="Calibri"/>
                <a:cs typeface="Calibri"/>
              </a:rPr>
              <a:t>calibration block scheme</a:t>
            </a:r>
            <a:r>
              <a:rPr lang="en-US" b="0" dirty="0" smtClean="0">
                <a:latin typeface="Calibri"/>
                <a:cs typeface="Calibri"/>
              </a:rPr>
              <a:t>), the flux calibration error is ~7% in all bands, with 3-4% reproducibility   </a:t>
            </a:r>
            <a:endParaRPr lang="en-US" b="0" dirty="0"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9173" y="4803133"/>
            <a:ext cx="8164144" cy="400110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0" dirty="0" smtClean="0">
                <a:solidFill>
                  <a:srgbClr val="3366FF"/>
                </a:solidFill>
              </a:rPr>
              <a:t> http</a:t>
            </a:r>
            <a:r>
              <a:rPr lang="en-US" b="0" dirty="0">
                <a:solidFill>
                  <a:srgbClr val="3366FF"/>
                </a:solidFill>
              </a:rPr>
              <a:t>://</a:t>
            </a:r>
            <a:r>
              <a:rPr lang="en-US" b="0" dirty="0" err="1">
                <a:solidFill>
                  <a:srgbClr val="3366FF"/>
                </a:solidFill>
              </a:rPr>
              <a:t>herschel.esac.esa.int</a:t>
            </a:r>
            <a:r>
              <a:rPr lang="en-US" b="0" dirty="0">
                <a:solidFill>
                  <a:srgbClr val="3366FF"/>
                </a:solidFill>
              </a:rPr>
              <a:t>/</a:t>
            </a:r>
            <a:r>
              <a:rPr lang="en-US" b="0" dirty="0" err="1">
                <a:solidFill>
                  <a:srgbClr val="3366FF"/>
                </a:solidFill>
              </a:rPr>
              <a:t>twiki</a:t>
            </a:r>
            <a:r>
              <a:rPr lang="en-US" b="0" dirty="0">
                <a:solidFill>
                  <a:srgbClr val="3366FF"/>
                </a:solidFill>
              </a:rPr>
              <a:t>/bin/view/Public/</a:t>
            </a:r>
            <a:r>
              <a:rPr lang="en-US" b="0" dirty="0" err="1">
                <a:solidFill>
                  <a:srgbClr val="3366FF"/>
                </a:solidFill>
              </a:rPr>
              <a:t>PacsCalibrationWeb</a:t>
            </a:r>
            <a:endParaRPr lang="en-US" b="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3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2" y="667015"/>
            <a:ext cx="8294687" cy="55321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500066" y="4516435"/>
            <a:ext cx="4270375" cy="1174750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76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733781"/>
            <a:ext cx="9309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rgbClr val="0000FF"/>
                </a:solidFill>
              </a:rPr>
              <a:t>PACS calibration tree (</a:t>
            </a:r>
            <a:r>
              <a:rPr lang="en-US" sz="3200" b="0" dirty="0" err="1" smtClean="0">
                <a:solidFill>
                  <a:srgbClr val="0000FF"/>
                </a:solidFill>
              </a:rPr>
              <a:t>calTree</a:t>
            </a:r>
            <a:r>
              <a:rPr lang="en-US" sz="3200" b="0" dirty="0" smtClean="0">
                <a:solidFill>
                  <a:srgbClr val="0000FF"/>
                </a:solidFill>
              </a:rPr>
              <a:t>)</a:t>
            </a:r>
          </a:p>
          <a:p>
            <a:pPr algn="ctr"/>
            <a:r>
              <a:rPr lang="en-US" sz="1200" b="0" dirty="0" smtClean="0">
                <a:solidFill>
                  <a:srgbClr val="0000FF"/>
                </a:solidFill>
              </a:rPr>
              <a:t>http</a:t>
            </a:r>
            <a:r>
              <a:rPr lang="en-US" sz="1200" b="0" dirty="0">
                <a:solidFill>
                  <a:srgbClr val="0000FF"/>
                </a:solidFill>
              </a:rPr>
              <a:t>://</a:t>
            </a:r>
            <a:r>
              <a:rPr lang="en-US" sz="1200" b="0" dirty="0" err="1">
                <a:solidFill>
                  <a:srgbClr val="0000FF"/>
                </a:solidFill>
              </a:rPr>
              <a:t>herschel.esac.esa.int</a:t>
            </a:r>
            <a:r>
              <a:rPr lang="en-US" sz="1200" b="0" dirty="0">
                <a:solidFill>
                  <a:srgbClr val="0000FF"/>
                </a:solidFill>
              </a:rPr>
              <a:t>/</a:t>
            </a:r>
            <a:r>
              <a:rPr lang="en-US" sz="1200" b="0" dirty="0" err="1">
                <a:solidFill>
                  <a:srgbClr val="0000FF"/>
                </a:solidFill>
              </a:rPr>
              <a:t>twiki</a:t>
            </a:r>
            <a:r>
              <a:rPr lang="en-US" sz="1200" b="0" dirty="0">
                <a:solidFill>
                  <a:srgbClr val="0000FF"/>
                </a:solidFill>
              </a:rPr>
              <a:t>/pub/</a:t>
            </a:r>
            <a:r>
              <a:rPr lang="en-US" sz="1200" b="0" dirty="0" err="1">
                <a:solidFill>
                  <a:srgbClr val="0000FF"/>
                </a:solidFill>
              </a:rPr>
              <a:t>Pacs</a:t>
            </a:r>
            <a:r>
              <a:rPr lang="en-US" sz="1200" b="0" dirty="0">
                <a:solidFill>
                  <a:srgbClr val="0000FF"/>
                </a:solidFill>
              </a:rPr>
              <a:t>/</a:t>
            </a:r>
            <a:r>
              <a:rPr lang="en-US" sz="1200" b="0" dirty="0" err="1">
                <a:solidFill>
                  <a:srgbClr val="0000FF"/>
                </a:solidFill>
              </a:rPr>
              <a:t>PacsCalibraBon</a:t>
            </a:r>
            <a:r>
              <a:rPr lang="en-US" sz="1200" b="0" dirty="0" smtClean="0">
                <a:solidFill>
                  <a:srgbClr val="0000FF"/>
                </a:solidFill>
              </a:rPr>
              <a:t>/</a:t>
            </a:r>
            <a:r>
              <a:rPr lang="en-US" sz="1200" b="0" dirty="0" err="1" smtClean="0">
                <a:solidFill>
                  <a:srgbClr val="0000FF"/>
                </a:solidFill>
              </a:rPr>
              <a:t>The_PACS_CalibraBon_Framework</a:t>
            </a:r>
            <a:r>
              <a:rPr lang="en-US" sz="1200" b="0" dirty="0" smtClean="0">
                <a:solidFill>
                  <a:srgbClr val="0000FF"/>
                </a:solidFill>
              </a:rPr>
              <a:t>_</a:t>
            </a:r>
            <a:r>
              <a:rPr lang="en-US" sz="1200" b="0" dirty="0">
                <a:solidFill>
                  <a:srgbClr val="0000FF"/>
                </a:solidFill>
              </a:rPr>
              <a:t>-.‐_issue_0.13.pdf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9687" y="1756868"/>
            <a:ext cx="81927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1800" b="0" dirty="0" smtClean="0"/>
              <a:t> The </a:t>
            </a:r>
            <a:r>
              <a:rPr lang="en-US" sz="1800" b="0" i="1" dirty="0" smtClean="0"/>
              <a:t>calibration tree</a:t>
            </a:r>
            <a:r>
              <a:rPr lang="en-US" sz="1800" b="0" dirty="0" smtClean="0"/>
              <a:t> is a tree-like structure which points to all the calibration products</a:t>
            </a:r>
          </a:p>
          <a:p>
            <a:pPr marL="342900" indent="-342900">
              <a:buFont typeface="Wingdings" charset="2"/>
              <a:buChar char="Ø"/>
            </a:pPr>
            <a:endParaRPr lang="en-US" sz="1800" b="0" dirty="0"/>
          </a:p>
          <a:p>
            <a:pPr marL="342900" indent="-342900">
              <a:buFont typeface="Wingdings" charset="2"/>
              <a:buChar char="Ø"/>
            </a:pPr>
            <a:r>
              <a:rPr lang="en-US" sz="1800" b="0" dirty="0" smtClean="0"/>
              <a:t>The PACS calibration tree has </a:t>
            </a:r>
            <a:r>
              <a:rPr lang="en-US" sz="1800" b="0" dirty="0" smtClean="0">
                <a:solidFill>
                  <a:srgbClr val="FF0000"/>
                </a:solidFill>
              </a:rPr>
              <a:t>three branches: </a:t>
            </a:r>
          </a:p>
          <a:p>
            <a:endParaRPr lang="en-US" sz="1800" b="0" dirty="0">
              <a:solidFill>
                <a:srgbClr val="FF0000"/>
              </a:solidFill>
            </a:endParaRPr>
          </a:p>
          <a:p>
            <a:r>
              <a:rPr lang="en-US" sz="1800" b="0" dirty="0" smtClean="0">
                <a:solidFill>
                  <a:srgbClr val="FF0000"/>
                </a:solidFill>
              </a:rPr>
              <a:t>                                                </a:t>
            </a:r>
            <a:r>
              <a:rPr lang="en-US" sz="1800" b="0" dirty="0" smtClean="0"/>
              <a:t>1) common</a:t>
            </a:r>
          </a:p>
          <a:p>
            <a:r>
              <a:rPr lang="en-US" sz="1800" b="0" dirty="0"/>
              <a:t> </a:t>
            </a:r>
            <a:r>
              <a:rPr lang="en-US" sz="1800" b="0" dirty="0" smtClean="0"/>
              <a:t>                                               2) photometer</a:t>
            </a:r>
          </a:p>
          <a:p>
            <a:r>
              <a:rPr lang="en-US" sz="1800" b="0" dirty="0"/>
              <a:t> </a:t>
            </a:r>
            <a:r>
              <a:rPr lang="en-US" sz="1800" b="0" dirty="0" smtClean="0"/>
              <a:t>                                               3) spectrometer  </a:t>
            </a:r>
            <a:endParaRPr lang="en-US" sz="1800" b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186" y="4184426"/>
            <a:ext cx="4179172" cy="18288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1537329" y="4659524"/>
            <a:ext cx="1078994" cy="1909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1565597" y="5594877"/>
            <a:ext cx="1078994" cy="1909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38291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9719" y="1203128"/>
            <a:ext cx="859185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latin typeface="Calibri"/>
                <a:cs typeface="Calibri"/>
              </a:rPr>
              <a:t>One of the </a:t>
            </a:r>
            <a:r>
              <a:rPr lang="en-US" sz="1800" b="0" dirty="0" smtClean="0">
                <a:solidFill>
                  <a:srgbClr val="FF0000"/>
                </a:solidFill>
                <a:latin typeface="Calibri"/>
                <a:cs typeface="Calibri"/>
              </a:rPr>
              <a:t>most important reasons to reprocess your PACS data </a:t>
            </a:r>
            <a:r>
              <a:rPr lang="en-US" sz="1800" b="0" dirty="0" smtClean="0">
                <a:latin typeface="Calibri"/>
                <a:cs typeface="Calibri"/>
              </a:rPr>
              <a:t>is to make sure that you are using the </a:t>
            </a:r>
            <a:r>
              <a:rPr lang="en-US" sz="1800" b="0" dirty="0" smtClean="0">
                <a:solidFill>
                  <a:srgbClr val="FF0000"/>
                </a:solidFill>
                <a:latin typeface="Calibri"/>
                <a:cs typeface="Calibri"/>
              </a:rPr>
              <a:t>latest versions of the calibration files. </a:t>
            </a:r>
            <a:r>
              <a:rPr lang="en-US" sz="1800" b="0" dirty="0" smtClean="0">
                <a:latin typeface="Calibri"/>
                <a:cs typeface="Calibri"/>
              </a:rPr>
              <a:t>This is true for both the photometer and spectrometer</a:t>
            </a:r>
            <a:r>
              <a:rPr lang="en-US" sz="1800" b="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lang="en-US" sz="1800" b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5538" y="2180547"/>
            <a:ext cx="7773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1800" b="0" dirty="0" smtClean="0">
                <a:solidFill>
                  <a:srgbClr val="FF0000"/>
                </a:solidFill>
                <a:latin typeface="Calibri"/>
                <a:cs typeface="Calibri"/>
              </a:rPr>
              <a:t>To check the calibration files version </a:t>
            </a:r>
            <a:r>
              <a:rPr lang="en-US" sz="1800" b="0" dirty="0" smtClean="0">
                <a:latin typeface="Calibri"/>
                <a:cs typeface="Calibri"/>
              </a:rPr>
              <a:t>of the data downloaded from the HSA, first load your OBSID into HIPE and then type the command below: </a:t>
            </a:r>
            <a:endParaRPr lang="en-US" sz="1800" b="0" dirty="0">
              <a:latin typeface="Calibri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298" y="2890087"/>
            <a:ext cx="6992862" cy="1188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153" y="4001492"/>
            <a:ext cx="3027452" cy="18288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141921" y="3663590"/>
            <a:ext cx="358003" cy="37502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2" name="Oval 11"/>
          <p:cNvSpPr/>
          <p:nvPr/>
        </p:nvSpPr>
        <p:spPr>
          <a:xfrm>
            <a:off x="7107612" y="5536834"/>
            <a:ext cx="358003" cy="37502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cxnSp>
        <p:nvCxnSpPr>
          <p:cNvPr id="13" name="Elbow Connector 12"/>
          <p:cNvCxnSpPr/>
          <p:nvPr/>
        </p:nvCxnSpPr>
        <p:spPr>
          <a:xfrm>
            <a:off x="1576638" y="3823117"/>
            <a:ext cx="5428686" cy="1894570"/>
          </a:xfrm>
          <a:prstGeom prst="bentConnector3">
            <a:avLst/>
          </a:prstGeom>
          <a:ln w="28575" cmpd="sng">
            <a:solidFill>
              <a:srgbClr val="C40F1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0991" y="4323253"/>
            <a:ext cx="3443649" cy="1077218"/>
          </a:xfrm>
          <a:prstGeom prst="rect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latin typeface="Calibri"/>
                <a:cs typeface="Calibri"/>
              </a:rPr>
              <a:t>Compare the number you get (e.g. 56) from running the command above with the last number (e.g. 65) showing in the Calibration Sets table in HIPE  </a:t>
            </a:r>
            <a:endParaRPr lang="en-US" sz="1600" b="0" dirty="0">
              <a:latin typeface="Calibri"/>
              <a:cs typeface="Calibri"/>
            </a:endParaRPr>
          </a:p>
        </p:txBody>
      </p:sp>
      <p:sp>
        <p:nvSpPr>
          <p:cNvPr id="15" name="Down Arrow 14"/>
          <p:cNvSpPr>
            <a:spLocks/>
          </p:cNvSpPr>
          <p:nvPr/>
        </p:nvSpPr>
        <p:spPr>
          <a:xfrm>
            <a:off x="2045454" y="5365360"/>
            <a:ext cx="393191" cy="512233"/>
          </a:xfrm>
          <a:prstGeom prst="downArrow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6" name="TextBox 15"/>
          <p:cNvSpPr txBox="1"/>
          <p:nvPr/>
        </p:nvSpPr>
        <p:spPr>
          <a:xfrm>
            <a:off x="425915" y="5854055"/>
            <a:ext cx="5584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</a:rPr>
              <a:t>Window </a:t>
            </a:r>
            <a:r>
              <a:rPr lang="en-US" sz="1400" b="0" dirty="0" smtClean="0">
                <a:solidFill>
                  <a:srgbClr val="FF0000"/>
                </a:solidFill>
                <a:sym typeface="Wingdings"/>
              </a:rPr>
              <a:t> Show View  Workbench  Calibration Sets   </a:t>
            </a:r>
            <a:endParaRPr lang="en-US" sz="1400" b="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65108" y="582444"/>
            <a:ext cx="34279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rgbClr val="0000FF"/>
                </a:solidFill>
              </a:rPr>
              <a:t>IMPORTANT</a:t>
            </a:r>
            <a:endParaRPr lang="en-US" sz="32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420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04619" y="2443073"/>
            <a:ext cx="6164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dirty="0" smtClean="0">
                <a:solidFill>
                  <a:srgbClr val="0000FF"/>
                </a:solidFill>
              </a:rPr>
              <a:t>Documentation</a:t>
            </a:r>
            <a:endParaRPr lang="en-US" sz="44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598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6378" y="1593660"/>
            <a:ext cx="8264061" cy="4888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200" b="0" dirty="0" smtClean="0">
                <a:solidFill>
                  <a:srgbClr val="FF0000"/>
                </a:solidFill>
                <a:latin typeface="Calibri"/>
                <a:cs typeface="Calibri"/>
              </a:rPr>
              <a:t>PACS Observer’s Manual (last update: July ‘13)</a:t>
            </a:r>
          </a:p>
          <a:p>
            <a:pPr>
              <a:lnSpc>
                <a:spcPct val="120000"/>
              </a:lnSpc>
            </a:pPr>
            <a:r>
              <a:rPr lang="en-US" sz="2200" b="0" dirty="0">
                <a:solidFill>
                  <a:srgbClr val="FF0000"/>
                </a:solidFill>
                <a:latin typeface="Calibri"/>
                <a:cs typeface="Calibri"/>
              </a:rPr>
              <a:t>      </a:t>
            </a:r>
            <a:r>
              <a:rPr lang="en-US" sz="2200" b="0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http://herschel.esac.esa.int/Docs/PACS/pdf/</a:t>
            </a:r>
            <a:r>
              <a:rPr lang="en-US" sz="2200" b="0" dirty="0" smtClean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pacs_om.pdf</a:t>
            </a:r>
            <a:endParaRPr lang="en-US" sz="2200" b="0" dirty="0" smtClean="0">
              <a:solidFill>
                <a:srgbClr val="0000FF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endParaRPr lang="en-US" sz="2200" b="0" dirty="0">
              <a:solidFill>
                <a:srgbClr val="0000FF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en-US" sz="2200" b="0" dirty="0" smtClean="0">
                <a:solidFill>
                  <a:srgbClr val="FF0000"/>
                </a:solidFill>
                <a:latin typeface="Calibri"/>
                <a:cs typeface="Calibri"/>
              </a:rPr>
              <a:t> PACS Data Reduction Guide: Spectrometer</a:t>
            </a:r>
          </a:p>
          <a:p>
            <a:pPr>
              <a:lnSpc>
                <a:spcPct val="120000"/>
              </a:lnSpc>
            </a:pPr>
            <a:r>
              <a:rPr lang="en-US" sz="2200" b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200" b="0" dirty="0" smtClean="0">
                <a:solidFill>
                  <a:srgbClr val="FF0000"/>
                </a:solidFill>
                <a:latin typeface="Calibri"/>
                <a:cs typeface="Calibri"/>
              </a:rPr>
              <a:t>     </a:t>
            </a:r>
            <a:r>
              <a:rPr lang="en-US" sz="2200" b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200" b="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http://127.0.0.1:8082/print/pacs_spec/pacs_spec.pdf#</a:t>
            </a:r>
            <a:r>
              <a:rPr lang="en-US" sz="2200" b="0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pacs_spec</a:t>
            </a:r>
            <a:endParaRPr lang="en-US" sz="2200" b="0" dirty="0" smtClean="0">
              <a:solidFill>
                <a:srgbClr val="0000FF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endParaRPr lang="en-US" sz="2200" b="0" dirty="0">
              <a:solidFill>
                <a:srgbClr val="0000FF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200" b="0" dirty="0" smtClean="0">
                <a:solidFill>
                  <a:srgbClr val="FF0000"/>
                </a:solidFill>
                <a:latin typeface="Calibri"/>
                <a:cs typeface="Calibri"/>
              </a:rPr>
              <a:t> NHSC PACS tutorials:</a:t>
            </a:r>
          </a:p>
          <a:p>
            <a:pPr>
              <a:lnSpc>
                <a:spcPct val="120000"/>
              </a:lnSpc>
            </a:pPr>
            <a:r>
              <a:rPr lang="en-US" sz="2200" b="0" dirty="0">
                <a:latin typeface="Calibri"/>
                <a:cs typeface="Calibri"/>
              </a:rPr>
              <a:t>       </a:t>
            </a:r>
            <a:r>
              <a:rPr lang="en-US" sz="2200" b="0" u="sng" dirty="0" smtClean="0">
                <a:solidFill>
                  <a:srgbClr val="0000FF"/>
                </a:solidFill>
                <a:latin typeface="Calibri"/>
                <a:cs typeface="Calibri"/>
              </a:rPr>
              <a:t>https</a:t>
            </a:r>
            <a:r>
              <a:rPr lang="en-US" sz="2200" b="0" u="sng" dirty="0">
                <a:solidFill>
                  <a:srgbClr val="0000FF"/>
                </a:solidFill>
                <a:latin typeface="Calibri"/>
                <a:cs typeface="Calibri"/>
              </a:rPr>
              <a:t>://</a:t>
            </a:r>
            <a:r>
              <a:rPr lang="en-US" sz="2200" b="0" u="sng" dirty="0" err="1">
                <a:solidFill>
                  <a:srgbClr val="0000FF"/>
                </a:solidFill>
                <a:latin typeface="Calibri"/>
                <a:cs typeface="Calibri"/>
              </a:rPr>
              <a:t>nhscsci.ipac.caltech.edu</a:t>
            </a:r>
            <a:r>
              <a:rPr lang="en-US" sz="2200" b="0" u="sng" dirty="0">
                <a:solidFill>
                  <a:srgbClr val="0000FF"/>
                </a:solidFill>
                <a:latin typeface="Calibri"/>
                <a:cs typeface="Calibri"/>
              </a:rPr>
              <a:t>/</a:t>
            </a:r>
            <a:r>
              <a:rPr lang="en-US" sz="2200" b="0" u="sng" dirty="0" err="1">
                <a:solidFill>
                  <a:srgbClr val="0000FF"/>
                </a:solidFill>
                <a:latin typeface="Calibri"/>
                <a:cs typeface="Calibri"/>
              </a:rPr>
              <a:t>sc</a:t>
            </a:r>
            <a:r>
              <a:rPr lang="en-US" sz="2200" b="0" u="sng" dirty="0">
                <a:solidFill>
                  <a:srgbClr val="0000FF"/>
                </a:solidFill>
                <a:latin typeface="Calibri"/>
                <a:cs typeface="Calibri"/>
              </a:rPr>
              <a:t>/</a:t>
            </a:r>
            <a:r>
              <a:rPr lang="en-US" sz="2200" b="0" u="sng" dirty="0" err="1">
                <a:solidFill>
                  <a:srgbClr val="0000FF"/>
                </a:solidFill>
                <a:latin typeface="Calibri"/>
                <a:cs typeface="Calibri"/>
              </a:rPr>
              <a:t>index.php</a:t>
            </a:r>
            <a:r>
              <a:rPr lang="en-US" sz="2200" b="0" u="sng" dirty="0">
                <a:solidFill>
                  <a:srgbClr val="0000FF"/>
                </a:solidFill>
                <a:latin typeface="Calibri"/>
                <a:cs typeface="Calibri"/>
              </a:rPr>
              <a:t>/</a:t>
            </a:r>
            <a:r>
              <a:rPr lang="en-US" sz="2200" b="0" u="sng" dirty="0" err="1">
                <a:solidFill>
                  <a:srgbClr val="0000FF"/>
                </a:solidFill>
                <a:latin typeface="Calibri"/>
                <a:cs typeface="Calibri"/>
              </a:rPr>
              <a:t>Pacs</a:t>
            </a:r>
            <a:r>
              <a:rPr lang="en-US" sz="2200" b="0" u="sng" dirty="0">
                <a:solidFill>
                  <a:srgbClr val="0000FF"/>
                </a:solidFill>
                <a:latin typeface="Calibri"/>
                <a:cs typeface="Calibri"/>
              </a:rPr>
              <a:t>/</a:t>
            </a:r>
            <a:r>
              <a:rPr lang="en-US" sz="2200" b="0" u="sng" dirty="0" err="1">
                <a:solidFill>
                  <a:srgbClr val="0000FF"/>
                </a:solidFill>
                <a:latin typeface="Calibri"/>
                <a:cs typeface="Calibri"/>
              </a:rPr>
              <a:t>DataProcessing</a:t>
            </a:r>
            <a:r>
              <a:rPr lang="en-US" sz="2200" b="0" u="sng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</a:p>
          <a:p>
            <a:pPr>
              <a:lnSpc>
                <a:spcPct val="120000"/>
              </a:lnSpc>
            </a:pPr>
            <a:endParaRPr lang="en-US" sz="2200" b="0" u="sng" dirty="0" smtClean="0">
              <a:solidFill>
                <a:srgbClr val="0000FF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endParaRPr lang="en-US" sz="2200" b="0" dirty="0"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endParaRPr lang="en-US" sz="2200" b="0" dirty="0" smtClean="0"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endParaRPr lang="en-US" sz="22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101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76526" y="793216"/>
            <a:ext cx="8834423" cy="4709758"/>
            <a:chOff x="576526" y="793216"/>
            <a:chExt cx="8834423" cy="4709758"/>
          </a:xfrm>
        </p:grpSpPr>
        <p:sp>
          <p:nvSpPr>
            <p:cNvPr id="6" name="TextBox 5"/>
            <p:cNvSpPr txBox="1"/>
            <p:nvPr/>
          </p:nvSpPr>
          <p:spPr>
            <a:xfrm>
              <a:off x="1329938" y="793216"/>
              <a:ext cx="650569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0" dirty="0" smtClean="0">
                  <a:solidFill>
                    <a:srgbClr val="0000FF"/>
                  </a:solidFill>
                  <a:latin typeface="Calibri"/>
                  <a:cs typeface="Calibri"/>
                </a:rPr>
                <a:t>Additional Resources </a:t>
              </a:r>
              <a:endParaRPr lang="en-US" sz="3200" b="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6526" y="1629375"/>
              <a:ext cx="796274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charset="2"/>
                <a:buChar char="§"/>
              </a:pPr>
              <a:r>
                <a:rPr lang="en-US" b="0" dirty="0" smtClean="0">
                  <a:latin typeface="Calibri"/>
                  <a:cs typeface="Calibri"/>
                </a:rPr>
                <a:t> Processing large PACS data sets, especially for the photometer, requires large memory allocations (64 GB or more). You can request a remote user account on our virtual system at NHSC. For more information, visit:  </a:t>
              </a:r>
            </a:p>
            <a:p>
              <a:endParaRPr lang="en-US" b="0" dirty="0">
                <a:latin typeface="Calibri"/>
                <a:cs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5678" y="4179535"/>
              <a:ext cx="78123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charset="2"/>
                <a:buChar char="§"/>
              </a:pPr>
              <a:r>
                <a:rPr lang="en-US" b="0" dirty="0" smtClean="0">
                  <a:latin typeface="Calibri"/>
                  <a:cs typeface="Calibri"/>
                </a:rPr>
                <a:t> Our remote user accounts come automatically with a multi-threaded version of the PACS spectrometer pipeline. This means that you can speed up your spectrometer data processing by a factor 4 ! </a:t>
              </a:r>
            </a:p>
            <a:p>
              <a:endParaRPr lang="en-US" b="0" dirty="0">
                <a:latin typeface="Calibri"/>
                <a:cs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51565" y="3314941"/>
              <a:ext cx="86593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0" dirty="0">
                  <a:solidFill>
                    <a:srgbClr val="3366FF"/>
                  </a:solidFill>
                  <a:latin typeface="Calibri"/>
                  <a:cs typeface="Calibri"/>
                </a:rPr>
                <a:t>https://</a:t>
              </a:r>
              <a:r>
                <a:rPr lang="en-US" sz="2000" b="0" dirty="0" err="1">
                  <a:solidFill>
                    <a:srgbClr val="3366FF"/>
                  </a:solidFill>
                  <a:latin typeface="Calibri"/>
                  <a:cs typeface="Calibri"/>
                </a:rPr>
                <a:t>nhscsci.ipac.caltech.edu</a:t>
              </a:r>
              <a:r>
                <a:rPr lang="en-US" sz="2000" b="0" dirty="0">
                  <a:solidFill>
                    <a:srgbClr val="3366FF"/>
                  </a:solidFill>
                  <a:latin typeface="Calibri"/>
                  <a:cs typeface="Calibri"/>
                </a:rPr>
                <a:t>/</a:t>
              </a:r>
              <a:r>
                <a:rPr lang="en-US" sz="2000" b="0" dirty="0" err="1">
                  <a:solidFill>
                    <a:srgbClr val="3366FF"/>
                  </a:solidFill>
                  <a:latin typeface="Calibri"/>
                  <a:cs typeface="Calibri"/>
                </a:rPr>
                <a:t>sc</a:t>
              </a:r>
              <a:r>
                <a:rPr lang="en-US" sz="2000" b="0" dirty="0">
                  <a:solidFill>
                    <a:srgbClr val="3366FF"/>
                  </a:solidFill>
                  <a:latin typeface="Calibri"/>
                  <a:cs typeface="Calibri"/>
                </a:rPr>
                <a:t>/</a:t>
              </a:r>
              <a:r>
                <a:rPr lang="en-US" sz="2000" b="0" dirty="0" err="1">
                  <a:solidFill>
                    <a:srgbClr val="3366FF"/>
                  </a:solidFill>
                  <a:latin typeface="Calibri"/>
                  <a:cs typeface="Calibri"/>
                </a:rPr>
                <a:t>index.php</a:t>
              </a:r>
              <a:r>
                <a:rPr lang="en-US" sz="2000" b="0" dirty="0">
                  <a:solidFill>
                    <a:srgbClr val="3366FF"/>
                  </a:solidFill>
                  <a:latin typeface="Calibri"/>
                  <a:cs typeface="Calibri"/>
                </a:rPr>
                <a:t>/</a:t>
              </a:r>
              <a:r>
                <a:rPr lang="en-US" sz="2000" b="0" dirty="0" err="1">
                  <a:solidFill>
                    <a:srgbClr val="3366FF"/>
                  </a:solidFill>
                  <a:latin typeface="Calibri"/>
                  <a:cs typeface="Calibri"/>
                </a:rPr>
                <a:t>CompSupport</a:t>
              </a:r>
              <a:r>
                <a:rPr lang="en-US" sz="2000" b="0" dirty="0">
                  <a:solidFill>
                    <a:srgbClr val="3366FF"/>
                  </a:solidFill>
                  <a:latin typeface="Calibri"/>
                  <a:cs typeface="Calibri"/>
                </a:rPr>
                <a:t>/</a:t>
              </a:r>
              <a:r>
                <a:rPr lang="en-US" sz="2000" b="0" dirty="0" err="1">
                  <a:solidFill>
                    <a:srgbClr val="3366FF"/>
                  </a:solidFill>
                  <a:latin typeface="Calibri"/>
                  <a:cs typeface="Calibri"/>
                </a:rPr>
                <a:t>ExternalUsers</a:t>
              </a:r>
              <a:endParaRPr lang="en-US" sz="2000" b="0" dirty="0">
                <a:solidFill>
                  <a:srgbClr val="3366FF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6693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Content Placeholder 3" descr="resolution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20279" r="-20279"/>
          <a:stretch>
            <a:fillRect/>
          </a:stretch>
        </p:blipFill>
        <p:spPr>
          <a:xfrm>
            <a:off x="445759" y="1314152"/>
            <a:ext cx="8229600" cy="4525963"/>
          </a:xfrm>
        </p:spPr>
      </p:pic>
      <p:cxnSp>
        <p:nvCxnSpPr>
          <p:cNvPr id="6" name="Straight Connector 5"/>
          <p:cNvCxnSpPr/>
          <p:nvPr/>
        </p:nvCxnSpPr>
        <p:spPr>
          <a:xfrm flipV="1">
            <a:off x="1081817" y="3099378"/>
            <a:ext cx="7604983" cy="117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38607" y="2666852"/>
            <a:ext cx="1665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/>
              <a:t>Pixel Size = 9.4"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55396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Content Placeholder 17" descr="her_irs_res copy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" t="2796" r="-3336" b="8598"/>
          <a:stretch/>
        </p:blipFill>
        <p:spPr>
          <a:xfrm>
            <a:off x="585312" y="1283808"/>
            <a:ext cx="8227357" cy="4526280"/>
          </a:xfrm>
        </p:spPr>
      </p:pic>
      <p:sp>
        <p:nvSpPr>
          <p:cNvPr id="6" name="TextBox 5"/>
          <p:cNvSpPr txBox="1"/>
          <p:nvPr/>
        </p:nvSpPr>
        <p:spPr>
          <a:xfrm>
            <a:off x="2068238" y="3014446"/>
            <a:ext cx="1127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/>
              <a:t>Spitzer</a:t>
            </a:r>
            <a:endParaRPr lang="en-US" b="0" dirty="0"/>
          </a:p>
        </p:txBody>
      </p:sp>
      <p:sp>
        <p:nvSpPr>
          <p:cNvPr id="7" name="TextBox 6"/>
          <p:cNvSpPr txBox="1"/>
          <p:nvPr/>
        </p:nvSpPr>
        <p:spPr>
          <a:xfrm>
            <a:off x="3845086" y="2734602"/>
            <a:ext cx="1450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/>
              <a:t>Herschel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847048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81" y="849321"/>
            <a:ext cx="4528249" cy="52120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882" y="1270008"/>
            <a:ext cx="3990310" cy="437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10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3529" y="1037855"/>
            <a:ext cx="72804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rgbClr val="0000FF"/>
                </a:solidFill>
                <a:latin typeface="Calibri"/>
                <a:cs typeface="Calibri"/>
              </a:rPr>
              <a:t>PACS Spectrometer Observing Modes</a:t>
            </a:r>
            <a:endParaRPr lang="en-US" sz="3200" b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8173" y="1967366"/>
            <a:ext cx="78204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US" sz="2600" b="0" dirty="0" smtClean="0">
                <a:latin typeface="Calibri"/>
                <a:cs typeface="Calibri"/>
              </a:rPr>
              <a:t>There are 2 PACS spectrometer observing modes:</a:t>
            </a:r>
          </a:p>
          <a:p>
            <a:r>
              <a:rPr lang="en-US" sz="2600" b="0" dirty="0">
                <a:latin typeface="Calibri"/>
                <a:cs typeface="Calibri"/>
              </a:rPr>
              <a:t> </a:t>
            </a:r>
            <a:r>
              <a:rPr lang="en-US" sz="2600" b="0" dirty="0" smtClean="0">
                <a:latin typeface="Calibri"/>
                <a:cs typeface="Calibri"/>
              </a:rPr>
              <a:t> </a:t>
            </a:r>
            <a:endParaRPr lang="en-US" sz="2600" b="0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9574" y="2944302"/>
            <a:ext cx="3409350" cy="91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200" b="0" dirty="0" smtClean="0">
                <a:latin typeface="Calibri"/>
                <a:cs typeface="Calibri"/>
              </a:rPr>
              <a:t>Chop-Nod mode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200" b="0" dirty="0" smtClean="0">
                <a:latin typeface="Calibri"/>
                <a:cs typeface="Calibri"/>
              </a:rPr>
              <a:t>Un-chopped mode </a:t>
            </a:r>
            <a:endParaRPr lang="en-US" sz="22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9639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36501" y="1162441"/>
            <a:ext cx="8480506" cy="4542890"/>
            <a:chOff x="336501" y="1162441"/>
            <a:chExt cx="8480506" cy="4542890"/>
          </a:xfrm>
        </p:grpSpPr>
        <p:grpSp>
          <p:nvGrpSpPr>
            <p:cNvPr id="6" name="Group 5"/>
            <p:cNvGrpSpPr/>
            <p:nvPr/>
          </p:nvGrpSpPr>
          <p:grpSpPr>
            <a:xfrm>
              <a:off x="336501" y="1162441"/>
              <a:ext cx="8480506" cy="3916075"/>
              <a:chOff x="336501" y="1452230"/>
              <a:chExt cx="8480506" cy="391607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541459" y="1452230"/>
                <a:ext cx="22988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u="sng" dirty="0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Chop-nod</a:t>
                </a:r>
                <a:endParaRPr lang="en-US" sz="3200" b="0" u="sng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342819" y="1490111"/>
                <a:ext cx="2847379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0" u="sng" dirty="0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Un-chopped</a:t>
                </a:r>
              </a:p>
              <a:p>
                <a:pPr algn="ctr"/>
                <a:r>
                  <a:rPr lang="en-US" b="0" dirty="0" smtClean="0">
                    <a:latin typeface="Calibri"/>
                    <a:cs typeface="Calibri"/>
                  </a:rPr>
                  <a:t>(no “clean” sky within 6’)</a:t>
                </a:r>
                <a:endParaRPr lang="en-US" b="0" dirty="0">
                  <a:latin typeface="Calibri"/>
                  <a:cs typeface="Calibri"/>
                </a:endParaRPr>
              </a:p>
            </p:txBody>
          </p:sp>
          <p:pic>
            <p:nvPicPr>
              <p:cNvPr id="10" name="Picture 9" descr="un-chopped_AOT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1968" y="2899425"/>
                <a:ext cx="3875039" cy="2468880"/>
              </a:xfrm>
              <a:prstGeom prst="rect">
                <a:avLst/>
              </a:prstGeom>
            </p:spPr>
          </p:pic>
          <p:pic>
            <p:nvPicPr>
              <p:cNvPr id="11" name="Picture 10" descr="chop_nod_AOT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6501" y="2899425"/>
                <a:ext cx="3977465" cy="2468880"/>
              </a:xfrm>
              <a:prstGeom prst="rect">
                <a:avLst/>
              </a:prstGeom>
            </p:spPr>
          </p:pic>
        </p:grpSp>
        <p:cxnSp>
          <p:nvCxnSpPr>
            <p:cNvPr id="7" name="Straight Connector 6"/>
            <p:cNvCxnSpPr/>
            <p:nvPr/>
          </p:nvCxnSpPr>
          <p:spPr>
            <a:xfrm>
              <a:off x="4557432" y="1557981"/>
              <a:ext cx="16076" cy="4147350"/>
            </a:xfrm>
            <a:prstGeom prst="line">
              <a:avLst/>
            </a:prstGeom>
            <a:ln w="2540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3723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8275" y="824796"/>
            <a:ext cx="9299019" cy="4993085"/>
            <a:chOff x="288275" y="824796"/>
            <a:chExt cx="9299019" cy="4993085"/>
          </a:xfrm>
        </p:grpSpPr>
        <p:sp>
          <p:nvSpPr>
            <p:cNvPr id="6" name="TextBox 5"/>
            <p:cNvSpPr txBox="1"/>
            <p:nvPr/>
          </p:nvSpPr>
          <p:spPr>
            <a:xfrm>
              <a:off x="382561" y="824796"/>
              <a:ext cx="920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dirty="0" smtClean="0">
                  <a:solidFill>
                    <a:srgbClr val="FF0000"/>
                  </a:solidFill>
                  <a:latin typeface="Calibri"/>
                  <a:cs typeface="Calibri"/>
                </a:rPr>
                <a:t>Both chop and un-chopped observations </a:t>
              </a:r>
              <a:r>
                <a:rPr lang="en-US" sz="2400" b="0" dirty="0" smtClean="0">
                  <a:latin typeface="Calibri"/>
                  <a:cs typeface="Calibri"/>
                </a:rPr>
                <a:t>can be </a:t>
              </a:r>
              <a:r>
                <a:rPr lang="en-US" sz="2400" b="0" u="sng" dirty="0" smtClean="0">
                  <a:latin typeface="Calibri"/>
                  <a:cs typeface="Calibri"/>
                </a:rPr>
                <a:t>pointed</a:t>
              </a:r>
              <a:r>
                <a:rPr lang="en-US" sz="2400" b="0" dirty="0" smtClean="0">
                  <a:latin typeface="Calibri"/>
                  <a:cs typeface="Calibri"/>
                </a:rPr>
                <a:t> or </a:t>
              </a:r>
              <a:r>
                <a:rPr lang="en-US" sz="2400" b="0" u="sng" dirty="0" smtClean="0">
                  <a:latin typeface="Calibri"/>
                  <a:cs typeface="Calibri"/>
                </a:rPr>
                <a:t>mapping </a:t>
              </a:r>
              <a:endParaRPr lang="en-US" sz="2400" b="0" u="sng" dirty="0">
                <a:latin typeface="Calibri"/>
                <a:cs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00334" y="1705779"/>
              <a:ext cx="22988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u="sng" dirty="0" smtClean="0">
                  <a:solidFill>
                    <a:srgbClr val="FF0000"/>
                  </a:solidFill>
                  <a:latin typeface="Calibri"/>
                  <a:cs typeface="Calibri"/>
                </a:rPr>
                <a:t>Pointed</a:t>
              </a:r>
              <a:endParaRPr lang="en-US" sz="2400" b="0" u="sng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98894" y="1705779"/>
              <a:ext cx="31460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u="sng" dirty="0" smtClean="0">
                  <a:solidFill>
                    <a:srgbClr val="FF0000"/>
                  </a:solidFill>
                  <a:latin typeface="Calibri"/>
                  <a:cs typeface="Calibri"/>
                  <a:sym typeface="Wingdings"/>
                </a:rPr>
                <a:t>Mapping</a:t>
              </a:r>
              <a:endParaRPr lang="en-US" sz="2400" b="0" u="sng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pic>
          <p:nvPicPr>
            <p:cNvPr id="9" name="Picture 8" descr="line_mapping_AO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2166" y="2502549"/>
              <a:ext cx="3909184" cy="3200400"/>
            </a:xfrm>
            <a:prstGeom prst="rect">
              <a:avLst/>
            </a:prstGeom>
          </p:spPr>
        </p:pic>
        <p:pic>
          <p:nvPicPr>
            <p:cNvPr id="10" name="Picture 9" descr="line_pointed_AO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75" y="2486673"/>
              <a:ext cx="4054708" cy="3200400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4557432" y="1670531"/>
              <a:ext cx="16076" cy="4147350"/>
            </a:xfrm>
            <a:prstGeom prst="line">
              <a:avLst/>
            </a:prstGeom>
            <a:ln w="2540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612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3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3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14040</TotalTime>
  <Words>1176</Words>
  <Application>Microsoft Macintosh PowerPoint</Application>
  <PresentationFormat>On-screen Show (4:3)</PresentationFormat>
  <Paragraphs>168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1_Default Design</vt:lpstr>
      <vt:lpstr>The PACS Spectrometer: Overview and Products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SPIRE Status</dc:title>
  <dc:creator>Authorised User</dc:creator>
  <cp:lastModifiedBy>Roberta Paladini</cp:lastModifiedBy>
  <cp:revision>284</cp:revision>
  <cp:lastPrinted>2014-10-08T15:03:39Z</cp:lastPrinted>
  <dcterms:created xsi:type="dcterms:W3CDTF">2009-12-08T14:00:48Z</dcterms:created>
  <dcterms:modified xsi:type="dcterms:W3CDTF">2014-10-08T15:20:23Z</dcterms:modified>
</cp:coreProperties>
</file>