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51"/>
  </p:notesMasterIdLst>
  <p:sldIdLst>
    <p:sldId id="350" r:id="rId2"/>
    <p:sldId id="349" r:id="rId3"/>
    <p:sldId id="257" r:id="rId4"/>
    <p:sldId id="285" r:id="rId5"/>
    <p:sldId id="293" r:id="rId6"/>
    <p:sldId id="288" r:id="rId7"/>
    <p:sldId id="290" r:id="rId8"/>
    <p:sldId id="304" r:id="rId9"/>
    <p:sldId id="291" r:id="rId10"/>
    <p:sldId id="333" r:id="rId11"/>
    <p:sldId id="294" r:id="rId12"/>
    <p:sldId id="295" r:id="rId13"/>
    <p:sldId id="297" r:id="rId14"/>
    <p:sldId id="298" r:id="rId15"/>
    <p:sldId id="299" r:id="rId16"/>
    <p:sldId id="306" r:id="rId17"/>
    <p:sldId id="347" r:id="rId18"/>
    <p:sldId id="300" r:id="rId19"/>
    <p:sldId id="351" r:id="rId20"/>
    <p:sldId id="302" r:id="rId21"/>
    <p:sldId id="303" r:id="rId22"/>
    <p:sldId id="305" r:id="rId23"/>
    <p:sldId id="307" r:id="rId24"/>
    <p:sldId id="318" r:id="rId25"/>
    <p:sldId id="320" r:id="rId26"/>
    <p:sldId id="321" r:id="rId27"/>
    <p:sldId id="322" r:id="rId28"/>
    <p:sldId id="348" r:id="rId29"/>
    <p:sldId id="328" r:id="rId30"/>
    <p:sldId id="324" r:id="rId31"/>
    <p:sldId id="325" r:id="rId32"/>
    <p:sldId id="326" r:id="rId33"/>
    <p:sldId id="352" r:id="rId34"/>
    <p:sldId id="331" r:id="rId35"/>
    <p:sldId id="332" r:id="rId36"/>
    <p:sldId id="353" r:id="rId37"/>
    <p:sldId id="354" r:id="rId38"/>
    <p:sldId id="289" r:id="rId39"/>
    <p:sldId id="344" r:id="rId40"/>
    <p:sldId id="346" r:id="rId41"/>
    <p:sldId id="329" r:id="rId42"/>
    <p:sldId id="309" r:id="rId43"/>
    <p:sldId id="327" r:id="rId44"/>
    <p:sldId id="310" r:id="rId45"/>
    <p:sldId id="311" r:id="rId46"/>
    <p:sldId id="312" r:id="rId47"/>
    <p:sldId id="313" r:id="rId48"/>
    <p:sldId id="314" r:id="rId49"/>
    <p:sldId id="315" r:id="rId50"/>
  </p:sldIdLst>
  <p:sldSz cx="9144000" cy="6858000" type="screen4x3"/>
  <p:notesSz cx="7315200" cy="9601200"/>
  <p:defaultTextStyle>
    <a:defPPr>
      <a:defRPr lang="en-US"/>
    </a:defPPr>
    <a:lvl1pPr algn="l" rtl="0" fontAlgn="base">
      <a:spcBef>
        <a:spcPct val="0"/>
      </a:spcBef>
      <a:spcAft>
        <a:spcPct val="0"/>
      </a:spcAft>
      <a:defRPr sz="1200" kern="1200">
        <a:solidFill>
          <a:schemeClr val="tx1"/>
        </a:solidFill>
        <a:latin typeface="Arial" charset="0"/>
        <a:ea typeface="+mn-ea"/>
        <a:cs typeface="Arial" charset="0"/>
      </a:defRPr>
    </a:lvl1pPr>
    <a:lvl2pPr marL="457200" algn="l" rtl="0" fontAlgn="base">
      <a:spcBef>
        <a:spcPct val="0"/>
      </a:spcBef>
      <a:spcAft>
        <a:spcPct val="0"/>
      </a:spcAft>
      <a:defRPr sz="1200" kern="1200">
        <a:solidFill>
          <a:schemeClr val="tx1"/>
        </a:solidFill>
        <a:latin typeface="Arial" charset="0"/>
        <a:ea typeface="+mn-ea"/>
        <a:cs typeface="Arial" charset="0"/>
      </a:defRPr>
    </a:lvl2pPr>
    <a:lvl3pPr marL="914400" algn="l" rtl="0" fontAlgn="base">
      <a:spcBef>
        <a:spcPct val="0"/>
      </a:spcBef>
      <a:spcAft>
        <a:spcPct val="0"/>
      </a:spcAft>
      <a:defRPr sz="1200" kern="1200">
        <a:solidFill>
          <a:schemeClr val="tx1"/>
        </a:solidFill>
        <a:latin typeface="Arial" charset="0"/>
        <a:ea typeface="+mn-ea"/>
        <a:cs typeface="Arial" charset="0"/>
      </a:defRPr>
    </a:lvl3pPr>
    <a:lvl4pPr marL="1371600" algn="l" rtl="0" fontAlgn="base">
      <a:spcBef>
        <a:spcPct val="0"/>
      </a:spcBef>
      <a:spcAft>
        <a:spcPct val="0"/>
      </a:spcAft>
      <a:defRPr sz="1200" kern="1200">
        <a:solidFill>
          <a:schemeClr val="tx1"/>
        </a:solidFill>
        <a:latin typeface="Arial" charset="0"/>
        <a:ea typeface="+mn-ea"/>
        <a:cs typeface="Arial" charset="0"/>
      </a:defRPr>
    </a:lvl4pPr>
    <a:lvl5pPr marL="1828800" algn="l" rtl="0" fontAlgn="base">
      <a:spcBef>
        <a:spcPct val="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Arial" charset="0"/>
        <a:ea typeface="+mn-ea"/>
        <a:cs typeface="Arial" charset="0"/>
      </a:defRPr>
    </a:lvl6pPr>
    <a:lvl7pPr marL="2743200" algn="l" defTabSz="914400" rtl="0" eaLnBrk="1" latinLnBrk="0" hangingPunct="1">
      <a:defRPr sz="1200" kern="1200">
        <a:solidFill>
          <a:schemeClr val="tx1"/>
        </a:solidFill>
        <a:latin typeface="Arial" charset="0"/>
        <a:ea typeface="+mn-ea"/>
        <a:cs typeface="Arial" charset="0"/>
      </a:defRPr>
    </a:lvl7pPr>
    <a:lvl8pPr marL="3200400" algn="l" defTabSz="914400" rtl="0" eaLnBrk="1" latinLnBrk="0" hangingPunct="1">
      <a:defRPr sz="1200" kern="1200">
        <a:solidFill>
          <a:schemeClr val="tx1"/>
        </a:solidFill>
        <a:latin typeface="Arial" charset="0"/>
        <a:ea typeface="+mn-ea"/>
        <a:cs typeface="Arial" charset="0"/>
      </a:defRPr>
    </a:lvl8pPr>
    <a:lvl9pPr marL="3657600" algn="l" defTabSz="914400" rtl="0" eaLnBrk="1" latinLnBrk="0" hangingPunct="1">
      <a:defRPr sz="12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0C18"/>
    <a:srgbClr val="66FFFF"/>
    <a:srgbClr val="003366"/>
    <a:srgbClr val="FF3300"/>
    <a:srgbClr val="001B36"/>
    <a:srgbClr val="FFCC00"/>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2" autoAdjust="0"/>
    <p:restoredTop sz="94753" autoAdjust="0"/>
  </p:normalViewPr>
  <p:slideViewPr>
    <p:cSldViewPr snapToGrid="0">
      <p:cViewPr varScale="1">
        <p:scale>
          <a:sx n="60" d="100"/>
          <a:sy n="60" d="100"/>
        </p:scale>
        <p:origin x="58" y="360"/>
      </p:cViewPr>
      <p:guideLst>
        <p:guide orient="horz" pos="2160"/>
        <p:guide pos="2880"/>
      </p:guideLst>
    </p:cSldViewPr>
  </p:slideViewPr>
  <p:outlineViewPr>
    <p:cViewPr>
      <p:scale>
        <a:sx n="33" d="100"/>
        <a:sy n="33" d="100"/>
      </p:scale>
      <p:origin x="0" y="10325"/>
    </p:cViewPr>
  </p:outlineViewPr>
  <p:notesTextViewPr>
    <p:cViewPr>
      <p:scale>
        <a:sx n="100" d="100"/>
        <a:sy n="100" d="100"/>
      </p:scale>
      <p:origin x="0" y="0"/>
    </p:cViewPr>
  </p:notesTextViewPr>
  <p:sorterViewPr>
    <p:cViewPr>
      <p:scale>
        <a:sx n="66" d="100"/>
        <a:sy n="66" d="100"/>
      </p:scale>
      <p:origin x="0" y="341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44" tIns="48322" rIns="96644" bIns="48322" numCol="1" anchor="t" anchorCtr="0" compatLnSpc="1">
            <a:prstTxWarp prst="textNoShape">
              <a:avLst/>
            </a:prstTxWarp>
          </a:bodyPr>
          <a:lstStyle>
            <a:lvl1pPr defTabSz="966788">
              <a:defRPr>
                <a:latin typeface="Arial" charset="0"/>
                <a:ea typeface="+mn-ea"/>
                <a:cs typeface="+mn-cs"/>
              </a:defRPr>
            </a:lvl1pPr>
          </a:lstStyle>
          <a:p>
            <a:pPr>
              <a:defRPr/>
            </a:pPr>
            <a:endParaRPr lang="en-US"/>
          </a:p>
        </p:txBody>
      </p:sp>
      <p:sp>
        <p:nvSpPr>
          <p:cNvPr id="108547"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44" tIns="48322" rIns="96644" bIns="48322" numCol="1" anchor="t" anchorCtr="0" compatLnSpc="1">
            <a:prstTxWarp prst="textNoShape">
              <a:avLst/>
            </a:prstTxWarp>
          </a:bodyPr>
          <a:lstStyle>
            <a:lvl1pPr algn="r" defTabSz="966788">
              <a:defRPr>
                <a:latin typeface="Arial" charset="0"/>
                <a:ea typeface="+mn-ea"/>
                <a:cs typeface="+mn-cs"/>
              </a:defRPr>
            </a:lvl1pPr>
          </a:lstStyle>
          <a:p>
            <a:pPr>
              <a:defRPr/>
            </a:pPr>
            <a:endParaRPr lang="en-US"/>
          </a:p>
        </p:txBody>
      </p:sp>
      <p:sp>
        <p:nvSpPr>
          <p:cNvPr id="6042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108549"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44" tIns="48322" rIns="96644" bIns="4832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8550"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44" tIns="48322" rIns="96644" bIns="48322" numCol="1" anchor="b" anchorCtr="0" compatLnSpc="1">
            <a:prstTxWarp prst="textNoShape">
              <a:avLst/>
            </a:prstTxWarp>
          </a:bodyPr>
          <a:lstStyle>
            <a:lvl1pPr defTabSz="966788">
              <a:defRPr>
                <a:latin typeface="Arial" charset="0"/>
                <a:ea typeface="+mn-ea"/>
                <a:cs typeface="+mn-cs"/>
              </a:defRPr>
            </a:lvl1pPr>
          </a:lstStyle>
          <a:p>
            <a:pPr>
              <a:defRPr/>
            </a:pPr>
            <a:endParaRPr lang="en-US"/>
          </a:p>
        </p:txBody>
      </p:sp>
      <p:sp>
        <p:nvSpPr>
          <p:cNvPr id="108551"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44" tIns="48322" rIns="96644" bIns="48322" numCol="1" anchor="b" anchorCtr="0" compatLnSpc="1">
            <a:prstTxWarp prst="textNoShape">
              <a:avLst/>
            </a:prstTxWarp>
          </a:bodyPr>
          <a:lstStyle>
            <a:lvl1pPr algn="r" defTabSz="966788">
              <a:defRPr>
                <a:latin typeface="Arial" charset="0"/>
                <a:ea typeface="Arial" charset="0"/>
                <a:cs typeface="Arial" charset="0"/>
              </a:defRPr>
            </a:lvl1pPr>
          </a:lstStyle>
          <a:p>
            <a:pPr>
              <a:defRPr/>
            </a:pPr>
            <a:fld id="{63CED289-6001-4010-8290-94AEBB9BC42E}" type="slidenum">
              <a:rPr lang="en-US"/>
              <a:pPr>
                <a:defRPr/>
              </a:pPr>
              <a:t>‹#›</a:t>
            </a:fld>
            <a:endParaRPr lang="en-US"/>
          </a:p>
        </p:txBody>
      </p:sp>
    </p:spTree>
    <p:extLst>
      <p:ext uri="{BB962C8B-B14F-4D97-AF65-F5344CB8AC3E}">
        <p14:creationId xmlns:p14="http://schemas.microsoft.com/office/powerpoint/2010/main" val="26242363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endParaRPr lang="en-US" smtClean="0"/>
          </a:p>
        </p:txBody>
      </p:sp>
      <p:sp>
        <p:nvSpPr>
          <p:cNvPr id="61444" name="Slide Number Placeholder 3"/>
          <p:cNvSpPr>
            <a:spLocks noGrp="1"/>
          </p:cNvSpPr>
          <p:nvPr>
            <p:ph type="sldNum" sz="quarter" idx="5"/>
          </p:nvPr>
        </p:nvSpPr>
        <p:spPr>
          <a:noFill/>
        </p:spPr>
        <p:txBody>
          <a:bodyPr/>
          <a:lstStyle/>
          <a:p>
            <a:fld id="{81BD8DEE-AF7E-4965-9E2F-256416551B53}" type="slidenum">
              <a:rPr lang="en-US" smtClean="0"/>
              <a:pPr/>
              <a:t>31</a:t>
            </a:fld>
            <a:endParaRPr lang="en-US" smtClean="0"/>
          </a:p>
        </p:txBody>
      </p:sp>
    </p:spTree>
    <p:extLst>
      <p:ext uri="{BB962C8B-B14F-4D97-AF65-F5344CB8AC3E}">
        <p14:creationId xmlns:p14="http://schemas.microsoft.com/office/powerpoint/2010/main" val="28265316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gif"/><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771525" y="1162050"/>
            <a:ext cx="7758113" cy="4292600"/>
          </a:xfrm>
          <a:prstGeom prst="rect">
            <a:avLst/>
          </a:prstGeom>
          <a:noFill/>
          <a:ln w="12700">
            <a:noFill/>
            <a:miter lim="800000"/>
            <a:headEnd/>
            <a:tailEnd/>
          </a:ln>
          <a:effectLst/>
        </p:spPr>
        <p:txBody>
          <a:bodyPr lIns="81204" tIns="39889" rIns="81204" bIns="39889"/>
          <a:lstStyle/>
          <a:p>
            <a:pPr>
              <a:defRPr/>
            </a:pPr>
            <a:endParaRPr>
              <a:ea typeface="Arial" charset="0"/>
            </a:endParaRPr>
          </a:p>
        </p:txBody>
      </p:sp>
      <p:sp>
        <p:nvSpPr>
          <p:cNvPr id="5" name="Rectangle 4"/>
          <p:cNvSpPr>
            <a:spLocks noChangeArrowheads="1"/>
          </p:cNvSpPr>
          <p:nvPr/>
        </p:nvSpPr>
        <p:spPr bwMode="auto">
          <a:xfrm>
            <a:off x="7443788" y="5637213"/>
            <a:ext cx="642937" cy="403225"/>
          </a:xfrm>
          <a:prstGeom prst="rect">
            <a:avLst/>
          </a:prstGeom>
          <a:noFill/>
          <a:ln w="12700">
            <a:noFill/>
            <a:miter lim="800000"/>
            <a:headEnd/>
            <a:tailEnd/>
          </a:ln>
          <a:effectLst/>
        </p:spPr>
        <p:txBody>
          <a:bodyPr wrap="none" anchor="ctr"/>
          <a:lstStyle/>
          <a:p>
            <a:pPr>
              <a:defRPr/>
            </a:pPr>
            <a:endParaRPr lang="en-US">
              <a:cs typeface="+mn-cs"/>
            </a:endParaRPr>
          </a:p>
        </p:txBody>
      </p:sp>
      <p:sp>
        <p:nvSpPr>
          <p:cNvPr id="6" name="Rectangle 10"/>
          <p:cNvSpPr>
            <a:spLocks noGrp="1" noChangeArrowheads="1"/>
          </p:cNvSpPr>
          <p:nvPr/>
        </p:nvSpPr>
        <p:spPr bwMode="auto">
          <a:xfrm>
            <a:off x="77788" y="85725"/>
            <a:ext cx="2544762" cy="457200"/>
          </a:xfrm>
          <a:prstGeom prst="rect">
            <a:avLst/>
          </a:prstGeom>
          <a:noFill/>
          <a:ln w="9525">
            <a:noFill/>
            <a:miter lim="800000"/>
            <a:headEnd/>
            <a:tailEnd/>
          </a:ln>
          <a:effectLst/>
        </p:spPr>
        <p:txBody>
          <a:bodyPr/>
          <a:lstStyle/>
          <a:p>
            <a:pPr algn="ctr" eaLnBrk="0" hangingPunct="0">
              <a:defRPr/>
            </a:pPr>
            <a:r>
              <a:rPr lang="en-US" sz="1100" b="1" dirty="0" smtClean="0">
                <a:solidFill>
                  <a:schemeClr val="accent2"/>
                </a:solidFill>
                <a:ea typeface="ＭＳ Ｐゴシック" charset="-128"/>
                <a:cs typeface="+mn-cs"/>
              </a:rPr>
              <a:t>HIFI Intro Webinar</a:t>
            </a:r>
            <a:endParaRPr lang="en-US" sz="1100" b="1" dirty="0">
              <a:solidFill>
                <a:schemeClr val="accent2"/>
              </a:solidFill>
              <a:ea typeface="ＭＳ Ｐゴシック" charset="-128"/>
              <a:cs typeface="+mn-cs"/>
            </a:endParaRPr>
          </a:p>
          <a:p>
            <a:pPr algn="ctr" eaLnBrk="0" hangingPunct="0">
              <a:defRPr/>
            </a:pPr>
            <a:r>
              <a:rPr lang="en-US" sz="1100" b="1" dirty="0" smtClean="0">
                <a:solidFill>
                  <a:schemeClr val="accent2"/>
                </a:solidFill>
                <a:ea typeface="ＭＳ Ｐゴシック" charset="-128"/>
                <a:cs typeface="+mn-cs"/>
              </a:rPr>
              <a:t>Aug</a:t>
            </a:r>
            <a:r>
              <a:rPr lang="en-US" sz="1100" b="1" baseline="0" dirty="0" smtClean="0">
                <a:solidFill>
                  <a:schemeClr val="accent2"/>
                </a:solidFill>
                <a:ea typeface="ＭＳ Ｐゴシック" charset="-128"/>
                <a:cs typeface="+mn-cs"/>
              </a:rPr>
              <a:t> 24,</a:t>
            </a:r>
            <a:r>
              <a:rPr lang="en-US" sz="1100" b="1" dirty="0" smtClean="0">
                <a:solidFill>
                  <a:schemeClr val="accent2"/>
                </a:solidFill>
                <a:ea typeface="ＭＳ Ｐゴシック" charset="-128"/>
                <a:cs typeface="+mn-cs"/>
              </a:rPr>
              <a:t> 2014</a:t>
            </a:r>
            <a:endParaRPr lang="en-US" sz="1100" b="1" dirty="0">
              <a:solidFill>
                <a:schemeClr val="accent2"/>
              </a:solidFill>
              <a:ea typeface="ＭＳ Ｐゴシック" charset="-128"/>
              <a:cs typeface="+mn-cs"/>
            </a:endParaRPr>
          </a:p>
        </p:txBody>
      </p:sp>
      <p:sp>
        <p:nvSpPr>
          <p:cNvPr id="7" name="Line 26"/>
          <p:cNvSpPr>
            <a:spLocks noChangeShapeType="1"/>
          </p:cNvSpPr>
          <p:nvPr/>
        </p:nvSpPr>
        <p:spPr bwMode="auto">
          <a:xfrm>
            <a:off x="0" y="685800"/>
            <a:ext cx="9144000" cy="0"/>
          </a:xfrm>
          <a:prstGeom prst="line">
            <a:avLst/>
          </a:prstGeom>
          <a:noFill/>
          <a:ln w="57150">
            <a:solidFill>
              <a:schemeClr val="tx1"/>
            </a:solidFill>
            <a:round/>
            <a:headEnd/>
            <a:tailEnd/>
          </a:ln>
          <a:effectLst/>
        </p:spPr>
        <p:txBody>
          <a:bodyPr wrap="none" anchor="ctr"/>
          <a:lstStyle/>
          <a:p>
            <a:pPr>
              <a:defRPr/>
            </a:pPr>
            <a:endParaRPr lang="en-US" sz="2400">
              <a:latin typeface="Times New Roman" charset="0"/>
              <a:cs typeface="+mn-cs"/>
            </a:endParaRPr>
          </a:p>
        </p:txBody>
      </p:sp>
      <p:sp>
        <p:nvSpPr>
          <p:cNvPr id="8" name="Rectangle 9"/>
          <p:cNvSpPr>
            <a:spLocks noGrp="1" noChangeArrowheads="1"/>
          </p:cNvSpPr>
          <p:nvPr/>
        </p:nvSpPr>
        <p:spPr bwMode="auto">
          <a:xfrm>
            <a:off x="304800" y="6324600"/>
            <a:ext cx="914400" cy="323850"/>
          </a:xfrm>
          <a:prstGeom prst="rect">
            <a:avLst/>
          </a:prstGeom>
          <a:noFill/>
          <a:ln w="9525">
            <a:noFill/>
            <a:miter lim="800000"/>
            <a:headEnd/>
            <a:tailEnd/>
          </a:ln>
          <a:effectLst/>
        </p:spPr>
        <p:txBody>
          <a:bodyPr/>
          <a:lstStyle/>
          <a:p>
            <a:pPr eaLnBrk="0" hangingPunct="0">
              <a:defRPr/>
            </a:pPr>
            <a:r>
              <a:rPr lang="en-US">
                <a:ea typeface="ＭＳ Ｐゴシック" charset="-128"/>
                <a:cs typeface="ＭＳ Ｐゴシック" charset="-128"/>
              </a:rPr>
              <a:t> - page </a:t>
            </a:r>
            <a:fld id="{4C298CFC-5076-48C6-A303-F187E6070AF4}" type="slidenum">
              <a:rPr lang="en-US">
                <a:ea typeface="ＭＳ Ｐゴシック" charset="-128"/>
                <a:cs typeface="ＭＳ Ｐゴシック" charset="-128"/>
              </a:rPr>
              <a:pPr eaLnBrk="0" hangingPunct="0">
                <a:defRPr/>
              </a:pPr>
              <a:t>‹#›</a:t>
            </a:fld>
            <a:endParaRPr lang="en-US">
              <a:ea typeface="ＭＳ Ｐゴシック" charset="-128"/>
              <a:cs typeface="ＭＳ Ｐゴシック" charset="-128"/>
            </a:endParaRPr>
          </a:p>
        </p:txBody>
      </p:sp>
      <p:sp>
        <p:nvSpPr>
          <p:cNvPr id="9" name="Line 27"/>
          <p:cNvSpPr>
            <a:spLocks noChangeShapeType="1"/>
          </p:cNvSpPr>
          <p:nvPr/>
        </p:nvSpPr>
        <p:spPr bwMode="auto">
          <a:xfrm>
            <a:off x="0" y="6096000"/>
            <a:ext cx="9144000" cy="0"/>
          </a:xfrm>
          <a:prstGeom prst="line">
            <a:avLst/>
          </a:prstGeom>
          <a:noFill/>
          <a:ln w="57150">
            <a:solidFill>
              <a:schemeClr val="tx1"/>
            </a:solidFill>
            <a:round/>
            <a:headEnd/>
            <a:tailEnd/>
          </a:ln>
          <a:effectLst/>
        </p:spPr>
        <p:txBody>
          <a:bodyPr wrap="none" anchor="ctr"/>
          <a:lstStyle/>
          <a:p>
            <a:pPr>
              <a:defRPr/>
            </a:pPr>
            <a:endParaRPr lang="en-US" sz="2400">
              <a:latin typeface="Times New Roman" charset="0"/>
              <a:cs typeface="+mn-cs"/>
            </a:endParaRPr>
          </a:p>
        </p:txBody>
      </p:sp>
      <p:pic>
        <p:nvPicPr>
          <p:cNvPr id="10" name="Picture 16" descr="nasa_lg_trans.gif"/>
          <p:cNvPicPr>
            <a:picLocks noChangeAspect="1"/>
          </p:cNvPicPr>
          <p:nvPr userDrawn="1"/>
        </p:nvPicPr>
        <p:blipFill>
          <a:blip r:embed="rId2" cstate="print"/>
          <a:srcRect/>
          <a:stretch>
            <a:fillRect/>
          </a:stretch>
        </p:blipFill>
        <p:spPr bwMode="auto">
          <a:xfrm>
            <a:off x="8228013" y="46038"/>
            <a:ext cx="695325" cy="576262"/>
          </a:xfrm>
          <a:prstGeom prst="rect">
            <a:avLst/>
          </a:prstGeom>
          <a:noFill/>
          <a:ln w="9525">
            <a:noFill/>
            <a:miter lim="800000"/>
            <a:headEnd/>
            <a:tailEnd/>
          </a:ln>
        </p:spPr>
      </p:pic>
      <p:pic>
        <p:nvPicPr>
          <p:cNvPr id="11" name="Picture 17" descr="NHSCLogo2c2.gif"/>
          <p:cNvPicPr>
            <a:picLocks noChangeAspect="1"/>
          </p:cNvPicPr>
          <p:nvPr userDrawn="1"/>
        </p:nvPicPr>
        <p:blipFill>
          <a:blip r:embed="rId3" cstate="print"/>
          <a:srcRect/>
          <a:stretch>
            <a:fillRect/>
          </a:stretch>
        </p:blipFill>
        <p:spPr bwMode="auto">
          <a:xfrm>
            <a:off x="7202488" y="33338"/>
            <a:ext cx="1012825" cy="555625"/>
          </a:xfrm>
          <a:prstGeom prst="rect">
            <a:avLst/>
          </a:prstGeom>
          <a:noFill/>
          <a:ln w="9525">
            <a:noFill/>
            <a:miter lim="800000"/>
            <a:headEnd/>
            <a:tailEnd/>
          </a:ln>
        </p:spPr>
      </p:pic>
      <p:pic>
        <p:nvPicPr>
          <p:cNvPr id="12" name="Picture 18" descr="hifi-icc_trans.gif"/>
          <p:cNvPicPr>
            <a:picLocks noChangeAspect="1"/>
          </p:cNvPicPr>
          <p:nvPr userDrawn="1"/>
        </p:nvPicPr>
        <p:blipFill>
          <a:blip r:embed="rId4" cstate="print"/>
          <a:srcRect/>
          <a:stretch>
            <a:fillRect/>
          </a:stretch>
        </p:blipFill>
        <p:spPr bwMode="auto">
          <a:xfrm>
            <a:off x="3294063" y="55563"/>
            <a:ext cx="1168400" cy="503237"/>
          </a:xfrm>
          <a:prstGeom prst="rect">
            <a:avLst/>
          </a:prstGeom>
          <a:noFill/>
          <a:ln w="9525">
            <a:noFill/>
            <a:miter lim="800000"/>
            <a:headEnd/>
            <a:tailEnd/>
          </a:ln>
        </p:spPr>
      </p:pic>
      <p:pic>
        <p:nvPicPr>
          <p:cNvPr id="13" name="Picture 19" descr="hifi-cartoon.gif"/>
          <p:cNvPicPr>
            <a:picLocks noChangeAspect="1"/>
          </p:cNvPicPr>
          <p:nvPr userDrawn="1"/>
        </p:nvPicPr>
        <p:blipFill>
          <a:blip r:embed="rId5" cstate="print"/>
          <a:srcRect/>
          <a:stretch>
            <a:fillRect/>
          </a:stretch>
        </p:blipFill>
        <p:spPr bwMode="auto">
          <a:xfrm>
            <a:off x="2532063" y="22225"/>
            <a:ext cx="652462" cy="571500"/>
          </a:xfrm>
          <a:prstGeom prst="rect">
            <a:avLst/>
          </a:prstGeom>
          <a:noFill/>
          <a:ln w="9525">
            <a:noFill/>
            <a:miter lim="800000"/>
            <a:headEnd/>
            <a:tailEnd/>
          </a:ln>
        </p:spPr>
      </p:pic>
      <p:pic>
        <p:nvPicPr>
          <p:cNvPr id="14" name="Picture 20" descr="esa-logo-rb-trans.gif"/>
          <p:cNvPicPr>
            <a:picLocks noChangeAspect="1"/>
          </p:cNvPicPr>
          <p:nvPr userDrawn="1"/>
        </p:nvPicPr>
        <p:blipFill>
          <a:blip r:embed="rId6" cstate="print"/>
          <a:srcRect/>
          <a:stretch>
            <a:fillRect/>
          </a:stretch>
        </p:blipFill>
        <p:spPr bwMode="auto">
          <a:xfrm>
            <a:off x="4662488" y="88900"/>
            <a:ext cx="1109662" cy="476250"/>
          </a:xfrm>
          <a:prstGeom prst="rect">
            <a:avLst/>
          </a:prstGeom>
          <a:noFill/>
          <a:ln w="9525">
            <a:noFill/>
            <a:miter lim="800000"/>
            <a:headEnd/>
            <a:tailEnd/>
          </a:ln>
        </p:spPr>
      </p:pic>
      <p:pic>
        <p:nvPicPr>
          <p:cNvPr id="15" name="Picture 21" descr="caltech_trans.gif"/>
          <p:cNvPicPr>
            <a:picLocks noChangeAspect="1"/>
          </p:cNvPicPr>
          <p:nvPr userDrawn="1"/>
        </p:nvPicPr>
        <p:blipFill>
          <a:blip r:embed="rId7" cstate="print">
            <a:clrChange>
              <a:clrFrom>
                <a:srgbClr val="FFFFCC"/>
              </a:clrFrom>
              <a:clrTo>
                <a:srgbClr val="FFFFCC">
                  <a:alpha val="0"/>
                </a:srgbClr>
              </a:clrTo>
            </a:clrChange>
          </a:blip>
          <a:srcRect/>
          <a:stretch>
            <a:fillRect/>
          </a:stretch>
        </p:blipFill>
        <p:spPr bwMode="auto">
          <a:xfrm>
            <a:off x="6573838" y="82550"/>
            <a:ext cx="509587" cy="515938"/>
          </a:xfrm>
          <a:prstGeom prst="rect">
            <a:avLst/>
          </a:prstGeom>
          <a:noFill/>
          <a:ln w="9525">
            <a:noFill/>
            <a:miter lim="800000"/>
            <a:headEnd/>
            <a:tailEnd/>
          </a:ln>
        </p:spPr>
      </p:pic>
      <p:sp>
        <p:nvSpPr>
          <p:cNvPr id="11266" name="Rectangle 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smtClean="0"/>
              <a:t>Click to edit Master subtitle style</a:t>
            </a:r>
            <a:endParaRPr lang="en-US"/>
          </a:p>
        </p:txBody>
      </p:sp>
      <p:sp>
        <p:nvSpPr>
          <p:cNvPr id="11280" name="Rectangle 16"/>
          <p:cNvSpPr>
            <a:spLocks noGrp="1" noChangeArrowheads="1"/>
          </p:cNvSpPr>
          <p:nvPr>
            <p:ph type="ctrTitle"/>
          </p:nvPr>
        </p:nvSpPr>
        <p:spPr>
          <a:xfrm>
            <a:off x="685800" y="2130425"/>
            <a:ext cx="7772400" cy="1470025"/>
          </a:xfrm>
        </p:spPr>
        <p:txBody>
          <a:bodyPr/>
          <a:lstStyle>
            <a:lvl1pPr>
              <a:defRPr sz="4100"/>
            </a:lvl1pPr>
          </a:lstStyle>
          <a:p>
            <a:r>
              <a:rPr lang="en-US" smtClean="0"/>
              <a:t>Click to edit Master 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7388"/>
            <a:ext cx="2057400" cy="54848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87388"/>
            <a:ext cx="6019800" cy="5484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57200" y="949325"/>
            <a:ext cx="8229600" cy="5222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44" name="Rectangle 4"/>
          <p:cNvSpPr>
            <a:spLocks noChangeArrowheads="1"/>
          </p:cNvSpPr>
          <p:nvPr/>
        </p:nvSpPr>
        <p:spPr bwMode="auto">
          <a:xfrm>
            <a:off x="7443788" y="5637213"/>
            <a:ext cx="642937" cy="403225"/>
          </a:xfrm>
          <a:prstGeom prst="rect">
            <a:avLst/>
          </a:prstGeom>
          <a:noFill/>
          <a:ln w="12700">
            <a:noFill/>
            <a:miter lim="800000"/>
            <a:headEnd/>
            <a:tailEnd/>
          </a:ln>
          <a:effectLst/>
        </p:spPr>
        <p:txBody>
          <a:bodyPr wrap="none" anchor="ctr"/>
          <a:lstStyle/>
          <a:p>
            <a:pPr>
              <a:defRPr/>
            </a:pPr>
            <a:endParaRPr lang="en-US">
              <a:cs typeface="+mn-cs"/>
            </a:endParaRPr>
          </a:p>
        </p:txBody>
      </p:sp>
      <p:sp>
        <p:nvSpPr>
          <p:cNvPr id="1050" name="Line 26"/>
          <p:cNvSpPr>
            <a:spLocks noChangeShapeType="1"/>
          </p:cNvSpPr>
          <p:nvPr/>
        </p:nvSpPr>
        <p:spPr bwMode="auto">
          <a:xfrm>
            <a:off x="0" y="828675"/>
            <a:ext cx="9144000" cy="0"/>
          </a:xfrm>
          <a:prstGeom prst="line">
            <a:avLst/>
          </a:prstGeom>
          <a:noFill/>
          <a:ln w="19050">
            <a:solidFill>
              <a:schemeClr val="tx1"/>
            </a:solidFill>
            <a:round/>
            <a:headEnd/>
            <a:tailEnd/>
          </a:ln>
          <a:effectLst/>
        </p:spPr>
        <p:txBody>
          <a:bodyPr wrap="none" anchor="ctr"/>
          <a:lstStyle/>
          <a:p>
            <a:pPr>
              <a:defRPr/>
            </a:pPr>
            <a:endParaRPr lang="en-US" sz="2400">
              <a:latin typeface="Times New Roman" charset="0"/>
              <a:cs typeface="+mn-cs"/>
            </a:endParaRPr>
          </a:p>
        </p:txBody>
      </p:sp>
      <p:sp>
        <p:nvSpPr>
          <p:cNvPr id="1033" name="Rectangle 9"/>
          <p:cNvSpPr>
            <a:spLocks noGrp="1" noChangeArrowheads="1"/>
          </p:cNvSpPr>
          <p:nvPr/>
        </p:nvSpPr>
        <p:spPr bwMode="auto">
          <a:xfrm>
            <a:off x="304800" y="6324600"/>
            <a:ext cx="914400" cy="323850"/>
          </a:xfrm>
          <a:prstGeom prst="rect">
            <a:avLst/>
          </a:prstGeom>
          <a:noFill/>
          <a:ln w="9525">
            <a:noFill/>
            <a:miter lim="800000"/>
            <a:headEnd/>
            <a:tailEnd/>
          </a:ln>
          <a:effectLst/>
        </p:spPr>
        <p:txBody>
          <a:bodyPr/>
          <a:lstStyle/>
          <a:p>
            <a:pPr eaLnBrk="0" hangingPunct="0">
              <a:defRPr/>
            </a:pPr>
            <a:r>
              <a:rPr lang="en-US">
                <a:ea typeface="ＭＳ Ｐゴシック" charset="-128"/>
                <a:cs typeface="ＭＳ Ｐゴシック" charset="-128"/>
              </a:rPr>
              <a:t> - page </a:t>
            </a:r>
            <a:fld id="{1F6B27D5-71B4-4A51-B2C3-C7C630D5060A}" type="slidenum">
              <a:rPr lang="en-US">
                <a:ea typeface="ＭＳ Ｐゴシック" charset="-128"/>
                <a:cs typeface="ＭＳ Ｐゴシック" charset="-128"/>
              </a:rPr>
              <a:pPr eaLnBrk="0" hangingPunct="0">
                <a:defRPr/>
              </a:pPr>
              <a:t>‹#›</a:t>
            </a:fld>
            <a:endParaRPr lang="en-US">
              <a:ea typeface="ＭＳ Ｐゴシック" charset="-128"/>
              <a:cs typeface="ＭＳ Ｐゴシック" charset="-128"/>
            </a:endParaRPr>
          </a:p>
        </p:txBody>
      </p:sp>
      <p:pic>
        <p:nvPicPr>
          <p:cNvPr id="1030" name="Picture 32" descr="ICC-logo-notransparant"/>
          <p:cNvPicPr>
            <a:picLocks noChangeAspect="1" noChangeArrowheads="1"/>
          </p:cNvPicPr>
          <p:nvPr/>
        </p:nvPicPr>
        <p:blipFill>
          <a:blip r:embed="rId13" cstate="print"/>
          <a:srcRect/>
          <a:stretch>
            <a:fillRect/>
          </a:stretch>
        </p:blipFill>
        <p:spPr bwMode="auto">
          <a:xfrm>
            <a:off x="6926263" y="6283325"/>
            <a:ext cx="990600" cy="422275"/>
          </a:xfrm>
          <a:prstGeom prst="rect">
            <a:avLst/>
          </a:prstGeom>
          <a:noFill/>
          <a:ln w="9525">
            <a:noFill/>
            <a:miter lim="800000"/>
            <a:headEnd/>
            <a:tailEnd/>
          </a:ln>
        </p:spPr>
      </p:pic>
      <p:sp>
        <p:nvSpPr>
          <p:cNvPr id="1031" name="Rectangle 46"/>
          <p:cNvSpPr>
            <a:spLocks noGrp="1" noChangeArrowheads="1"/>
          </p:cNvSpPr>
          <p:nvPr>
            <p:ph type="title"/>
          </p:nvPr>
        </p:nvSpPr>
        <p:spPr bwMode="auto">
          <a:xfrm>
            <a:off x="2130425" y="0"/>
            <a:ext cx="4953000" cy="7159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1032" name="Picture 4"/>
          <p:cNvPicPr>
            <a:picLocks noChangeAspect="1" noChangeArrowheads="1"/>
          </p:cNvPicPr>
          <p:nvPr userDrawn="1"/>
        </p:nvPicPr>
        <p:blipFill>
          <a:blip r:embed="rId14" cstate="print"/>
          <a:srcRect/>
          <a:stretch>
            <a:fillRect/>
          </a:stretch>
        </p:blipFill>
        <p:spPr bwMode="auto">
          <a:xfrm>
            <a:off x="112713" y="87313"/>
            <a:ext cx="1666875" cy="571500"/>
          </a:xfrm>
          <a:prstGeom prst="rect">
            <a:avLst/>
          </a:prstGeom>
          <a:noFill/>
          <a:ln w="9525">
            <a:noFill/>
            <a:miter lim="800000"/>
            <a:headEnd/>
            <a:tailEnd/>
          </a:ln>
        </p:spPr>
      </p:pic>
      <p:pic>
        <p:nvPicPr>
          <p:cNvPr id="2" name="Picture 16" descr="sm-HerschelFinal-Logo.jpg"/>
          <p:cNvPicPr>
            <a:picLocks noChangeAspect="1"/>
          </p:cNvPicPr>
          <p:nvPr userDrawn="1"/>
        </p:nvPicPr>
        <p:blipFill>
          <a:blip r:embed="rId15" cstate="print"/>
          <a:srcRect l="987" t="1486"/>
          <a:stretch>
            <a:fillRect/>
          </a:stretch>
        </p:blipFill>
        <p:spPr bwMode="auto">
          <a:xfrm>
            <a:off x="8218488" y="96838"/>
            <a:ext cx="731837" cy="598487"/>
          </a:xfrm>
          <a:prstGeom prst="rect">
            <a:avLst/>
          </a:prstGeom>
          <a:noFill/>
          <a:ln w="9525">
            <a:noFill/>
            <a:miter lim="800000"/>
            <a:headEnd/>
            <a:tailEnd/>
          </a:ln>
        </p:spPr>
      </p:pic>
      <p:pic>
        <p:nvPicPr>
          <p:cNvPr id="1034" name="Picture 40" descr="NHSCLogo2d_long_200"/>
          <p:cNvPicPr>
            <a:picLocks noChangeAspect="1" noChangeArrowheads="1"/>
          </p:cNvPicPr>
          <p:nvPr userDrawn="1"/>
        </p:nvPicPr>
        <p:blipFill>
          <a:blip r:embed="rId16" cstate="print"/>
          <a:srcRect/>
          <a:stretch>
            <a:fillRect/>
          </a:stretch>
        </p:blipFill>
        <p:spPr bwMode="auto">
          <a:xfrm>
            <a:off x="8020050" y="6213475"/>
            <a:ext cx="914400" cy="5032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50"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iming>
    <p:tnLst>
      <p:par>
        <p:cTn id="1" dur="indefinite" restart="never" nodeType="tmRoot"/>
      </p:par>
    </p:tnLst>
  </p:timing>
  <p:txStyles>
    <p:titleStyle>
      <a:lvl1pPr algn="ctr" rtl="0" eaLnBrk="0" fontAlgn="base" hangingPunct="0">
        <a:spcBef>
          <a:spcPct val="0"/>
        </a:spcBef>
        <a:spcAft>
          <a:spcPct val="0"/>
        </a:spcAft>
        <a:defRPr sz="2900">
          <a:solidFill>
            <a:srgbClr val="800000"/>
          </a:solidFill>
          <a:latin typeface="+mj-lt"/>
          <a:ea typeface="+mj-ea"/>
          <a:cs typeface="+mj-cs"/>
        </a:defRPr>
      </a:lvl1pPr>
      <a:lvl2pPr algn="ctr" rtl="0" eaLnBrk="0" fontAlgn="base" hangingPunct="0">
        <a:spcBef>
          <a:spcPct val="0"/>
        </a:spcBef>
        <a:spcAft>
          <a:spcPct val="0"/>
        </a:spcAft>
        <a:defRPr sz="2900">
          <a:solidFill>
            <a:srgbClr val="800000"/>
          </a:solidFill>
          <a:latin typeface="Times New Roman" pitchFamily="18" charset="0"/>
        </a:defRPr>
      </a:lvl2pPr>
      <a:lvl3pPr algn="ctr" rtl="0" eaLnBrk="0" fontAlgn="base" hangingPunct="0">
        <a:spcBef>
          <a:spcPct val="0"/>
        </a:spcBef>
        <a:spcAft>
          <a:spcPct val="0"/>
        </a:spcAft>
        <a:defRPr sz="2900">
          <a:solidFill>
            <a:srgbClr val="800000"/>
          </a:solidFill>
          <a:latin typeface="Times New Roman" pitchFamily="18" charset="0"/>
        </a:defRPr>
      </a:lvl3pPr>
      <a:lvl4pPr algn="ctr" rtl="0" eaLnBrk="0" fontAlgn="base" hangingPunct="0">
        <a:spcBef>
          <a:spcPct val="0"/>
        </a:spcBef>
        <a:spcAft>
          <a:spcPct val="0"/>
        </a:spcAft>
        <a:defRPr sz="2900">
          <a:solidFill>
            <a:srgbClr val="800000"/>
          </a:solidFill>
          <a:latin typeface="Times New Roman" pitchFamily="18" charset="0"/>
        </a:defRPr>
      </a:lvl4pPr>
      <a:lvl5pPr algn="ctr" rtl="0" eaLnBrk="0" fontAlgn="base" hangingPunct="0">
        <a:spcBef>
          <a:spcPct val="0"/>
        </a:spcBef>
        <a:spcAft>
          <a:spcPct val="0"/>
        </a:spcAft>
        <a:defRPr sz="2900">
          <a:solidFill>
            <a:srgbClr val="800000"/>
          </a:solidFill>
          <a:latin typeface="Times New Roman" pitchFamily="18" charset="0"/>
        </a:defRPr>
      </a:lvl5pPr>
      <a:lvl6pPr marL="457200" algn="ctr" rtl="0" eaLnBrk="1" fontAlgn="base" hangingPunct="1">
        <a:spcBef>
          <a:spcPct val="0"/>
        </a:spcBef>
        <a:spcAft>
          <a:spcPct val="0"/>
        </a:spcAft>
        <a:defRPr sz="2900">
          <a:solidFill>
            <a:srgbClr val="800000"/>
          </a:solidFill>
          <a:latin typeface="Times New Roman" pitchFamily="18" charset="0"/>
        </a:defRPr>
      </a:lvl6pPr>
      <a:lvl7pPr marL="914400" algn="ctr" rtl="0" eaLnBrk="1" fontAlgn="base" hangingPunct="1">
        <a:spcBef>
          <a:spcPct val="0"/>
        </a:spcBef>
        <a:spcAft>
          <a:spcPct val="0"/>
        </a:spcAft>
        <a:defRPr sz="2900">
          <a:solidFill>
            <a:srgbClr val="800000"/>
          </a:solidFill>
          <a:latin typeface="Times New Roman" pitchFamily="18" charset="0"/>
        </a:defRPr>
      </a:lvl7pPr>
      <a:lvl8pPr marL="1371600" algn="ctr" rtl="0" eaLnBrk="1" fontAlgn="base" hangingPunct="1">
        <a:spcBef>
          <a:spcPct val="0"/>
        </a:spcBef>
        <a:spcAft>
          <a:spcPct val="0"/>
        </a:spcAft>
        <a:defRPr sz="2900">
          <a:solidFill>
            <a:srgbClr val="800000"/>
          </a:solidFill>
          <a:latin typeface="Times New Roman" pitchFamily="18" charset="0"/>
        </a:defRPr>
      </a:lvl8pPr>
      <a:lvl9pPr marL="1828800" algn="ctr" rtl="0" eaLnBrk="1" fontAlgn="base" hangingPunct="1">
        <a:spcBef>
          <a:spcPct val="0"/>
        </a:spcBef>
        <a:spcAft>
          <a:spcPct val="0"/>
        </a:spcAft>
        <a:defRPr sz="2900">
          <a:solidFill>
            <a:srgbClr val="800000"/>
          </a:solidFill>
          <a:latin typeface="Times New Roman" pitchFamily="18" charset="0"/>
        </a:defRPr>
      </a:lvl9pPr>
    </p:titleStyle>
    <p:bodyStyle>
      <a:lvl1pPr marL="307975" indent="-307975" algn="l" defTabSz="820738" rtl="0" eaLnBrk="0" fontAlgn="base" hangingPunct="0">
        <a:spcBef>
          <a:spcPct val="20000"/>
        </a:spcBef>
        <a:spcAft>
          <a:spcPct val="0"/>
        </a:spcAft>
        <a:buChar char="•"/>
        <a:defRPr sz="2900">
          <a:solidFill>
            <a:schemeClr val="tx1"/>
          </a:solidFill>
          <a:latin typeface="+mn-lt"/>
          <a:ea typeface="+mn-ea"/>
          <a:cs typeface="+mn-cs"/>
        </a:defRPr>
      </a:lvl1pPr>
      <a:lvl2pPr marL="666750" indent="-257175" algn="l" defTabSz="820738" rtl="0" eaLnBrk="0" fontAlgn="base" hangingPunct="0">
        <a:spcBef>
          <a:spcPct val="20000"/>
        </a:spcBef>
        <a:spcAft>
          <a:spcPct val="0"/>
        </a:spcAft>
        <a:buChar char="–"/>
        <a:defRPr sz="2800">
          <a:solidFill>
            <a:srgbClr val="000099"/>
          </a:solidFill>
          <a:latin typeface="+mn-lt"/>
          <a:ea typeface="ＭＳ Ｐゴシック" charset="-128"/>
        </a:defRPr>
      </a:lvl2pPr>
      <a:lvl3pPr marL="1025525" indent="-204788" algn="l" defTabSz="820738" rtl="0" eaLnBrk="0" fontAlgn="base" hangingPunct="0">
        <a:spcBef>
          <a:spcPct val="20000"/>
        </a:spcBef>
        <a:spcAft>
          <a:spcPct val="0"/>
        </a:spcAft>
        <a:buChar char="•"/>
        <a:defRPr sz="2400">
          <a:solidFill>
            <a:srgbClr val="006699"/>
          </a:solidFill>
          <a:latin typeface="+mn-lt"/>
          <a:ea typeface="ＭＳ Ｐゴシック" charset="-128"/>
        </a:defRPr>
      </a:lvl3pPr>
      <a:lvl4pPr marL="1436688" indent="-206375" algn="l" defTabSz="820738" rtl="0" eaLnBrk="0" fontAlgn="base" hangingPunct="0">
        <a:spcBef>
          <a:spcPct val="20000"/>
        </a:spcBef>
        <a:spcAft>
          <a:spcPct val="0"/>
        </a:spcAft>
        <a:buChar char="–"/>
        <a:defRPr sz="2000">
          <a:solidFill>
            <a:schemeClr val="tx1"/>
          </a:solidFill>
          <a:latin typeface="+mn-lt"/>
          <a:ea typeface="ＭＳ Ｐゴシック" charset="-128"/>
        </a:defRPr>
      </a:lvl4pPr>
      <a:lvl5pPr marL="1846263" indent="-204788" algn="l" defTabSz="820738" rtl="0" eaLnBrk="0" fontAlgn="base" hangingPunct="0">
        <a:spcBef>
          <a:spcPct val="20000"/>
        </a:spcBef>
        <a:spcAft>
          <a:spcPct val="0"/>
        </a:spcAft>
        <a:buChar char="»"/>
        <a:defRPr sz="2000">
          <a:solidFill>
            <a:schemeClr val="tx1"/>
          </a:solidFill>
          <a:latin typeface="+mn-lt"/>
          <a:ea typeface="ＭＳ Ｐゴシック" charset="-128"/>
        </a:defRPr>
      </a:lvl5pPr>
      <a:lvl6pPr marL="2303463" indent="-204788" algn="l" defTabSz="820738" rtl="0" eaLnBrk="1" fontAlgn="base" hangingPunct="1">
        <a:spcBef>
          <a:spcPct val="20000"/>
        </a:spcBef>
        <a:spcAft>
          <a:spcPct val="0"/>
        </a:spcAft>
        <a:buChar char="»"/>
        <a:defRPr sz="2000">
          <a:solidFill>
            <a:schemeClr val="tx1"/>
          </a:solidFill>
          <a:latin typeface="+mn-lt"/>
        </a:defRPr>
      </a:lvl6pPr>
      <a:lvl7pPr marL="2760663" indent="-204788" algn="l" defTabSz="820738" rtl="0" eaLnBrk="1" fontAlgn="base" hangingPunct="1">
        <a:spcBef>
          <a:spcPct val="20000"/>
        </a:spcBef>
        <a:spcAft>
          <a:spcPct val="0"/>
        </a:spcAft>
        <a:buChar char="»"/>
        <a:defRPr sz="2000">
          <a:solidFill>
            <a:schemeClr val="tx1"/>
          </a:solidFill>
          <a:latin typeface="+mn-lt"/>
        </a:defRPr>
      </a:lvl7pPr>
      <a:lvl8pPr marL="3217863" indent="-204788" algn="l" defTabSz="820738" rtl="0" eaLnBrk="1" fontAlgn="base" hangingPunct="1">
        <a:spcBef>
          <a:spcPct val="20000"/>
        </a:spcBef>
        <a:spcAft>
          <a:spcPct val="0"/>
        </a:spcAft>
        <a:buChar char="»"/>
        <a:defRPr sz="2000">
          <a:solidFill>
            <a:schemeClr val="tx1"/>
          </a:solidFill>
          <a:latin typeface="+mn-lt"/>
        </a:defRPr>
      </a:lvl8pPr>
      <a:lvl9pPr marL="3675063" indent="-204788" algn="l" defTabSz="820738"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457200" y="1915803"/>
            <a:ext cx="7930661" cy="830997"/>
          </a:xfrm>
          <a:solidFill>
            <a:schemeClr val="accent4">
              <a:alpha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defRPr/>
            </a:pPr>
            <a:r>
              <a:rPr lang="en-US" sz="2400" b="1" cap="all" dirty="0">
                <a:ln/>
                <a:solidFill>
                  <a:schemeClr val="accent1">
                    <a:lumMod val="20000"/>
                    <a:lumOff val="80000"/>
                  </a:schemeClr>
                </a:solidFill>
                <a:effectLst>
                  <a:outerShdw blurRad="38100" dist="38100" dir="2700000" algn="tl">
                    <a:srgbClr val="000000">
                      <a:alpha val="43137"/>
                    </a:srgbClr>
                  </a:outerShdw>
                </a:effectLst>
              </a:rPr>
              <a:t>I</a:t>
            </a:r>
            <a:r>
              <a:rPr lang="en-US" sz="2400" b="1" cap="all" dirty="0" smtClean="0">
                <a:ln/>
                <a:solidFill>
                  <a:schemeClr val="accent1">
                    <a:lumMod val="20000"/>
                    <a:lumOff val="80000"/>
                  </a:schemeClr>
                </a:solidFill>
                <a:effectLst>
                  <a:outerShdw blurRad="38100" dist="38100" dir="2700000" algn="tl">
                    <a:srgbClr val="000000">
                      <a:alpha val="43137"/>
                    </a:srgbClr>
                  </a:outerShdw>
                </a:effectLst>
              </a:rPr>
              <a:t>ntroduction to the HIFI Instrument </a:t>
            </a:r>
            <a:br>
              <a:rPr lang="en-US" sz="2400" b="1" cap="all" dirty="0" smtClean="0">
                <a:ln/>
                <a:solidFill>
                  <a:schemeClr val="accent1">
                    <a:lumMod val="20000"/>
                    <a:lumOff val="80000"/>
                  </a:schemeClr>
                </a:solidFill>
                <a:effectLst>
                  <a:outerShdw blurRad="38100" dist="38100" dir="2700000" algn="tl">
                    <a:srgbClr val="000000">
                      <a:alpha val="43137"/>
                    </a:srgbClr>
                  </a:outerShdw>
                </a:effectLst>
              </a:rPr>
            </a:br>
            <a:r>
              <a:rPr lang="en-US" sz="2400" b="1" cap="all" dirty="0" smtClean="0">
                <a:ln/>
                <a:solidFill>
                  <a:schemeClr val="accent1">
                    <a:lumMod val="20000"/>
                    <a:lumOff val="80000"/>
                  </a:schemeClr>
                </a:solidFill>
                <a:effectLst>
                  <a:outerShdw blurRad="38100" dist="38100" dir="2700000" algn="tl">
                    <a:srgbClr val="000000">
                      <a:alpha val="43137"/>
                    </a:srgbClr>
                  </a:outerShdw>
                </a:effectLst>
              </a:rPr>
              <a:t>and Data Products in the Herschel Science Archive</a:t>
            </a:r>
            <a:endParaRPr lang="en-US" sz="2400" b="1" cap="all" dirty="0">
              <a:ln/>
              <a:solidFill>
                <a:schemeClr val="accent1">
                  <a:lumMod val="20000"/>
                  <a:lumOff val="80000"/>
                </a:schemeClr>
              </a:solidFill>
              <a:effectLst>
                <a:outerShdw blurRad="38100" dist="38100" dir="2700000" algn="tl">
                  <a:srgbClr val="000000">
                    <a:alpha val="43137"/>
                  </a:srgbClr>
                </a:outerShdw>
              </a:effectLst>
            </a:endParaRPr>
          </a:p>
        </p:txBody>
      </p:sp>
      <p:sp>
        <p:nvSpPr>
          <p:cNvPr id="5" name="Rectangle 4"/>
          <p:cNvSpPr/>
          <p:nvPr/>
        </p:nvSpPr>
        <p:spPr>
          <a:xfrm>
            <a:off x="745481" y="5382424"/>
            <a:ext cx="4548895" cy="677108"/>
          </a:xfrm>
          <a:prstGeom prst="rect">
            <a:avLst/>
          </a:prstGeom>
          <a:solidFill>
            <a:schemeClr val="accent4">
              <a:alpha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en-US" sz="2000" b="1" i="1" dirty="0">
                <a:ln/>
                <a:solidFill>
                  <a:srgbClr val="00CC99">
                    <a:lumMod val="20000"/>
                    <a:lumOff val="80000"/>
                  </a:srgbClr>
                </a:solidFill>
                <a:effectLst>
                  <a:outerShdw blurRad="38100" dist="38100" dir="2700000" algn="tl">
                    <a:srgbClr val="000000">
                      <a:alpha val="43137"/>
                    </a:srgbClr>
                  </a:outerShdw>
                </a:effectLst>
              </a:rPr>
              <a:t>Pat </a:t>
            </a:r>
            <a:r>
              <a:rPr lang="en-US" sz="2000" b="1" i="1" dirty="0" smtClean="0">
                <a:ln/>
                <a:solidFill>
                  <a:srgbClr val="00CC99">
                    <a:lumMod val="20000"/>
                    <a:lumOff val="80000"/>
                  </a:srgbClr>
                </a:solidFill>
                <a:effectLst>
                  <a:outerShdw blurRad="38100" dist="38100" dir="2700000" algn="tl">
                    <a:srgbClr val="000000">
                      <a:alpha val="43137"/>
                    </a:srgbClr>
                  </a:outerShdw>
                </a:effectLst>
              </a:rPr>
              <a:t>Morris, NHSC</a:t>
            </a:r>
            <a:endParaRPr lang="en-US" sz="2000" b="1" dirty="0">
              <a:ln/>
              <a:solidFill>
                <a:srgbClr val="00CC99">
                  <a:lumMod val="20000"/>
                  <a:lumOff val="80000"/>
                </a:srgbClr>
              </a:solidFill>
              <a:effectLst>
                <a:outerShdw blurRad="19685" dist="12700" dir="5400000" algn="tl" rotWithShape="0">
                  <a:srgbClr val="00CC99">
                    <a:satMod val="130000"/>
                    <a:alpha val="60000"/>
                  </a:srgbClr>
                </a:outerShdw>
              </a:effectLst>
            </a:endParaRPr>
          </a:p>
          <a:p>
            <a:pPr algn="ctr">
              <a:defRPr/>
            </a:pPr>
            <a:r>
              <a:rPr lang="en-US" sz="1800" b="1" dirty="0">
                <a:ln/>
                <a:solidFill>
                  <a:srgbClr val="00CC99">
                    <a:lumMod val="20000"/>
                    <a:lumOff val="80000"/>
                  </a:srgbClr>
                </a:solidFill>
                <a:effectLst>
                  <a:outerShdw blurRad="19685" dist="12700" dir="5400000" algn="tl" rotWithShape="0">
                    <a:srgbClr val="00CC99">
                      <a:satMod val="130000"/>
                      <a:alpha val="60000"/>
                    </a:srgbClr>
                  </a:outerShdw>
                </a:effectLst>
              </a:rPr>
              <a:t>Inputs from </a:t>
            </a:r>
            <a:r>
              <a:rPr lang="en-US" sz="1800" b="1" dirty="0" smtClean="0">
                <a:ln/>
                <a:solidFill>
                  <a:srgbClr val="00CC99">
                    <a:lumMod val="20000"/>
                    <a:lumOff val="80000"/>
                  </a:srgbClr>
                </a:solidFill>
                <a:effectLst>
                  <a:outerShdw blurRad="19685" dist="12700" dir="5400000" algn="tl" rotWithShape="0">
                    <a:srgbClr val="00CC99">
                      <a:satMod val="130000"/>
                      <a:alpha val="60000"/>
                    </a:srgbClr>
                  </a:outerShdw>
                </a:effectLst>
              </a:rPr>
              <a:t>HIFI-ICC</a:t>
            </a:r>
            <a:endParaRPr lang="en-US" sz="1800" b="1" dirty="0">
              <a:ln/>
              <a:solidFill>
                <a:srgbClr val="00CC99">
                  <a:lumMod val="20000"/>
                  <a:lumOff val="80000"/>
                </a:srgbClr>
              </a:solidFill>
              <a:effectLst>
                <a:outerShdw blurRad="19685" dist="12700" dir="5400000" algn="tl" rotWithShape="0">
                  <a:srgbClr val="00CC99">
                    <a:satMod val="130000"/>
                    <a:alpha val="60000"/>
                  </a:srgbClr>
                </a:outerShdw>
              </a:effectLst>
            </a:endParaRPr>
          </a:p>
        </p:txBody>
      </p:sp>
    </p:spTree>
    <p:extLst>
      <p:ext uri="{BB962C8B-B14F-4D97-AF65-F5344CB8AC3E}">
        <p14:creationId xmlns:p14="http://schemas.microsoft.com/office/powerpoint/2010/main" val="14167308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smtClean="0"/>
              <a:t>Orion C+ velocity channels</a:t>
            </a:r>
          </a:p>
        </p:txBody>
      </p:sp>
      <p:pic>
        <p:nvPicPr>
          <p:cNvPr id="5" name="Picture 4" descr="CII_3PositionFits.png"/>
          <p:cNvPicPr>
            <a:picLocks noChangeAspect="1"/>
          </p:cNvPicPr>
          <p:nvPr/>
        </p:nvPicPr>
        <p:blipFill>
          <a:blip r:embed="rId2" cstate="print"/>
          <a:srcRect t="32991"/>
          <a:stretch>
            <a:fillRect/>
          </a:stretch>
        </p:blipFill>
        <p:spPr>
          <a:xfrm>
            <a:off x="0" y="1477108"/>
            <a:ext cx="3201597" cy="4595446"/>
          </a:xfrm>
          <a:prstGeom prst="rect">
            <a:avLst/>
          </a:prstGeom>
        </p:spPr>
      </p:pic>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46202" y="1534441"/>
            <a:ext cx="5422894" cy="4071447"/>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dirty="0" smtClean="0"/>
              <a:t>HSA</a:t>
            </a:r>
          </a:p>
        </p:txBody>
      </p:sp>
      <p:sp>
        <p:nvSpPr>
          <p:cNvPr id="13315" name="Content Placeholder 2"/>
          <p:cNvSpPr>
            <a:spLocks noGrp="1"/>
          </p:cNvSpPr>
          <p:nvPr>
            <p:ph idx="1"/>
          </p:nvPr>
        </p:nvSpPr>
        <p:spPr/>
        <p:txBody>
          <a:bodyPr/>
          <a:lstStyle/>
          <a:p>
            <a:r>
              <a:rPr lang="en-US" sz="2000" dirty="0" smtClean="0"/>
              <a:t>If you want to first search on your interest area, </a:t>
            </a:r>
            <a:r>
              <a:rPr lang="en-US" sz="2000" i="1" dirty="0" smtClean="0"/>
              <a:t>then</a:t>
            </a:r>
            <a:r>
              <a:rPr lang="en-US" sz="2000" dirty="0" smtClean="0"/>
              <a:t> go to what you need to know about the way the data were taken (instrument setup and performances), the products you are offered, and data (re-)processing.</a:t>
            </a:r>
          </a:p>
        </p:txBody>
      </p:sp>
      <p:pic>
        <p:nvPicPr>
          <p:cNvPr id="13316" name="Picture 3" descr="HSA1.png"/>
          <p:cNvPicPr>
            <a:picLocks noChangeAspect="1"/>
          </p:cNvPicPr>
          <p:nvPr/>
        </p:nvPicPr>
        <p:blipFill>
          <a:blip r:embed="rId2" cstate="print"/>
          <a:srcRect/>
          <a:stretch>
            <a:fillRect/>
          </a:stretch>
        </p:blipFill>
        <p:spPr bwMode="auto">
          <a:xfrm>
            <a:off x="869950" y="1992313"/>
            <a:ext cx="4224338" cy="4432300"/>
          </a:xfrm>
          <a:prstGeom prst="rect">
            <a:avLst/>
          </a:prstGeom>
          <a:noFill/>
          <a:ln w="9525">
            <a:noFill/>
            <a:miter lim="800000"/>
            <a:headEnd/>
            <a:tailEnd/>
          </a:ln>
        </p:spPr>
      </p:pic>
      <p:sp>
        <p:nvSpPr>
          <p:cNvPr id="6" name="Oval 5"/>
          <p:cNvSpPr/>
          <p:nvPr/>
        </p:nvSpPr>
        <p:spPr>
          <a:xfrm>
            <a:off x="1676400" y="3668713"/>
            <a:ext cx="914400" cy="469900"/>
          </a:xfrm>
          <a:prstGeom prst="ellipse">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18" name="TextBox 6"/>
          <p:cNvSpPr txBox="1">
            <a:spLocks noChangeArrowheads="1"/>
          </p:cNvSpPr>
          <p:nvPr/>
        </p:nvSpPr>
        <p:spPr bwMode="auto">
          <a:xfrm>
            <a:off x="5216525" y="3328988"/>
            <a:ext cx="3798888" cy="1416050"/>
          </a:xfrm>
          <a:prstGeom prst="rect">
            <a:avLst/>
          </a:prstGeom>
          <a:noFill/>
          <a:ln w="9525">
            <a:solidFill>
              <a:srgbClr val="C00000"/>
            </a:solidFill>
            <a:miter lim="800000"/>
            <a:headEnd/>
            <a:tailEnd/>
          </a:ln>
        </p:spPr>
        <p:txBody>
          <a:bodyPr>
            <a:spAutoFit/>
          </a:bodyPr>
          <a:lstStyle/>
          <a:p>
            <a:r>
              <a:rPr lang="en-US" sz="1600">
                <a:solidFill>
                  <a:srgbClr val="C00000"/>
                </a:solidFill>
              </a:rPr>
              <a:t>Target-based query.</a:t>
            </a:r>
          </a:p>
          <a:p>
            <a:endParaRPr lang="en-US" sz="1400">
              <a:solidFill>
                <a:srgbClr val="C00000"/>
              </a:solidFill>
            </a:endParaRPr>
          </a:p>
          <a:p>
            <a:r>
              <a:rPr lang="en-US" sz="1400">
                <a:solidFill>
                  <a:srgbClr val="C00000"/>
                </a:solidFill>
              </a:rPr>
              <a:t>TIP:  verify first that the name can be resolved by SIMBAD, NED, or target name given by original proposer; on failure to resolve you will get “undesired” query results (a bug).</a:t>
            </a:r>
          </a:p>
        </p:txBody>
      </p:sp>
      <p:sp>
        <p:nvSpPr>
          <p:cNvPr id="8" name="Oval 7"/>
          <p:cNvSpPr/>
          <p:nvPr/>
        </p:nvSpPr>
        <p:spPr>
          <a:xfrm>
            <a:off x="1535113" y="4759325"/>
            <a:ext cx="914400" cy="469900"/>
          </a:xfrm>
          <a:prstGeom prst="ellipse">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8"/>
          <p:cNvSpPr txBox="1">
            <a:spLocks noChangeArrowheads="1"/>
          </p:cNvSpPr>
          <p:nvPr/>
        </p:nvSpPr>
        <p:spPr bwMode="auto">
          <a:xfrm>
            <a:off x="4090988" y="4865688"/>
            <a:ext cx="5022850" cy="984250"/>
          </a:xfrm>
          <a:prstGeom prst="rect">
            <a:avLst/>
          </a:prstGeom>
          <a:solidFill>
            <a:schemeClr val="bg1"/>
          </a:solidFill>
          <a:ln w="9525">
            <a:solidFill>
              <a:srgbClr val="C00000"/>
            </a:solidFill>
            <a:miter lim="800000"/>
            <a:headEnd/>
            <a:tailEnd/>
          </a:ln>
        </p:spPr>
        <p:txBody>
          <a:bodyPr wrap="none">
            <a:spAutoFit/>
          </a:bodyPr>
          <a:lstStyle/>
          <a:p>
            <a:r>
              <a:rPr lang="en-US" sz="1600">
                <a:solidFill>
                  <a:srgbClr val="C00000"/>
                </a:solidFill>
              </a:rPr>
              <a:t>The 3 HIFI AOTs, standard modes (non-engineering).</a:t>
            </a:r>
          </a:p>
          <a:p>
            <a:endParaRPr lang="en-US" sz="1400">
              <a:solidFill>
                <a:srgbClr val="C00000"/>
              </a:solidFill>
            </a:endParaRPr>
          </a:p>
          <a:p>
            <a:r>
              <a:rPr lang="en-US" sz="1400">
                <a:solidFill>
                  <a:srgbClr val="C00000"/>
                </a:solidFill>
              </a:rPr>
              <a:t>TIP:  The AOTs can be individually (de-)selected.</a:t>
            </a:r>
          </a:p>
          <a:p>
            <a:r>
              <a:rPr lang="en-US" sz="1400">
                <a:solidFill>
                  <a:srgbClr val="C00000"/>
                </a:solidFill>
              </a:rPr>
              <a:t>More about the AOTs later.</a:t>
            </a:r>
          </a:p>
        </p:txBody>
      </p:sp>
      <p:sp>
        <p:nvSpPr>
          <p:cNvPr id="10" name="TextBox 9"/>
          <p:cNvSpPr txBox="1"/>
          <p:nvPr/>
        </p:nvSpPr>
        <p:spPr>
          <a:xfrm>
            <a:off x="5627688" y="2274888"/>
            <a:ext cx="3200400" cy="1014412"/>
          </a:xfrm>
          <a:prstGeom prst="rect">
            <a:avLst/>
          </a:prstGeom>
          <a:noFill/>
        </p:spPr>
        <p:txBody>
          <a:bodyPr>
            <a:spAutoFit/>
          </a:bodyPr>
          <a:lstStyle/>
          <a:p>
            <a:pPr>
              <a:defRPr/>
            </a:pPr>
            <a:r>
              <a:rPr lang="en-US" sz="2000" dirty="0">
                <a:solidFill>
                  <a:schemeClr val="accent2"/>
                </a:solidFill>
                <a:latin typeface="+mn-lt"/>
              </a:rPr>
              <a:t>The front panel of the HUI is simple for </a:t>
            </a:r>
            <a:r>
              <a:rPr lang="en-US" sz="2000" b="1" dirty="0">
                <a:solidFill>
                  <a:schemeClr val="accent2"/>
                </a:solidFill>
                <a:latin typeface="+mn-lt"/>
              </a:rPr>
              <a:t>target and coordinate</a:t>
            </a:r>
            <a:r>
              <a:rPr lang="en-US" sz="2000" dirty="0">
                <a:solidFill>
                  <a:schemeClr val="accent2"/>
                </a:solidFill>
                <a:latin typeface="+mn-lt"/>
              </a:rPr>
              <a:t> based queries.</a:t>
            </a:r>
          </a:p>
        </p:txBody>
      </p:sp>
      <p:sp>
        <p:nvSpPr>
          <p:cNvPr id="11" name="Oval 10"/>
          <p:cNvSpPr/>
          <p:nvPr/>
        </p:nvSpPr>
        <p:spPr>
          <a:xfrm>
            <a:off x="2181225" y="4454525"/>
            <a:ext cx="703263" cy="246063"/>
          </a:xfrm>
          <a:prstGeom prst="ellipse">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781175" y="34925"/>
            <a:ext cx="6354763" cy="715963"/>
          </a:xfrm>
        </p:spPr>
        <p:txBody>
          <a:bodyPr/>
          <a:lstStyle/>
          <a:p>
            <a:r>
              <a:rPr lang="en-US" smtClean="0"/>
              <a:t>Managing Query Results</a:t>
            </a:r>
            <a:br>
              <a:rPr lang="en-US" smtClean="0"/>
            </a:br>
            <a:r>
              <a:rPr lang="en-US" sz="2000" smtClean="0"/>
              <a:t>(see slides re HSA and query output by D. Ardila)</a:t>
            </a:r>
          </a:p>
        </p:txBody>
      </p:sp>
      <p:pic>
        <p:nvPicPr>
          <p:cNvPr id="14339" name="Picture 3" descr="HSA2.png"/>
          <p:cNvPicPr>
            <a:picLocks noChangeAspect="1"/>
          </p:cNvPicPr>
          <p:nvPr/>
        </p:nvPicPr>
        <p:blipFill>
          <a:blip r:embed="rId2" cstate="print"/>
          <a:srcRect/>
          <a:stretch>
            <a:fillRect/>
          </a:stretch>
        </p:blipFill>
        <p:spPr bwMode="auto">
          <a:xfrm>
            <a:off x="2673350" y="1108075"/>
            <a:ext cx="6388100" cy="3871913"/>
          </a:xfrm>
          <a:prstGeom prst="rect">
            <a:avLst/>
          </a:prstGeom>
          <a:noFill/>
          <a:ln w="9525">
            <a:noFill/>
            <a:miter lim="800000"/>
            <a:headEnd/>
            <a:tailEnd/>
          </a:ln>
        </p:spPr>
      </p:pic>
      <p:sp>
        <p:nvSpPr>
          <p:cNvPr id="14340" name="TextBox 5"/>
          <p:cNvSpPr txBox="1">
            <a:spLocks noChangeArrowheads="1"/>
          </p:cNvSpPr>
          <p:nvPr/>
        </p:nvSpPr>
        <p:spPr bwMode="auto">
          <a:xfrm>
            <a:off x="457200" y="1652588"/>
            <a:ext cx="4430713" cy="985837"/>
          </a:xfrm>
          <a:prstGeom prst="rect">
            <a:avLst/>
          </a:prstGeom>
          <a:solidFill>
            <a:schemeClr val="bg1">
              <a:alpha val="58038"/>
            </a:schemeClr>
          </a:solidFill>
          <a:ln w="9525">
            <a:solidFill>
              <a:srgbClr val="C00000"/>
            </a:solidFill>
            <a:miter lim="800000"/>
            <a:headEnd/>
            <a:tailEnd/>
          </a:ln>
        </p:spPr>
        <p:txBody>
          <a:bodyPr>
            <a:spAutoFit/>
          </a:bodyPr>
          <a:lstStyle/>
          <a:p>
            <a:r>
              <a:rPr lang="en-US" sz="1600">
                <a:solidFill>
                  <a:srgbClr val="C00000"/>
                </a:solidFill>
              </a:rPr>
              <a:t>For target L1157, 88 HIFI observations found.</a:t>
            </a:r>
          </a:p>
          <a:p>
            <a:endParaRPr lang="en-US" sz="1400">
              <a:solidFill>
                <a:srgbClr val="C00000"/>
              </a:solidFill>
            </a:endParaRPr>
          </a:p>
          <a:p>
            <a:r>
              <a:rPr lang="en-US" sz="1400">
                <a:solidFill>
                  <a:srgbClr val="C00000"/>
                </a:solidFill>
              </a:rPr>
              <a:t>TIP:  you may prefer to see all or many results on the same page, up to 100 per page can be displayed.</a:t>
            </a:r>
          </a:p>
        </p:txBody>
      </p:sp>
      <p:sp>
        <p:nvSpPr>
          <p:cNvPr id="7" name="Oval 6"/>
          <p:cNvSpPr/>
          <p:nvPr/>
        </p:nvSpPr>
        <p:spPr>
          <a:xfrm>
            <a:off x="6646863" y="1911350"/>
            <a:ext cx="2344737" cy="315913"/>
          </a:xfrm>
          <a:prstGeom prst="ellipse">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9"/>
          <p:cNvSpPr txBox="1">
            <a:spLocks noChangeArrowheads="1"/>
          </p:cNvSpPr>
          <p:nvPr/>
        </p:nvSpPr>
        <p:spPr bwMode="auto">
          <a:xfrm>
            <a:off x="750888" y="4946650"/>
            <a:ext cx="4430712" cy="1169551"/>
          </a:xfrm>
          <a:prstGeom prst="rect">
            <a:avLst/>
          </a:prstGeom>
          <a:solidFill>
            <a:schemeClr val="bg1">
              <a:alpha val="58038"/>
            </a:schemeClr>
          </a:solidFill>
          <a:ln w="9525">
            <a:solidFill>
              <a:srgbClr val="C00000"/>
            </a:solidFill>
            <a:miter lim="800000"/>
            <a:headEnd/>
            <a:tailEnd/>
          </a:ln>
        </p:spPr>
        <p:txBody>
          <a:bodyPr>
            <a:spAutoFit/>
          </a:bodyPr>
          <a:lstStyle/>
          <a:p>
            <a:r>
              <a:rPr lang="en-US" sz="1400" dirty="0">
                <a:solidFill>
                  <a:srgbClr val="C00000"/>
                </a:solidFill>
              </a:rPr>
              <a:t>For searching on column contents, e.g. “CO”, should be possible with the Find utility.   </a:t>
            </a:r>
          </a:p>
          <a:p>
            <a:endParaRPr lang="en-US" sz="1400" dirty="0">
              <a:solidFill>
                <a:srgbClr val="C00000"/>
              </a:solidFill>
            </a:endParaRPr>
          </a:p>
          <a:p>
            <a:r>
              <a:rPr lang="en-US" sz="1400" dirty="0">
                <a:solidFill>
                  <a:srgbClr val="C00000"/>
                </a:solidFill>
              </a:rPr>
              <a:t>TIP:  Output can be saved in table form, also as a VO Table that can be viewed in HIPE.  </a:t>
            </a:r>
          </a:p>
        </p:txBody>
      </p:sp>
      <p:cxnSp>
        <p:nvCxnSpPr>
          <p:cNvPr id="12" name="Straight Arrow Connector 11"/>
          <p:cNvCxnSpPr/>
          <p:nvPr/>
        </p:nvCxnSpPr>
        <p:spPr>
          <a:xfrm flipV="1">
            <a:off x="5111750" y="2098675"/>
            <a:ext cx="1206500" cy="58738"/>
          </a:xfrm>
          <a:prstGeom prst="straightConnector1">
            <a:avLst/>
          </a:prstGeom>
          <a:ln>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264150" y="2625725"/>
            <a:ext cx="1968500" cy="2884488"/>
          </a:xfrm>
          <a:prstGeom prst="straightConnector1">
            <a:avLst/>
          </a:prstGeom>
          <a:ln>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6623050" y="2216150"/>
            <a:ext cx="2344738" cy="315913"/>
          </a:xfrm>
          <a:prstGeom prst="ellipse">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p:cNvSpPr/>
          <p:nvPr/>
        </p:nvSpPr>
        <p:spPr>
          <a:xfrm>
            <a:off x="6610661" y="4347148"/>
            <a:ext cx="447363" cy="412177"/>
          </a:xfrm>
          <a:prstGeom prst="ellipse">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Arrow Connector 16"/>
          <p:cNvCxnSpPr/>
          <p:nvPr/>
        </p:nvCxnSpPr>
        <p:spPr>
          <a:xfrm flipV="1">
            <a:off x="5298831" y="4841875"/>
            <a:ext cx="1136894" cy="1101725"/>
          </a:xfrm>
          <a:prstGeom prst="straightConnector1">
            <a:avLst/>
          </a:prstGeom>
          <a:ln>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endParaRPr lang="en-US" smtClean="0"/>
          </a:p>
        </p:txBody>
      </p:sp>
      <p:pic>
        <p:nvPicPr>
          <p:cNvPr id="16387" name="Content Placeholder 3" descr="HSA3.png"/>
          <p:cNvPicPr>
            <a:picLocks noGrp="1" noChangeAspect="1"/>
          </p:cNvPicPr>
          <p:nvPr>
            <p:ph idx="1"/>
          </p:nvPr>
        </p:nvPicPr>
        <p:blipFill>
          <a:blip r:embed="rId2" cstate="print"/>
          <a:srcRect/>
          <a:stretch>
            <a:fillRect/>
          </a:stretch>
        </p:blipFill>
        <p:spPr>
          <a:xfrm>
            <a:off x="968375" y="949325"/>
            <a:ext cx="7207250" cy="5222875"/>
          </a:xfrm>
        </p:spPr>
      </p:pic>
      <p:pic>
        <p:nvPicPr>
          <p:cNvPr id="5" name="Picture 4" descr="HSA4.png"/>
          <p:cNvPicPr>
            <a:picLocks noChangeAspect="1"/>
          </p:cNvPicPr>
          <p:nvPr/>
        </p:nvPicPr>
        <p:blipFill>
          <a:blip r:embed="rId3" cstate="print"/>
          <a:srcRect/>
          <a:stretch>
            <a:fillRect/>
          </a:stretch>
        </p:blipFill>
        <p:spPr bwMode="auto">
          <a:xfrm>
            <a:off x="4216400" y="703263"/>
            <a:ext cx="4546600" cy="4384675"/>
          </a:xfrm>
          <a:prstGeom prst="rect">
            <a:avLst/>
          </a:prstGeom>
          <a:noFill/>
          <a:ln w="9525">
            <a:noFill/>
            <a:miter lim="800000"/>
            <a:headEnd/>
            <a:tailEnd/>
          </a:ln>
        </p:spPr>
      </p:pic>
      <p:sp>
        <p:nvSpPr>
          <p:cNvPr id="6" name="Oval 5"/>
          <p:cNvSpPr/>
          <p:nvPr/>
        </p:nvSpPr>
        <p:spPr>
          <a:xfrm>
            <a:off x="2895600" y="3529013"/>
            <a:ext cx="679450" cy="468312"/>
          </a:xfrm>
          <a:prstGeom prst="ellipse">
            <a:avLst/>
          </a:prstGeom>
          <a:solidFill>
            <a:srgbClr val="C00000">
              <a:alpha val="7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001B36"/>
                </a:solidFill>
              </a:rPr>
              <a:t>click</a:t>
            </a:r>
          </a:p>
        </p:txBody>
      </p:sp>
      <p:sp>
        <p:nvSpPr>
          <p:cNvPr id="7" name="TextBox 6"/>
          <p:cNvSpPr txBox="1">
            <a:spLocks noChangeArrowheads="1"/>
          </p:cNvSpPr>
          <p:nvPr/>
        </p:nvSpPr>
        <p:spPr bwMode="auto">
          <a:xfrm>
            <a:off x="1535113" y="5403850"/>
            <a:ext cx="3827462" cy="369888"/>
          </a:xfrm>
          <a:prstGeom prst="rect">
            <a:avLst/>
          </a:prstGeom>
          <a:solidFill>
            <a:srgbClr val="C00000">
              <a:alpha val="20000"/>
            </a:srgbClr>
          </a:solidFill>
          <a:ln w="9525">
            <a:solidFill>
              <a:srgbClr val="C00000"/>
            </a:solidFill>
            <a:miter lim="800000"/>
            <a:headEnd/>
            <a:tailEnd/>
          </a:ln>
        </p:spPr>
        <p:txBody>
          <a:bodyPr wrap="none">
            <a:spAutoFit/>
          </a:bodyPr>
          <a:lstStyle/>
          <a:p>
            <a:r>
              <a:rPr lang="en-US" sz="1800"/>
              <a:t>But click only once!  And be patient.</a:t>
            </a:r>
          </a:p>
        </p:txBody>
      </p:sp>
      <p:cxnSp>
        <p:nvCxnSpPr>
          <p:cNvPr id="9" name="Straight Arrow Connector 8"/>
          <p:cNvCxnSpPr/>
          <p:nvPr/>
        </p:nvCxnSpPr>
        <p:spPr>
          <a:xfrm flipV="1">
            <a:off x="2847975" y="4032250"/>
            <a:ext cx="376238" cy="1336675"/>
          </a:xfrm>
          <a:prstGeom prst="straightConnector1">
            <a:avLst/>
          </a:prstGeom>
          <a:ln>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646488" y="3705225"/>
            <a:ext cx="820737" cy="34925"/>
          </a:xfrm>
          <a:prstGeom prst="straightConnector1">
            <a:avLst/>
          </a:prstGeom>
          <a:ln>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7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Effect transition="in" filter="fade">
                                      <p:cBhvr>
                                        <p:cTn id="9" dur="500"/>
                                        <p:tgtEl>
                                          <p:spTgt spid="5"/>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300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300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ifi-cartoon.gif"/>
          <p:cNvPicPr>
            <a:picLocks noChangeAspect="1"/>
          </p:cNvPicPr>
          <p:nvPr/>
        </p:nvPicPr>
        <p:blipFill>
          <a:blip r:embed="rId2" cstate="print"/>
          <a:stretch>
            <a:fillRect/>
          </a:stretch>
        </p:blipFill>
        <p:spPr>
          <a:xfrm>
            <a:off x="5677486" y="3423137"/>
            <a:ext cx="3176137" cy="2780714"/>
          </a:xfrm>
          <a:prstGeom prst="rect">
            <a:avLst/>
          </a:prstGeom>
        </p:spPr>
      </p:pic>
      <p:sp>
        <p:nvSpPr>
          <p:cNvPr id="17410" name="Title 1"/>
          <p:cNvSpPr>
            <a:spLocks noGrp="1"/>
          </p:cNvSpPr>
          <p:nvPr>
            <p:ph type="title"/>
          </p:nvPr>
        </p:nvSpPr>
        <p:spPr>
          <a:xfrm>
            <a:off x="1766888" y="47625"/>
            <a:ext cx="6053137" cy="715963"/>
          </a:xfrm>
        </p:spPr>
        <p:txBody>
          <a:bodyPr/>
          <a:lstStyle/>
          <a:p>
            <a:r>
              <a:rPr lang="en-US" sz="2400" smtClean="0"/>
              <a:t>RF Frequency, LO Frequency,  Mixing, and IF</a:t>
            </a:r>
          </a:p>
        </p:txBody>
      </p:sp>
      <p:sp>
        <p:nvSpPr>
          <p:cNvPr id="4" name="Rectangle 3"/>
          <p:cNvSpPr txBox="1">
            <a:spLocks noChangeArrowheads="1"/>
          </p:cNvSpPr>
          <p:nvPr/>
        </p:nvSpPr>
        <p:spPr bwMode="auto">
          <a:xfrm>
            <a:off x="-1" y="909638"/>
            <a:ext cx="5697415" cy="5327650"/>
          </a:xfrm>
          <a:prstGeom prst="rect">
            <a:avLst/>
          </a:prstGeom>
          <a:noFill/>
          <a:ln w="9525">
            <a:noFill/>
            <a:miter lim="800000"/>
            <a:headEnd/>
            <a:tailEnd/>
          </a:ln>
        </p:spPr>
        <p:txBody>
          <a:bodyPr/>
          <a:lstStyle/>
          <a:p>
            <a:pPr marL="457200" indent="-457200" defTabSz="820738" eaLnBrk="0" hangingPunct="0">
              <a:spcBef>
                <a:spcPct val="20000"/>
              </a:spcBef>
              <a:buFontTx/>
              <a:buChar char="•"/>
              <a:defRPr/>
            </a:pPr>
            <a:r>
              <a:rPr lang="en-US" sz="2000" kern="0" dirty="0">
                <a:latin typeface="+mn-lt"/>
                <a:ea typeface="ＭＳ Ｐゴシック" pitchFamily="34" charset="-128"/>
                <a:cs typeface="+mn-cs"/>
              </a:rPr>
              <a:t>The </a:t>
            </a:r>
            <a:r>
              <a:rPr lang="en-US" sz="2000" b="1" kern="0" dirty="0" err="1">
                <a:solidFill>
                  <a:schemeClr val="accent2"/>
                </a:solidFill>
                <a:latin typeface="+mn-lt"/>
                <a:ea typeface="ＭＳ Ｐゴシック" pitchFamily="34" charset="-128"/>
                <a:cs typeface="+mn-cs"/>
              </a:rPr>
              <a:t>H</a:t>
            </a:r>
            <a:r>
              <a:rPr lang="en-US" sz="2000" b="1" kern="0" dirty="0" err="1">
                <a:solidFill>
                  <a:schemeClr val="bg2"/>
                </a:solidFill>
                <a:latin typeface="+mn-lt"/>
                <a:ea typeface="ＭＳ Ｐゴシック" pitchFamily="34" charset="-128"/>
                <a:cs typeface="+mn-cs"/>
              </a:rPr>
              <a:t>eterodyne</a:t>
            </a:r>
            <a:r>
              <a:rPr lang="en-US" sz="2000" b="1" kern="0" dirty="0" err="1">
                <a:solidFill>
                  <a:schemeClr val="accent2"/>
                </a:solidFill>
                <a:latin typeface="+mn-lt"/>
                <a:ea typeface="ＭＳ Ｐゴシック" pitchFamily="34" charset="-128"/>
                <a:cs typeface="+mn-cs"/>
              </a:rPr>
              <a:t>IFI</a:t>
            </a:r>
            <a:r>
              <a:rPr lang="en-US" sz="2000" kern="0" dirty="0">
                <a:solidFill>
                  <a:schemeClr val="accent2"/>
                </a:solidFill>
                <a:latin typeface="+mn-lt"/>
                <a:ea typeface="ＭＳ Ｐゴシック" pitchFamily="34" charset="-128"/>
                <a:cs typeface="+mn-cs"/>
              </a:rPr>
              <a:t> </a:t>
            </a:r>
            <a:r>
              <a:rPr lang="en-US" sz="2000" kern="0" dirty="0">
                <a:latin typeface="+mn-lt"/>
                <a:ea typeface="ＭＳ Ｐゴシック" pitchFamily="34" charset="-128"/>
                <a:cs typeface="+mn-cs"/>
              </a:rPr>
              <a:t>instrument uses signal mixing technologies to convert input signal frequencies to lower frequencies matched to state-of-the-art detection technologies.</a:t>
            </a:r>
          </a:p>
          <a:p>
            <a:pPr marL="457200" indent="-457200" defTabSz="820738" eaLnBrk="0" hangingPunct="0">
              <a:spcBef>
                <a:spcPct val="20000"/>
              </a:spcBef>
              <a:buFontTx/>
              <a:buChar char="•"/>
              <a:defRPr/>
            </a:pPr>
            <a:r>
              <a:rPr lang="en-US" sz="2000" kern="0" dirty="0">
                <a:latin typeface="+mn-lt"/>
                <a:ea typeface="ＭＳ Ｐゴシック" pitchFamily="34" charset="-128"/>
                <a:cs typeface="+mn-cs"/>
              </a:rPr>
              <a:t>In such a system, the sky signal (</a:t>
            </a:r>
            <a:r>
              <a:rPr lang="en-US" sz="2000" b="1" i="1" kern="0" dirty="0">
                <a:solidFill>
                  <a:schemeClr val="accent2"/>
                </a:solidFill>
                <a:latin typeface="+mn-lt"/>
                <a:ea typeface="ＭＳ Ｐゴシック" pitchFamily="34" charset="-128"/>
                <a:cs typeface="+mn-cs"/>
              </a:rPr>
              <a:t>RF</a:t>
            </a:r>
            <a:r>
              <a:rPr lang="en-US" sz="2000" kern="0" dirty="0">
                <a:latin typeface="+mn-lt"/>
                <a:ea typeface="ＭＳ Ｐゴシック" pitchFamily="34" charset="-128"/>
                <a:cs typeface="+mn-cs"/>
              </a:rPr>
              <a:t>) is combined with that of a synthetic source (the </a:t>
            </a:r>
            <a:r>
              <a:rPr lang="en-US" sz="2000" b="1" i="1" kern="0" dirty="0">
                <a:solidFill>
                  <a:schemeClr val="accent2"/>
                </a:solidFill>
                <a:latin typeface="+mn-lt"/>
                <a:ea typeface="ＭＳ Ｐゴシック" pitchFamily="34" charset="-128"/>
                <a:cs typeface="+mn-cs"/>
              </a:rPr>
              <a:t>Local Oscillator – LO</a:t>
            </a:r>
            <a:r>
              <a:rPr lang="en-US" sz="2000" kern="0" dirty="0">
                <a:latin typeface="+mn-lt"/>
                <a:ea typeface="ＭＳ Ｐゴシック" pitchFamily="34" charset="-128"/>
                <a:cs typeface="+mn-cs"/>
              </a:rPr>
              <a:t>) tuned to a nearby frequency, in a non-linear electronic device (the </a:t>
            </a:r>
            <a:r>
              <a:rPr lang="en-US" sz="2000" b="1" i="1" kern="0" dirty="0">
                <a:solidFill>
                  <a:schemeClr val="accent2"/>
                </a:solidFill>
                <a:latin typeface="+mn-lt"/>
                <a:ea typeface="ＭＳ Ｐゴシック" pitchFamily="34" charset="-128"/>
                <a:cs typeface="+mn-cs"/>
              </a:rPr>
              <a:t>mixer)</a:t>
            </a:r>
          </a:p>
          <a:p>
            <a:pPr marL="457200" indent="-457200" defTabSz="820738" eaLnBrk="0" hangingPunct="0">
              <a:spcBef>
                <a:spcPct val="20000"/>
              </a:spcBef>
              <a:buFontTx/>
              <a:buChar char="•"/>
              <a:defRPr/>
            </a:pPr>
            <a:r>
              <a:rPr lang="en-US" sz="2000" kern="0" dirty="0">
                <a:latin typeface="+mn-lt"/>
                <a:ea typeface="ＭＳ Ｐゴシック" pitchFamily="34" charset="-128"/>
                <a:cs typeface="+mn-cs"/>
              </a:rPr>
              <a:t>The mixing of the two signals creates a </a:t>
            </a:r>
            <a:r>
              <a:rPr lang="en-US" sz="2000" i="1" kern="0" dirty="0">
                <a:solidFill>
                  <a:schemeClr val="accent2"/>
                </a:solidFill>
                <a:latin typeface="+mn-lt"/>
                <a:ea typeface="ＭＳ Ｐゴシック" pitchFamily="34" charset="-128"/>
                <a:cs typeface="+mn-cs"/>
              </a:rPr>
              <a:t>beat</a:t>
            </a:r>
            <a:r>
              <a:rPr lang="en-US" sz="2000" kern="0" dirty="0">
                <a:latin typeface="+mn-lt"/>
                <a:ea typeface="ＭＳ Ｐゴシック" pitchFamily="34" charset="-128"/>
                <a:cs typeface="+mn-cs"/>
              </a:rPr>
              <a:t> </a:t>
            </a:r>
            <a:r>
              <a:rPr lang="en-US" sz="2000" kern="0" dirty="0">
                <a:solidFill>
                  <a:schemeClr val="accent2"/>
                </a:solidFill>
                <a:latin typeface="+mn-lt"/>
                <a:ea typeface="ＭＳ Ｐゴシック" pitchFamily="34" charset="-128"/>
                <a:cs typeface="+mn-cs"/>
              </a:rPr>
              <a:t>of the two frequencies</a:t>
            </a:r>
            <a:r>
              <a:rPr lang="en-US" sz="2000" kern="0" dirty="0">
                <a:latin typeface="+mn-lt"/>
                <a:ea typeface="ＭＳ Ｐゴシック" pitchFamily="34" charset="-128"/>
                <a:cs typeface="+mn-cs"/>
              </a:rPr>
              <a:t>, that pulses at a much lower frequency (the </a:t>
            </a:r>
            <a:r>
              <a:rPr lang="en-US" sz="2000" b="1" i="1" kern="0" dirty="0">
                <a:solidFill>
                  <a:schemeClr val="accent2"/>
                </a:solidFill>
                <a:latin typeface="+mn-lt"/>
                <a:ea typeface="ＭＳ Ｐゴシック" pitchFamily="34" charset="-128"/>
                <a:cs typeface="+mn-cs"/>
              </a:rPr>
              <a:t>Intermediate Frequency</a:t>
            </a:r>
            <a:r>
              <a:rPr lang="en-US" sz="2000" kern="0" dirty="0">
                <a:latin typeface="+mn-lt"/>
                <a:ea typeface="ＭＳ Ｐゴシック" pitchFamily="34" charset="-128"/>
                <a:cs typeface="+mn-cs"/>
              </a:rPr>
              <a:t> – </a:t>
            </a:r>
            <a:r>
              <a:rPr lang="en-US" sz="2000" b="1" i="1" kern="0" dirty="0">
                <a:solidFill>
                  <a:schemeClr val="accent2"/>
                </a:solidFill>
                <a:latin typeface="+mn-lt"/>
                <a:ea typeface="ＭＳ Ｐゴシック" pitchFamily="34" charset="-128"/>
                <a:cs typeface="+mn-cs"/>
              </a:rPr>
              <a:t>IF</a:t>
            </a:r>
            <a:r>
              <a:rPr lang="en-US" sz="2000" kern="0" dirty="0">
                <a:latin typeface="+mn-lt"/>
                <a:ea typeface="ＭＳ Ｐゴシック" pitchFamily="34" charset="-128"/>
                <a:cs typeface="+mn-cs"/>
              </a:rPr>
              <a:t>), but holds the amplitude and phase of the original signal (</a:t>
            </a:r>
            <a:r>
              <a:rPr lang="en-US" sz="2000" i="1" kern="0" dirty="0">
                <a:solidFill>
                  <a:schemeClr val="accent2"/>
                </a:solidFill>
                <a:latin typeface="+mn-lt"/>
                <a:ea typeface="ＭＳ Ｐゴシック" pitchFamily="34" charset="-128"/>
                <a:cs typeface="+mn-cs"/>
              </a:rPr>
              <a:t>coherent detection</a:t>
            </a:r>
            <a:r>
              <a:rPr lang="en-US" sz="2000" kern="0" dirty="0">
                <a:latin typeface="+mn-lt"/>
                <a:ea typeface="ＭＳ Ｐゴシック" pitchFamily="34" charset="-128"/>
                <a:cs typeface="+mn-cs"/>
              </a:rPr>
              <a:t>)</a:t>
            </a:r>
          </a:p>
          <a:p>
            <a:pPr marL="457200" indent="-457200" defTabSz="820738" eaLnBrk="0" hangingPunct="0">
              <a:spcBef>
                <a:spcPct val="20000"/>
              </a:spcBef>
              <a:buFontTx/>
              <a:buChar char="•"/>
              <a:defRPr/>
            </a:pPr>
            <a:r>
              <a:rPr lang="en-US" sz="2000" kern="0" dirty="0">
                <a:latin typeface="+mn-lt"/>
                <a:ea typeface="ＭＳ Ｐゴシック" pitchFamily="34" charset="-128"/>
                <a:cs typeface="+mn-cs"/>
              </a:rPr>
              <a:t>This operation is called </a:t>
            </a:r>
            <a:r>
              <a:rPr lang="en-US" sz="2000" i="1" kern="0" dirty="0">
                <a:solidFill>
                  <a:schemeClr val="accent2"/>
                </a:solidFill>
                <a:latin typeface="+mn-lt"/>
                <a:ea typeface="ＭＳ Ｐゴシック" pitchFamily="34" charset="-128"/>
                <a:cs typeface="+mn-cs"/>
              </a:rPr>
              <a:t>down-conversion</a:t>
            </a:r>
            <a:r>
              <a:rPr lang="en-US" sz="2000" kern="0" dirty="0" smtClean="0">
                <a:latin typeface="+mn-lt"/>
                <a:ea typeface="ＭＳ Ｐゴシック" pitchFamily="34" charset="-128"/>
                <a:cs typeface="+mn-cs"/>
              </a:rPr>
              <a:t>, </a:t>
            </a:r>
            <a:r>
              <a:rPr lang="en-US" sz="2000" kern="0" dirty="0">
                <a:latin typeface="+mn-lt"/>
                <a:ea typeface="ＭＳ Ｐゴシック" pitchFamily="34" charset="-128"/>
                <a:cs typeface="+mn-cs"/>
              </a:rPr>
              <a:t>used in </a:t>
            </a:r>
            <a:r>
              <a:rPr lang="en-US" sz="2000" kern="0" dirty="0" smtClean="0">
                <a:latin typeface="+mn-lt"/>
                <a:ea typeface="ＭＳ Ｐゴシック" pitchFamily="34" charset="-128"/>
                <a:cs typeface="+mn-cs"/>
              </a:rPr>
              <a:t>many domestic </a:t>
            </a:r>
            <a:r>
              <a:rPr lang="en-US" sz="2000" kern="0" dirty="0">
                <a:latin typeface="+mn-lt"/>
                <a:ea typeface="ＭＳ Ｐゴシック" pitchFamily="34" charset="-128"/>
                <a:cs typeface="+mn-cs"/>
              </a:rPr>
              <a:t>devices (radio, TV, etc)</a:t>
            </a:r>
          </a:p>
        </p:txBody>
      </p:sp>
      <p:sp>
        <p:nvSpPr>
          <p:cNvPr id="17414" name="Date Placeholder 3"/>
          <p:cNvSpPr txBox="1">
            <a:spLocks/>
          </p:cNvSpPr>
          <p:nvPr/>
        </p:nvSpPr>
        <p:spPr bwMode="auto">
          <a:xfrm>
            <a:off x="5772273" y="3479434"/>
            <a:ext cx="1223962" cy="503237"/>
          </a:xfrm>
          <a:prstGeom prst="rect">
            <a:avLst/>
          </a:prstGeom>
          <a:noFill/>
          <a:ln w="9525">
            <a:noFill/>
            <a:miter lim="800000"/>
            <a:headEnd/>
            <a:tailEnd/>
          </a:ln>
        </p:spPr>
        <p:txBody>
          <a:bodyPr/>
          <a:lstStyle/>
          <a:p>
            <a:pPr eaLnBrk="0" hangingPunct="0"/>
            <a:r>
              <a:rPr lang="en-US" sz="1400" b="1" dirty="0">
                <a:solidFill>
                  <a:schemeClr val="bg1"/>
                </a:solidFill>
              </a:rPr>
              <a:t>HIFI Focal Plane Unit</a:t>
            </a:r>
          </a:p>
        </p:txBody>
      </p:sp>
      <p:sp>
        <p:nvSpPr>
          <p:cNvPr id="8" name="TextBox 7"/>
          <p:cNvSpPr txBox="1"/>
          <p:nvPr/>
        </p:nvSpPr>
        <p:spPr>
          <a:xfrm>
            <a:off x="8276492" y="3470032"/>
            <a:ext cx="389850" cy="276999"/>
          </a:xfrm>
          <a:prstGeom prst="rect">
            <a:avLst/>
          </a:prstGeom>
          <a:noFill/>
        </p:spPr>
        <p:txBody>
          <a:bodyPr wrap="none" rtlCol="0">
            <a:spAutoFit/>
          </a:bodyPr>
          <a:lstStyle/>
          <a:p>
            <a:r>
              <a:rPr lang="en-US" b="1" dirty="0" smtClean="0">
                <a:solidFill>
                  <a:srgbClr val="C00000"/>
                </a:solidFill>
              </a:rPr>
              <a:t>RF</a:t>
            </a:r>
            <a:endParaRPr lang="en-US" b="1" dirty="0">
              <a:solidFill>
                <a:srgbClr val="C00000"/>
              </a:solidFill>
            </a:endParaRPr>
          </a:p>
        </p:txBody>
      </p:sp>
      <p:cxnSp>
        <p:nvCxnSpPr>
          <p:cNvPr id="10" name="Straight Arrow Connector 9"/>
          <p:cNvCxnSpPr/>
          <p:nvPr/>
        </p:nvCxnSpPr>
        <p:spPr>
          <a:xfrm>
            <a:off x="8639908" y="3458307"/>
            <a:ext cx="0" cy="25790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131171" y="5756032"/>
            <a:ext cx="399468" cy="276999"/>
          </a:xfrm>
          <a:prstGeom prst="rect">
            <a:avLst/>
          </a:prstGeom>
          <a:noFill/>
          <a:ln w="19050">
            <a:noFill/>
          </a:ln>
        </p:spPr>
        <p:txBody>
          <a:bodyPr wrap="none" rtlCol="0">
            <a:spAutoFit/>
          </a:bodyPr>
          <a:lstStyle/>
          <a:p>
            <a:r>
              <a:rPr lang="en-US" b="1" dirty="0" smtClean="0">
                <a:solidFill>
                  <a:schemeClr val="bg1"/>
                </a:solidFill>
              </a:rPr>
              <a:t>LO</a:t>
            </a:r>
            <a:endParaRPr lang="en-US" b="1" dirty="0">
              <a:solidFill>
                <a:schemeClr val="bg1"/>
              </a:solidFill>
            </a:endParaRPr>
          </a:p>
        </p:txBody>
      </p:sp>
      <p:cxnSp>
        <p:nvCxnSpPr>
          <p:cNvPr id="12" name="Straight Arrow Connector 11"/>
          <p:cNvCxnSpPr/>
          <p:nvPr/>
        </p:nvCxnSpPr>
        <p:spPr>
          <a:xfrm flipV="1">
            <a:off x="6482864" y="5650523"/>
            <a:ext cx="281353" cy="199291"/>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2982404">
            <a:off x="6328687" y="4525109"/>
            <a:ext cx="1475789" cy="276999"/>
          </a:xfrm>
          <a:prstGeom prst="rect">
            <a:avLst/>
          </a:prstGeom>
          <a:noFill/>
        </p:spPr>
        <p:txBody>
          <a:bodyPr wrap="none" rtlCol="0">
            <a:spAutoFit/>
          </a:bodyPr>
          <a:lstStyle/>
          <a:p>
            <a:r>
              <a:rPr lang="en-US" b="1" dirty="0" smtClean="0">
                <a:solidFill>
                  <a:srgbClr val="66FFFF"/>
                </a:solidFill>
              </a:rPr>
              <a:t>Mixer Assemblies</a:t>
            </a:r>
            <a:endParaRPr lang="en-US" b="1" dirty="0">
              <a:solidFill>
                <a:srgbClr val="66FFFF"/>
              </a:solidFill>
            </a:endParaRPr>
          </a:p>
        </p:txBody>
      </p:sp>
      <p:pic>
        <p:nvPicPr>
          <p:cNvPr id="17418" name="Picture 10" descr="http://media.irishcentral.com/images/20130709081527listening-to-the-radio.jpg"/>
          <p:cNvPicPr>
            <a:picLocks noChangeAspect="1" noChangeArrowheads="1"/>
          </p:cNvPicPr>
          <p:nvPr/>
        </p:nvPicPr>
        <p:blipFill>
          <a:blip r:embed="rId3" cstate="print"/>
          <a:srcRect/>
          <a:stretch>
            <a:fillRect/>
          </a:stretch>
        </p:blipFill>
        <p:spPr bwMode="auto">
          <a:xfrm>
            <a:off x="5450376" y="996461"/>
            <a:ext cx="3614615" cy="2168769"/>
          </a:xfrm>
          <a:prstGeom prst="rect">
            <a:avLst/>
          </a:prstGeom>
          <a:noFill/>
        </p:spPr>
      </p:pic>
      <p:sp>
        <p:nvSpPr>
          <p:cNvPr id="18" name="TextBox 17"/>
          <p:cNvSpPr txBox="1"/>
          <p:nvPr/>
        </p:nvSpPr>
        <p:spPr>
          <a:xfrm>
            <a:off x="7946462" y="4173421"/>
            <a:ext cx="1033411" cy="461665"/>
          </a:xfrm>
          <a:prstGeom prst="rect">
            <a:avLst/>
          </a:prstGeom>
          <a:noFill/>
        </p:spPr>
        <p:txBody>
          <a:bodyPr wrap="square" rtlCol="0">
            <a:spAutoFit/>
          </a:bodyPr>
          <a:lstStyle/>
          <a:p>
            <a:pPr algn="ctr"/>
            <a:r>
              <a:rPr lang="en-US" b="1" dirty="0" smtClean="0">
                <a:solidFill>
                  <a:srgbClr val="C00000"/>
                </a:solidFill>
              </a:rPr>
              <a:t>Thermal Loads</a:t>
            </a:r>
            <a:endParaRPr lang="en-US" b="1" dirty="0">
              <a:solidFill>
                <a:srgbClr val="C00000"/>
              </a:solidFill>
            </a:endParaRPr>
          </a:p>
        </p:txBody>
      </p:sp>
      <p:sp>
        <p:nvSpPr>
          <p:cNvPr id="19" name="TextBox 18"/>
          <p:cNvSpPr txBox="1"/>
          <p:nvPr/>
        </p:nvSpPr>
        <p:spPr>
          <a:xfrm rot="19682894">
            <a:off x="7378981" y="5009962"/>
            <a:ext cx="1314956" cy="461665"/>
          </a:xfrm>
          <a:prstGeom prst="rect">
            <a:avLst/>
          </a:prstGeom>
          <a:noFill/>
        </p:spPr>
        <p:txBody>
          <a:bodyPr wrap="square" rtlCol="0">
            <a:spAutoFit/>
          </a:bodyPr>
          <a:lstStyle/>
          <a:p>
            <a:pPr algn="ctr"/>
            <a:r>
              <a:rPr lang="en-US" b="1" dirty="0" smtClean="0">
                <a:solidFill>
                  <a:srgbClr val="C00000"/>
                </a:solidFill>
              </a:rPr>
              <a:t>IF Amplification</a:t>
            </a:r>
            <a:endParaRPr lang="en-US" b="1" dirty="0">
              <a:solidFill>
                <a:srgbClr val="C0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558925" y="23813"/>
            <a:ext cx="6764338" cy="715962"/>
          </a:xfrm>
        </p:spPr>
        <p:txBody>
          <a:bodyPr/>
          <a:lstStyle/>
          <a:p>
            <a:r>
              <a:rPr lang="en-US" sz="2400" smtClean="0"/>
              <a:t>RF (Sky) signal is obtained over two spectral ranges</a:t>
            </a:r>
          </a:p>
        </p:txBody>
      </p:sp>
      <p:sp>
        <p:nvSpPr>
          <p:cNvPr id="4" name="Rectangle 3"/>
          <p:cNvSpPr txBox="1">
            <a:spLocks noChangeArrowheads="1"/>
          </p:cNvSpPr>
          <p:nvPr/>
        </p:nvSpPr>
        <p:spPr bwMode="auto">
          <a:xfrm>
            <a:off x="179388" y="882650"/>
            <a:ext cx="8785225" cy="5111750"/>
          </a:xfrm>
          <a:prstGeom prst="rect">
            <a:avLst/>
          </a:prstGeom>
          <a:noFill/>
          <a:ln w="9525">
            <a:noFill/>
            <a:miter lim="800000"/>
            <a:headEnd/>
            <a:tailEnd/>
          </a:ln>
        </p:spPr>
        <p:txBody>
          <a:bodyPr/>
          <a:lstStyle/>
          <a:p>
            <a:pPr marL="457200" indent="-457200" defTabSz="820738" eaLnBrk="0" hangingPunct="0">
              <a:spcBef>
                <a:spcPct val="20000"/>
              </a:spcBef>
              <a:buFontTx/>
              <a:buChar char="•"/>
              <a:defRPr/>
            </a:pPr>
            <a:r>
              <a:rPr lang="en-US" sz="1800" kern="0" dirty="0">
                <a:latin typeface="Arial" pitchFamily="34" charset="0"/>
                <a:ea typeface="ＭＳ Ｐゴシック" pitchFamily="34" charset="-128"/>
                <a:cs typeface="Arial" pitchFamily="34" charset="0"/>
              </a:rPr>
              <a:t>Intrinsically, the sky frequency domain down-converted from </a:t>
            </a:r>
            <a:r>
              <a:rPr lang="en-US" sz="1800" b="1" i="1" kern="0" dirty="0">
                <a:solidFill>
                  <a:schemeClr val="accent2"/>
                </a:solidFill>
                <a:latin typeface="Arial" pitchFamily="34" charset="0"/>
                <a:ea typeface="ＭＳ Ｐゴシック" pitchFamily="34" charset="-128"/>
                <a:cs typeface="Arial" pitchFamily="34" charset="0"/>
              </a:rPr>
              <a:t>RF</a:t>
            </a:r>
            <a:r>
              <a:rPr lang="en-US" sz="1800" kern="0" dirty="0">
                <a:latin typeface="Arial" pitchFamily="34" charset="0"/>
                <a:ea typeface="ＭＳ Ｐゴシック" pitchFamily="34" charset="-128"/>
                <a:cs typeface="Arial" pitchFamily="34" charset="0"/>
              </a:rPr>
              <a:t> to </a:t>
            </a:r>
            <a:r>
              <a:rPr lang="en-US" sz="1800" b="1" i="1" kern="0" dirty="0">
                <a:solidFill>
                  <a:schemeClr val="accent2"/>
                </a:solidFill>
                <a:latin typeface="Arial" pitchFamily="34" charset="0"/>
                <a:ea typeface="ＭＳ Ｐゴシック" pitchFamily="34" charset="-128"/>
                <a:cs typeface="Arial" pitchFamily="34" charset="0"/>
              </a:rPr>
              <a:t>IF</a:t>
            </a:r>
            <a:r>
              <a:rPr lang="en-US" sz="1800" kern="0" dirty="0">
                <a:latin typeface="Arial" pitchFamily="34" charset="0"/>
                <a:ea typeface="ＭＳ Ｐゴシック" pitchFamily="34" charset="-128"/>
                <a:cs typeface="Arial" pitchFamily="34" charset="0"/>
              </a:rPr>
              <a:t> is not unique: two spectral ranges at [</a:t>
            </a:r>
            <a:r>
              <a:rPr lang="en-US" sz="1800" b="1" i="1" kern="0" dirty="0">
                <a:latin typeface="Arial" pitchFamily="34" charset="0"/>
                <a:ea typeface="ＭＳ Ｐゴシック" pitchFamily="34" charset="-128"/>
                <a:cs typeface="Arial" pitchFamily="34" charset="0"/>
              </a:rPr>
              <a:t>F</a:t>
            </a:r>
            <a:r>
              <a:rPr lang="en-US" sz="1800" b="1" i="1" kern="0" baseline="-25000" dirty="0">
                <a:latin typeface="Arial" pitchFamily="34" charset="0"/>
                <a:ea typeface="ＭＳ Ｐゴシック" pitchFamily="34" charset="-128"/>
                <a:cs typeface="Arial" pitchFamily="34" charset="0"/>
              </a:rPr>
              <a:t>LO</a:t>
            </a:r>
            <a:r>
              <a:rPr lang="en-US" sz="1800" b="1" i="1" kern="0" dirty="0">
                <a:latin typeface="Arial" pitchFamily="34" charset="0"/>
                <a:ea typeface="ＭＳ Ｐゴシック" pitchFamily="34" charset="-128"/>
                <a:cs typeface="Arial" pitchFamily="34" charset="0"/>
              </a:rPr>
              <a:t>-F</a:t>
            </a:r>
            <a:r>
              <a:rPr lang="en-US" sz="1800" b="1" i="1" kern="0" baseline="-25000" dirty="0">
                <a:latin typeface="Arial" pitchFamily="34" charset="0"/>
                <a:ea typeface="ＭＳ Ｐゴシック" pitchFamily="34" charset="-128"/>
                <a:cs typeface="Arial" pitchFamily="34" charset="0"/>
              </a:rPr>
              <a:t>IF</a:t>
            </a:r>
            <a:r>
              <a:rPr lang="en-US" sz="1800" kern="0" dirty="0">
                <a:latin typeface="Arial" pitchFamily="34" charset="0"/>
                <a:ea typeface="ＭＳ Ｐゴシック" pitchFamily="34" charset="-128"/>
                <a:cs typeface="Arial" pitchFamily="34" charset="0"/>
              </a:rPr>
              <a:t>] and [</a:t>
            </a:r>
            <a:r>
              <a:rPr lang="en-US" sz="1800" b="1" i="1" kern="0" dirty="0">
                <a:latin typeface="Arial" pitchFamily="34" charset="0"/>
                <a:ea typeface="ＭＳ Ｐゴシック" pitchFamily="34" charset="-128"/>
                <a:cs typeface="Arial" pitchFamily="34" charset="0"/>
              </a:rPr>
              <a:t>F</a:t>
            </a:r>
            <a:r>
              <a:rPr lang="en-US" sz="1800" b="1" i="1" kern="0" baseline="-25000" dirty="0">
                <a:latin typeface="Arial" pitchFamily="34" charset="0"/>
                <a:ea typeface="ＭＳ Ｐゴシック" pitchFamily="34" charset="-128"/>
                <a:cs typeface="Arial" pitchFamily="34" charset="0"/>
              </a:rPr>
              <a:t>LO</a:t>
            </a:r>
            <a:r>
              <a:rPr lang="en-US" sz="1800" b="1" i="1" kern="0" dirty="0">
                <a:latin typeface="Arial" pitchFamily="34" charset="0"/>
                <a:ea typeface="ＭＳ Ｐゴシック" pitchFamily="34" charset="-128"/>
                <a:cs typeface="Arial" pitchFamily="34" charset="0"/>
              </a:rPr>
              <a:t>+F</a:t>
            </a:r>
            <a:r>
              <a:rPr lang="en-US" sz="1800" b="1" i="1" kern="0" baseline="-25000" dirty="0">
                <a:latin typeface="Arial" pitchFamily="34" charset="0"/>
                <a:ea typeface="ＭＳ Ｐゴシック" pitchFamily="34" charset="-128"/>
                <a:cs typeface="Arial" pitchFamily="34" charset="0"/>
              </a:rPr>
              <a:t>IF</a:t>
            </a:r>
            <a:r>
              <a:rPr lang="en-US" sz="1800" kern="0" dirty="0">
                <a:latin typeface="Arial" pitchFamily="34" charset="0"/>
                <a:ea typeface="ＭＳ Ｐゴシック" pitchFamily="34" charset="-128"/>
                <a:cs typeface="Arial" pitchFamily="34" charset="0"/>
              </a:rPr>
              <a:t>] are covered </a:t>
            </a:r>
            <a:r>
              <a:rPr lang="en-US" sz="1800" u="sng" kern="0" dirty="0">
                <a:latin typeface="Arial" pitchFamily="34" charset="0"/>
                <a:ea typeface="ＭＳ Ｐゴシック" pitchFamily="34" charset="-128"/>
                <a:cs typeface="Arial" pitchFamily="34" charset="0"/>
              </a:rPr>
              <a:t>simultaneously</a:t>
            </a:r>
          </a:p>
        </p:txBody>
      </p:sp>
      <p:sp>
        <p:nvSpPr>
          <p:cNvPr id="18436" name="Rectangle 3"/>
          <p:cNvSpPr txBox="1">
            <a:spLocks noChangeArrowheads="1"/>
          </p:cNvSpPr>
          <p:nvPr/>
        </p:nvSpPr>
        <p:spPr bwMode="auto">
          <a:xfrm>
            <a:off x="179388" y="3617913"/>
            <a:ext cx="8785225" cy="2736850"/>
          </a:xfrm>
          <a:prstGeom prst="rect">
            <a:avLst/>
          </a:prstGeom>
          <a:noFill/>
          <a:ln w="9525">
            <a:noFill/>
            <a:miter lim="800000"/>
            <a:headEnd/>
            <a:tailEnd/>
          </a:ln>
        </p:spPr>
        <p:txBody>
          <a:bodyPr/>
          <a:lstStyle/>
          <a:p>
            <a:pPr marL="457200" indent="-457200" eaLnBrk="0" hangingPunct="0">
              <a:spcBef>
                <a:spcPct val="20000"/>
              </a:spcBef>
              <a:buFontTx/>
              <a:buChar char="•"/>
            </a:pPr>
            <a:r>
              <a:rPr lang="en-US" sz="1800"/>
              <a:t>The two ranges are called the </a:t>
            </a:r>
            <a:r>
              <a:rPr lang="en-US" sz="1800" i="1">
                <a:solidFill>
                  <a:schemeClr val="accent2"/>
                </a:solidFill>
              </a:rPr>
              <a:t>Lower Side-Band </a:t>
            </a:r>
            <a:r>
              <a:rPr lang="en-US" sz="1800"/>
              <a:t>(</a:t>
            </a:r>
            <a:r>
              <a:rPr lang="en-US" sz="1800" b="1" i="1">
                <a:solidFill>
                  <a:schemeClr val="accent2"/>
                </a:solidFill>
              </a:rPr>
              <a:t>LSB</a:t>
            </a:r>
            <a:r>
              <a:rPr lang="en-US" sz="1800"/>
              <a:t>) and the </a:t>
            </a:r>
            <a:r>
              <a:rPr lang="en-US" sz="1800" i="1">
                <a:solidFill>
                  <a:schemeClr val="accent2"/>
                </a:solidFill>
              </a:rPr>
              <a:t>Upper Side-band</a:t>
            </a:r>
            <a:r>
              <a:rPr lang="en-US" sz="1800">
                <a:solidFill>
                  <a:schemeClr val="accent2"/>
                </a:solidFill>
              </a:rPr>
              <a:t> </a:t>
            </a:r>
            <a:r>
              <a:rPr lang="en-US" sz="1800"/>
              <a:t>(</a:t>
            </a:r>
            <a:r>
              <a:rPr lang="en-US" sz="1800" b="1" i="1">
                <a:solidFill>
                  <a:schemeClr val="accent2"/>
                </a:solidFill>
              </a:rPr>
              <a:t>USB</a:t>
            </a:r>
            <a:r>
              <a:rPr lang="en-US" sz="1800" i="1"/>
              <a:t>) </a:t>
            </a:r>
            <a:r>
              <a:rPr lang="en-US" sz="1800"/>
              <a:t>and the information they contain are folded onto each others, merged into a </a:t>
            </a:r>
            <a:r>
              <a:rPr lang="en-US" sz="1800" i="1">
                <a:solidFill>
                  <a:schemeClr val="accent2"/>
                </a:solidFill>
              </a:rPr>
              <a:t>Double-Side-Band</a:t>
            </a:r>
            <a:r>
              <a:rPr lang="en-US" sz="1800"/>
              <a:t> (</a:t>
            </a:r>
            <a:r>
              <a:rPr lang="en-US" sz="1800" b="1" i="1">
                <a:solidFill>
                  <a:schemeClr val="accent2"/>
                </a:solidFill>
              </a:rPr>
              <a:t>DSB</a:t>
            </a:r>
            <a:r>
              <a:rPr lang="en-US" sz="1800"/>
              <a:t>) spectrum. </a:t>
            </a:r>
            <a:r>
              <a:rPr lang="en-US" sz="1800" i="1">
                <a:solidFill>
                  <a:schemeClr val="accent2"/>
                </a:solidFill>
              </a:rPr>
              <a:t>Single-Side Band</a:t>
            </a:r>
            <a:r>
              <a:rPr lang="en-US" sz="1800" i="1"/>
              <a:t> </a:t>
            </a:r>
            <a:r>
              <a:rPr lang="en-US" sz="1800"/>
              <a:t>systems can be designed by </a:t>
            </a:r>
            <a:r>
              <a:rPr lang="en-US" sz="1800" i="1">
                <a:solidFill>
                  <a:schemeClr val="accent2"/>
                </a:solidFill>
              </a:rPr>
              <a:t>rejecting</a:t>
            </a:r>
            <a:r>
              <a:rPr lang="en-US" sz="1800"/>
              <a:t> one side-band (requires additional hardware).</a:t>
            </a:r>
          </a:p>
          <a:p>
            <a:pPr marL="457200" indent="-457200" eaLnBrk="0" hangingPunct="0">
              <a:spcBef>
                <a:spcPct val="20000"/>
              </a:spcBef>
              <a:buFontTx/>
              <a:buChar char="•"/>
            </a:pPr>
            <a:r>
              <a:rPr lang="en-US" sz="1800"/>
              <a:t>The spectral resolution is ultimately limited by the </a:t>
            </a:r>
            <a:r>
              <a:rPr lang="en-US" sz="1800" b="1" i="1"/>
              <a:t>LO</a:t>
            </a:r>
            <a:r>
              <a:rPr lang="en-US" sz="1800"/>
              <a:t> stability, but in practice it is defined by the spectrometer (</a:t>
            </a:r>
            <a:r>
              <a:rPr lang="en-US" sz="1800" i="1">
                <a:solidFill>
                  <a:schemeClr val="accent2"/>
                </a:solidFill>
              </a:rPr>
              <a:t>backend</a:t>
            </a:r>
            <a:r>
              <a:rPr lang="en-US" sz="1800"/>
              <a:t>) used to sample the signal at the IF. It can be as high as </a:t>
            </a:r>
            <a:r>
              <a:rPr lang="en-US" sz="1800" b="1" i="1">
                <a:solidFill>
                  <a:schemeClr val="accent2"/>
                </a:solidFill>
              </a:rPr>
              <a:t>R ~ 10</a:t>
            </a:r>
            <a:r>
              <a:rPr lang="en-US" sz="1800" b="1" i="1" baseline="30000">
                <a:solidFill>
                  <a:schemeClr val="accent2"/>
                </a:solidFill>
              </a:rPr>
              <a:t>7 </a:t>
            </a:r>
            <a:r>
              <a:rPr lang="en-US" sz="1800" b="1">
                <a:solidFill>
                  <a:schemeClr val="accent2"/>
                </a:solidFill>
              </a:rPr>
              <a:t>(λ/Δλ), e.g. H</a:t>
            </a:r>
            <a:r>
              <a:rPr lang="en-US" sz="1800" b="1"/>
              <a:t>igh</a:t>
            </a:r>
            <a:r>
              <a:rPr lang="en-US" sz="1800" b="1">
                <a:solidFill>
                  <a:schemeClr val="accent2"/>
                </a:solidFill>
              </a:rPr>
              <a:t>R</a:t>
            </a:r>
            <a:r>
              <a:rPr lang="en-US" sz="1800" b="1"/>
              <a:t>esolution</a:t>
            </a:r>
            <a:r>
              <a:rPr lang="en-US" sz="1800" b="1">
                <a:solidFill>
                  <a:schemeClr val="accent2"/>
                </a:solidFill>
              </a:rPr>
              <a:t>S</a:t>
            </a:r>
            <a:r>
              <a:rPr lang="en-US" sz="1800" b="1"/>
              <a:t>pectrometer</a:t>
            </a:r>
            <a:r>
              <a:rPr lang="en-US" sz="1800" b="1">
                <a:solidFill>
                  <a:schemeClr val="accent2"/>
                </a:solidFill>
              </a:rPr>
              <a:t> of HIFI.</a:t>
            </a:r>
            <a:endParaRPr lang="en-US" sz="1800" b="1" baseline="30000">
              <a:solidFill>
                <a:schemeClr val="accent2"/>
              </a:solidFill>
            </a:endParaRPr>
          </a:p>
          <a:p>
            <a:pPr marL="457200" indent="-457200" eaLnBrk="0" hangingPunct="0">
              <a:spcBef>
                <a:spcPct val="20000"/>
              </a:spcBef>
              <a:buFontTx/>
              <a:buChar char="•"/>
            </a:pPr>
            <a:r>
              <a:rPr lang="en-US" sz="1800"/>
              <a:t>The backend also sets the </a:t>
            </a:r>
            <a:r>
              <a:rPr lang="en-US" sz="1800" b="1" i="1">
                <a:solidFill>
                  <a:schemeClr val="accent2"/>
                </a:solidFill>
              </a:rPr>
              <a:t>instantaneous</a:t>
            </a:r>
            <a:r>
              <a:rPr lang="en-US" sz="1800"/>
              <a:t> spectral coverage</a:t>
            </a:r>
          </a:p>
          <a:p>
            <a:pPr marL="457200" indent="-457200" eaLnBrk="0" hangingPunct="0">
              <a:spcBef>
                <a:spcPct val="20000"/>
              </a:spcBef>
            </a:pPr>
            <a:endParaRPr lang="en-US" sz="1800"/>
          </a:p>
        </p:txBody>
      </p:sp>
      <p:grpSp>
        <p:nvGrpSpPr>
          <p:cNvPr id="18437" name="Group 2"/>
          <p:cNvGrpSpPr>
            <a:grpSpLocks/>
          </p:cNvGrpSpPr>
          <p:nvPr/>
        </p:nvGrpSpPr>
        <p:grpSpPr bwMode="auto">
          <a:xfrm>
            <a:off x="1331913" y="1817688"/>
            <a:ext cx="6732587" cy="1727200"/>
            <a:chOff x="1152128" y="1844824"/>
            <a:chExt cx="6732240" cy="1728192"/>
          </a:xfrm>
        </p:grpSpPr>
        <p:pic>
          <p:nvPicPr>
            <p:cNvPr id="18467" name="Picture 1" descr="hifi_heterodyne_principle.tiff"/>
            <p:cNvPicPr>
              <a:picLocks noChangeAspect="1"/>
            </p:cNvPicPr>
            <p:nvPr/>
          </p:nvPicPr>
          <p:blipFill>
            <a:blip r:embed="rId2" cstate="print"/>
            <a:srcRect/>
            <a:stretch>
              <a:fillRect/>
            </a:stretch>
          </p:blipFill>
          <p:spPr bwMode="auto">
            <a:xfrm>
              <a:off x="1152128" y="1978181"/>
              <a:ext cx="6732240" cy="1594835"/>
            </a:xfrm>
            <a:prstGeom prst="rect">
              <a:avLst/>
            </a:prstGeom>
            <a:noFill/>
            <a:ln w="9525">
              <a:noFill/>
              <a:miter lim="800000"/>
              <a:headEnd/>
              <a:tailEnd/>
            </a:ln>
          </p:spPr>
        </p:pic>
        <p:sp>
          <p:nvSpPr>
            <p:cNvPr id="18468" name="Rectangle 11"/>
            <p:cNvSpPr>
              <a:spLocks noChangeArrowheads="1"/>
            </p:cNvSpPr>
            <p:nvPr/>
          </p:nvSpPr>
          <p:spPr bwMode="auto">
            <a:xfrm rot="5400000">
              <a:off x="6732240" y="1844824"/>
              <a:ext cx="288032" cy="432048"/>
            </a:xfrm>
            <a:prstGeom prst="rect">
              <a:avLst/>
            </a:prstGeom>
            <a:solidFill>
              <a:schemeClr val="bg1"/>
            </a:solidFill>
            <a:ln w="9525">
              <a:solidFill>
                <a:schemeClr val="bg1"/>
              </a:solidFill>
              <a:round/>
              <a:headEnd/>
              <a:tailEnd/>
            </a:ln>
          </p:spPr>
          <p:txBody>
            <a:bodyPr wrap="none" anchor="ctr"/>
            <a:lstStyle/>
            <a:p>
              <a:pPr eaLnBrk="0" hangingPunct="0"/>
              <a:endParaRPr lang="en-GB" sz="1800"/>
            </a:p>
          </p:txBody>
        </p:sp>
        <p:sp>
          <p:nvSpPr>
            <p:cNvPr id="18469" name="Rectangle 14"/>
            <p:cNvSpPr>
              <a:spLocks noChangeArrowheads="1"/>
            </p:cNvSpPr>
            <p:nvPr/>
          </p:nvSpPr>
          <p:spPr bwMode="auto">
            <a:xfrm rot="5400000">
              <a:off x="5508104" y="1844824"/>
              <a:ext cx="288032" cy="432048"/>
            </a:xfrm>
            <a:prstGeom prst="rect">
              <a:avLst/>
            </a:prstGeom>
            <a:solidFill>
              <a:schemeClr val="bg1"/>
            </a:solidFill>
            <a:ln w="9525">
              <a:solidFill>
                <a:schemeClr val="bg1"/>
              </a:solidFill>
              <a:round/>
              <a:headEnd/>
              <a:tailEnd/>
            </a:ln>
          </p:spPr>
          <p:txBody>
            <a:bodyPr wrap="none" anchor="ctr"/>
            <a:lstStyle/>
            <a:p>
              <a:pPr eaLnBrk="0" hangingPunct="0"/>
              <a:endParaRPr lang="en-GB" sz="1800"/>
            </a:p>
          </p:txBody>
        </p:sp>
        <p:sp>
          <p:nvSpPr>
            <p:cNvPr id="18470" name="Rectangle 15"/>
            <p:cNvSpPr>
              <a:spLocks noChangeArrowheads="1"/>
            </p:cNvSpPr>
            <p:nvPr/>
          </p:nvSpPr>
          <p:spPr bwMode="auto">
            <a:xfrm rot="5400000">
              <a:off x="4283968" y="1772816"/>
              <a:ext cx="288032" cy="432048"/>
            </a:xfrm>
            <a:prstGeom prst="rect">
              <a:avLst/>
            </a:prstGeom>
            <a:solidFill>
              <a:schemeClr val="bg1"/>
            </a:solidFill>
            <a:ln w="9525">
              <a:solidFill>
                <a:schemeClr val="bg1"/>
              </a:solidFill>
              <a:round/>
              <a:headEnd/>
              <a:tailEnd/>
            </a:ln>
          </p:spPr>
          <p:txBody>
            <a:bodyPr wrap="none" anchor="ctr"/>
            <a:lstStyle/>
            <a:p>
              <a:pPr eaLnBrk="0" hangingPunct="0"/>
              <a:endParaRPr lang="en-GB" sz="1800"/>
            </a:p>
          </p:txBody>
        </p:sp>
      </p:grpSp>
      <p:sp>
        <p:nvSpPr>
          <p:cNvPr id="18438" name="TextBox 8"/>
          <p:cNvSpPr txBox="1">
            <a:spLocks noChangeArrowheads="1"/>
          </p:cNvSpPr>
          <p:nvPr/>
        </p:nvSpPr>
        <p:spPr bwMode="auto">
          <a:xfrm>
            <a:off x="1116013" y="2444750"/>
            <a:ext cx="914400" cy="381000"/>
          </a:xfrm>
          <a:prstGeom prst="rect">
            <a:avLst/>
          </a:prstGeom>
          <a:noFill/>
          <a:ln w="9525">
            <a:noFill/>
            <a:miter lim="800000"/>
            <a:headEnd/>
            <a:tailEnd/>
          </a:ln>
        </p:spPr>
        <p:txBody>
          <a:bodyPr>
            <a:spAutoFit/>
          </a:bodyPr>
          <a:lstStyle/>
          <a:p>
            <a:pPr eaLnBrk="0" hangingPunct="0"/>
            <a:r>
              <a:rPr lang="en-GB" sz="1800" b="1" i="1">
                <a:solidFill>
                  <a:schemeClr val="accent2"/>
                </a:solidFill>
              </a:rPr>
              <a:t>DSB</a:t>
            </a:r>
          </a:p>
        </p:txBody>
      </p:sp>
      <p:sp>
        <p:nvSpPr>
          <p:cNvPr id="18439" name="TextBox 6"/>
          <p:cNvSpPr txBox="1">
            <a:spLocks noChangeArrowheads="1"/>
          </p:cNvSpPr>
          <p:nvPr/>
        </p:nvSpPr>
        <p:spPr bwMode="auto">
          <a:xfrm>
            <a:off x="4211638" y="2465388"/>
            <a:ext cx="914400" cy="381000"/>
          </a:xfrm>
          <a:prstGeom prst="rect">
            <a:avLst/>
          </a:prstGeom>
          <a:noFill/>
          <a:ln w="9525">
            <a:noFill/>
            <a:miter lim="800000"/>
            <a:headEnd/>
            <a:tailEnd/>
          </a:ln>
        </p:spPr>
        <p:txBody>
          <a:bodyPr>
            <a:spAutoFit/>
          </a:bodyPr>
          <a:lstStyle/>
          <a:p>
            <a:pPr eaLnBrk="0" hangingPunct="0"/>
            <a:r>
              <a:rPr lang="en-GB" sz="1800" b="1" i="1">
                <a:solidFill>
                  <a:schemeClr val="accent2"/>
                </a:solidFill>
              </a:rPr>
              <a:t>LSB</a:t>
            </a:r>
          </a:p>
        </p:txBody>
      </p:sp>
      <p:sp>
        <p:nvSpPr>
          <p:cNvPr id="18440" name="TextBox 7"/>
          <p:cNvSpPr txBox="1">
            <a:spLocks noChangeArrowheads="1"/>
          </p:cNvSpPr>
          <p:nvPr/>
        </p:nvSpPr>
        <p:spPr bwMode="auto">
          <a:xfrm>
            <a:off x="6875463" y="2444750"/>
            <a:ext cx="914400" cy="381000"/>
          </a:xfrm>
          <a:prstGeom prst="rect">
            <a:avLst/>
          </a:prstGeom>
          <a:noFill/>
          <a:ln w="9525">
            <a:noFill/>
            <a:miter lim="800000"/>
            <a:headEnd/>
            <a:tailEnd/>
          </a:ln>
        </p:spPr>
        <p:txBody>
          <a:bodyPr>
            <a:spAutoFit/>
          </a:bodyPr>
          <a:lstStyle/>
          <a:p>
            <a:pPr eaLnBrk="0" hangingPunct="0"/>
            <a:r>
              <a:rPr lang="en-GB" sz="1800" b="1" i="1">
                <a:solidFill>
                  <a:schemeClr val="accent2"/>
                </a:solidFill>
              </a:rPr>
              <a:t>USB</a:t>
            </a:r>
          </a:p>
        </p:txBody>
      </p:sp>
      <p:sp>
        <p:nvSpPr>
          <p:cNvPr id="18441" name="TextBox 16"/>
          <p:cNvSpPr txBox="1">
            <a:spLocks noChangeArrowheads="1"/>
          </p:cNvSpPr>
          <p:nvPr/>
        </p:nvSpPr>
        <p:spPr bwMode="auto">
          <a:xfrm>
            <a:off x="5673725" y="1817688"/>
            <a:ext cx="914400" cy="381000"/>
          </a:xfrm>
          <a:prstGeom prst="rect">
            <a:avLst/>
          </a:prstGeom>
          <a:noFill/>
          <a:ln w="9525">
            <a:noFill/>
            <a:miter lim="800000"/>
            <a:headEnd/>
            <a:tailEnd/>
          </a:ln>
        </p:spPr>
        <p:txBody>
          <a:bodyPr>
            <a:spAutoFit/>
          </a:bodyPr>
          <a:lstStyle/>
          <a:p>
            <a:pPr eaLnBrk="0" hangingPunct="0"/>
            <a:r>
              <a:rPr lang="en-GB" sz="1800" b="1" i="1">
                <a:solidFill>
                  <a:schemeClr val="tx2"/>
                </a:solidFill>
              </a:rPr>
              <a:t>F</a:t>
            </a:r>
            <a:r>
              <a:rPr lang="en-GB" sz="1800" b="1" i="1" baseline="-25000">
                <a:solidFill>
                  <a:schemeClr val="tx2"/>
                </a:solidFill>
              </a:rPr>
              <a:t>LO</a:t>
            </a:r>
          </a:p>
        </p:txBody>
      </p:sp>
      <p:sp>
        <p:nvSpPr>
          <p:cNvPr id="18442" name="TextBox 17"/>
          <p:cNvSpPr txBox="1">
            <a:spLocks noChangeArrowheads="1"/>
          </p:cNvSpPr>
          <p:nvPr/>
        </p:nvSpPr>
        <p:spPr bwMode="auto">
          <a:xfrm>
            <a:off x="1641475" y="1797050"/>
            <a:ext cx="914400" cy="381000"/>
          </a:xfrm>
          <a:prstGeom prst="rect">
            <a:avLst/>
          </a:prstGeom>
          <a:noFill/>
          <a:ln w="9525">
            <a:noFill/>
            <a:miter lim="800000"/>
            <a:headEnd/>
            <a:tailEnd/>
          </a:ln>
        </p:spPr>
        <p:txBody>
          <a:bodyPr>
            <a:spAutoFit/>
          </a:bodyPr>
          <a:lstStyle/>
          <a:p>
            <a:pPr eaLnBrk="0" hangingPunct="0"/>
            <a:r>
              <a:rPr lang="en-GB" sz="1800" b="1" i="1">
                <a:solidFill>
                  <a:schemeClr val="tx2"/>
                </a:solidFill>
              </a:rPr>
              <a:t>F</a:t>
            </a:r>
            <a:r>
              <a:rPr lang="en-GB" sz="1800" b="1" i="1" baseline="-25000">
                <a:solidFill>
                  <a:schemeClr val="tx2"/>
                </a:solidFill>
              </a:rPr>
              <a:t>IF</a:t>
            </a:r>
          </a:p>
        </p:txBody>
      </p:sp>
      <p:cxnSp>
        <p:nvCxnSpPr>
          <p:cNvPr id="18443" name="Straight Arrow Connector 9"/>
          <p:cNvCxnSpPr>
            <a:cxnSpLocks noChangeShapeType="1"/>
          </p:cNvCxnSpPr>
          <p:nvPr/>
        </p:nvCxnSpPr>
        <p:spPr bwMode="auto">
          <a:xfrm flipH="1">
            <a:off x="4932363" y="1601788"/>
            <a:ext cx="144462" cy="576262"/>
          </a:xfrm>
          <a:prstGeom prst="straightConnector1">
            <a:avLst/>
          </a:prstGeom>
          <a:noFill/>
          <a:ln w="38100">
            <a:solidFill>
              <a:schemeClr val="accent2"/>
            </a:solidFill>
            <a:round/>
            <a:headEnd/>
            <a:tailEnd type="triangle" w="med" len="med"/>
          </a:ln>
        </p:spPr>
      </p:cxnSp>
      <p:cxnSp>
        <p:nvCxnSpPr>
          <p:cNvPr id="18444" name="Straight Arrow Connector 22"/>
          <p:cNvCxnSpPr>
            <a:cxnSpLocks noChangeShapeType="1"/>
          </p:cNvCxnSpPr>
          <p:nvPr/>
        </p:nvCxnSpPr>
        <p:spPr bwMode="auto">
          <a:xfrm>
            <a:off x="6659563" y="1601788"/>
            <a:ext cx="144462" cy="576262"/>
          </a:xfrm>
          <a:prstGeom prst="straightConnector1">
            <a:avLst/>
          </a:prstGeom>
          <a:noFill/>
          <a:ln w="38100">
            <a:solidFill>
              <a:schemeClr val="accent2"/>
            </a:solidFill>
            <a:round/>
            <a:headEnd/>
            <a:tailEnd type="triangle" w="med" len="med"/>
          </a:ln>
        </p:spPr>
      </p:cxnSp>
      <p:pic>
        <p:nvPicPr>
          <p:cNvPr id="18" name="Picture 17" descr="HSA4.png"/>
          <p:cNvPicPr>
            <a:picLocks noChangeAspect="1"/>
          </p:cNvPicPr>
          <p:nvPr/>
        </p:nvPicPr>
        <p:blipFill>
          <a:blip r:embed="rId3" cstate="print"/>
          <a:srcRect/>
          <a:stretch>
            <a:fillRect/>
          </a:stretch>
        </p:blipFill>
        <p:spPr bwMode="auto">
          <a:xfrm>
            <a:off x="879475" y="774700"/>
            <a:ext cx="5667375" cy="5467350"/>
          </a:xfrm>
          <a:prstGeom prst="rect">
            <a:avLst/>
          </a:prstGeom>
          <a:noFill/>
          <a:ln w="9525">
            <a:noFill/>
            <a:miter lim="800000"/>
            <a:headEnd/>
            <a:tailEnd/>
          </a:ln>
        </p:spPr>
      </p:pic>
      <p:sp>
        <p:nvSpPr>
          <p:cNvPr id="23" name="TextBox 22"/>
          <p:cNvSpPr txBox="1">
            <a:spLocks noChangeArrowheads="1"/>
          </p:cNvSpPr>
          <p:nvPr/>
        </p:nvSpPr>
        <p:spPr bwMode="auto">
          <a:xfrm>
            <a:off x="4954588" y="3527425"/>
            <a:ext cx="2595562" cy="1322388"/>
          </a:xfrm>
          <a:prstGeom prst="rect">
            <a:avLst/>
          </a:prstGeom>
          <a:solidFill>
            <a:schemeClr val="bg1"/>
          </a:solidFill>
          <a:ln w="19050">
            <a:solidFill>
              <a:srgbClr val="C00000"/>
            </a:solidFill>
            <a:miter lim="800000"/>
            <a:headEnd/>
            <a:tailEnd/>
          </a:ln>
        </p:spPr>
        <p:txBody>
          <a:bodyPr>
            <a:spAutoFit/>
          </a:bodyPr>
          <a:lstStyle/>
          <a:p>
            <a:r>
              <a:rPr lang="en-US" sz="1600">
                <a:solidFill>
                  <a:srgbClr val="C00000"/>
                </a:solidFill>
              </a:rPr>
              <a:t>LO frequency is what the User has requested in the AOR, aided by visualizing the sidebands in HSpot (more later)</a:t>
            </a:r>
          </a:p>
        </p:txBody>
      </p:sp>
      <p:sp>
        <p:nvSpPr>
          <p:cNvPr id="24" name="Oval 23"/>
          <p:cNvSpPr/>
          <p:nvPr/>
        </p:nvSpPr>
        <p:spPr>
          <a:xfrm>
            <a:off x="5634681" y="1655804"/>
            <a:ext cx="568411" cy="667265"/>
          </a:xfrm>
          <a:prstGeom prst="ellipse">
            <a:avLst/>
          </a:prstGeom>
          <a:solidFill>
            <a:srgbClr val="C00000">
              <a:alpha val="26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p:cNvSpPr/>
          <p:nvPr/>
        </p:nvSpPr>
        <p:spPr>
          <a:xfrm>
            <a:off x="2109788" y="4994275"/>
            <a:ext cx="1195387" cy="363538"/>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p:cNvSpPr/>
          <p:nvPr/>
        </p:nvSpPr>
        <p:spPr>
          <a:xfrm>
            <a:off x="2051050" y="3141663"/>
            <a:ext cx="1196975" cy="363537"/>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TextBox 21"/>
          <p:cNvSpPr txBox="1">
            <a:spLocks noChangeArrowheads="1"/>
          </p:cNvSpPr>
          <p:nvPr/>
        </p:nvSpPr>
        <p:spPr bwMode="auto">
          <a:xfrm>
            <a:off x="2157413" y="5403850"/>
            <a:ext cx="3940175" cy="739775"/>
          </a:xfrm>
          <a:prstGeom prst="rect">
            <a:avLst/>
          </a:prstGeom>
          <a:noFill/>
          <a:ln w="9525">
            <a:noFill/>
            <a:miter lim="800000"/>
            <a:headEnd/>
            <a:tailEnd/>
          </a:ln>
        </p:spPr>
        <p:txBody>
          <a:bodyPr wrap="none">
            <a:spAutoFit/>
          </a:bodyPr>
          <a:lstStyle/>
          <a:p>
            <a:r>
              <a:rPr lang="en-US" sz="1400"/>
              <a:t>Double SideBand (DSB) spectrum.</a:t>
            </a:r>
          </a:p>
          <a:p>
            <a:r>
              <a:rPr lang="en-US" sz="1400" b="1">
                <a:solidFill>
                  <a:srgbClr val="FF0000"/>
                </a:solidFill>
              </a:rPr>
              <a:t>Frequencies provided for both sidebands….</a:t>
            </a:r>
          </a:p>
          <a:p>
            <a:r>
              <a:rPr lang="en-US" sz="1400" b="1">
                <a:solidFill>
                  <a:schemeClr val="accent2"/>
                </a:solidFill>
              </a:rPr>
              <a:t>and both of HIFI”s mixer band polarizations.</a:t>
            </a:r>
          </a:p>
        </p:txBody>
      </p:sp>
      <p:sp>
        <p:nvSpPr>
          <p:cNvPr id="25" name="Oval 24"/>
          <p:cNvSpPr/>
          <p:nvPr/>
        </p:nvSpPr>
        <p:spPr>
          <a:xfrm>
            <a:off x="4395788" y="3117850"/>
            <a:ext cx="1195387" cy="363538"/>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Oval 25"/>
          <p:cNvSpPr/>
          <p:nvPr/>
        </p:nvSpPr>
        <p:spPr>
          <a:xfrm>
            <a:off x="4454525" y="5005388"/>
            <a:ext cx="1195388" cy="363537"/>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Oval 26"/>
          <p:cNvSpPr/>
          <p:nvPr/>
        </p:nvSpPr>
        <p:spPr>
          <a:xfrm>
            <a:off x="4743734" y="3141782"/>
            <a:ext cx="461319" cy="293076"/>
          </a:xfrm>
          <a:prstGeom prst="ellipse">
            <a:avLst/>
          </a:prstGeom>
          <a:solidFill>
            <a:schemeClr val="accent2">
              <a:alpha val="26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Oval 27"/>
          <p:cNvSpPr/>
          <p:nvPr/>
        </p:nvSpPr>
        <p:spPr>
          <a:xfrm>
            <a:off x="4743735" y="5040909"/>
            <a:ext cx="461319" cy="293076"/>
          </a:xfrm>
          <a:prstGeom prst="ellipse">
            <a:avLst/>
          </a:prstGeom>
          <a:solidFill>
            <a:schemeClr val="accent2">
              <a:alpha val="26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Oval 28"/>
          <p:cNvSpPr/>
          <p:nvPr/>
        </p:nvSpPr>
        <p:spPr>
          <a:xfrm>
            <a:off x="2305351" y="3153506"/>
            <a:ext cx="461319" cy="293076"/>
          </a:xfrm>
          <a:prstGeom prst="ellipse">
            <a:avLst/>
          </a:prstGeom>
          <a:solidFill>
            <a:schemeClr val="accent2">
              <a:alpha val="26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p:cNvSpPr/>
          <p:nvPr/>
        </p:nvSpPr>
        <p:spPr>
          <a:xfrm>
            <a:off x="2281905" y="5040909"/>
            <a:ext cx="461319" cy="293076"/>
          </a:xfrm>
          <a:prstGeom prst="ellipse">
            <a:avLst/>
          </a:prstGeom>
          <a:solidFill>
            <a:schemeClr val="accent2">
              <a:alpha val="26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2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1" end="1"/>
                                            </p:txEl>
                                          </p:spTgt>
                                        </p:tgtEl>
                                        <p:attrNameLst>
                                          <p:attrName>style.visibility</p:attrName>
                                        </p:attrNameLst>
                                      </p:cBhvr>
                                      <p:to>
                                        <p:strVal val="visible"/>
                                      </p:to>
                                    </p:set>
                                  </p:childTnLst>
                                </p:cTn>
                              </p:par>
                              <p:par>
                                <p:cTn id="23" presetID="9"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dissolve">
                                      <p:cBhvr>
                                        <p:cTn id="25" dur="500"/>
                                        <p:tgtEl>
                                          <p:spTgt spid="20"/>
                                        </p:tgtEl>
                                      </p:cBhvr>
                                    </p:animEffect>
                                  </p:childTnLst>
                                </p:cTn>
                              </p:par>
                              <p:par>
                                <p:cTn id="26" presetID="9" presetClass="entr" presetSubtype="0" fill="hold" grpId="0" nodeType="withEffect">
                                  <p:stCondLst>
                                    <p:cond delay="1000"/>
                                  </p:stCondLst>
                                  <p:childTnLst>
                                    <p:set>
                                      <p:cBhvr>
                                        <p:cTn id="27" dur="1" fill="hold">
                                          <p:stCondLst>
                                            <p:cond delay="0"/>
                                          </p:stCondLst>
                                        </p:cTn>
                                        <p:tgtEl>
                                          <p:spTgt spid="21"/>
                                        </p:tgtEl>
                                        <p:attrNameLst>
                                          <p:attrName>style.visibility</p:attrName>
                                        </p:attrNameLst>
                                      </p:cBhvr>
                                      <p:to>
                                        <p:strVal val="visible"/>
                                      </p:to>
                                    </p:set>
                                    <p:animEffect transition="in" filter="dissolve">
                                      <p:cBhvr>
                                        <p:cTn id="28" dur="500"/>
                                        <p:tgtEl>
                                          <p:spTgt spid="21"/>
                                        </p:tgtEl>
                                      </p:cBhvr>
                                    </p:animEffect>
                                  </p:childTnLst>
                                </p:cTn>
                              </p:par>
                              <p:par>
                                <p:cTn id="29" presetID="9" presetClass="entr" presetSubtype="0" fill="hold" grpId="0" nodeType="withEffect">
                                  <p:stCondLst>
                                    <p:cond delay="1000"/>
                                  </p:stCondLst>
                                  <p:childTnLst>
                                    <p:set>
                                      <p:cBhvr>
                                        <p:cTn id="30" dur="1" fill="hold">
                                          <p:stCondLst>
                                            <p:cond delay="0"/>
                                          </p:stCondLst>
                                        </p:cTn>
                                        <p:tgtEl>
                                          <p:spTgt spid="25"/>
                                        </p:tgtEl>
                                        <p:attrNameLst>
                                          <p:attrName>style.visibility</p:attrName>
                                        </p:attrNameLst>
                                      </p:cBhvr>
                                      <p:to>
                                        <p:strVal val="visible"/>
                                      </p:to>
                                    </p:set>
                                    <p:animEffect transition="in" filter="dissolve">
                                      <p:cBhvr>
                                        <p:cTn id="31" dur="500"/>
                                        <p:tgtEl>
                                          <p:spTgt spid="25"/>
                                        </p:tgtEl>
                                      </p:cBhvr>
                                    </p:animEffect>
                                  </p:childTnLst>
                                </p:cTn>
                              </p:par>
                              <p:par>
                                <p:cTn id="32" presetID="9" presetClass="entr" presetSubtype="0" fill="hold" grpId="0" nodeType="withEffect">
                                  <p:stCondLst>
                                    <p:cond delay="1000"/>
                                  </p:stCondLst>
                                  <p:childTnLst>
                                    <p:set>
                                      <p:cBhvr>
                                        <p:cTn id="33" dur="1" fill="hold">
                                          <p:stCondLst>
                                            <p:cond delay="0"/>
                                          </p:stCondLst>
                                        </p:cTn>
                                        <p:tgtEl>
                                          <p:spTgt spid="26"/>
                                        </p:tgtEl>
                                        <p:attrNameLst>
                                          <p:attrName>style.visibility</p:attrName>
                                        </p:attrNameLst>
                                      </p:cBhvr>
                                      <p:to>
                                        <p:strVal val="visible"/>
                                      </p:to>
                                    </p:set>
                                    <p:animEffect transition="in" filter="dissolv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0" grpId="0" animBg="1"/>
      <p:bldP spid="21" grpId="0" animBg="1"/>
      <p:bldP spid="25"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130425" y="0"/>
            <a:ext cx="5676900" cy="715963"/>
          </a:xfrm>
        </p:spPr>
        <p:txBody>
          <a:bodyPr/>
          <a:lstStyle/>
          <a:p>
            <a:r>
              <a:rPr lang="en-US" smtClean="0"/>
              <a:t>PPN CRL618 </a:t>
            </a:r>
            <a:r>
              <a:rPr lang="en-US" sz="2000" smtClean="0"/>
              <a:t>(5 different obsids shown)</a:t>
            </a:r>
            <a:r>
              <a:rPr lang="en-US" smtClean="0"/>
              <a:t/>
            </a:r>
            <a:br>
              <a:rPr lang="en-US" smtClean="0"/>
            </a:br>
            <a:r>
              <a:rPr lang="en-US" sz="2000" smtClean="0"/>
              <a:t>Note broad profiles and lines from both sidebands</a:t>
            </a:r>
          </a:p>
        </p:txBody>
      </p:sp>
      <p:pic>
        <p:nvPicPr>
          <p:cNvPr id="19459" name="Picture 2"/>
          <p:cNvPicPr>
            <a:picLocks noGrp="1" noChangeAspect="1" noChangeArrowheads="1"/>
          </p:cNvPicPr>
          <p:nvPr>
            <p:ph idx="1"/>
          </p:nvPr>
        </p:nvPicPr>
        <p:blipFill>
          <a:blip r:embed="rId2" cstate="print"/>
          <a:srcRect/>
          <a:stretch>
            <a:fillRect/>
          </a:stretch>
        </p:blipFill>
        <p:spPr>
          <a:xfrm>
            <a:off x="1663700" y="996950"/>
            <a:ext cx="6169025" cy="5267325"/>
          </a:xfrm>
        </p:spPr>
      </p:pic>
      <p:sp>
        <p:nvSpPr>
          <p:cNvPr id="4" name="TextBox 3"/>
          <p:cNvSpPr txBox="1"/>
          <p:nvPr/>
        </p:nvSpPr>
        <p:spPr>
          <a:xfrm>
            <a:off x="1735138" y="949325"/>
            <a:ext cx="5775325" cy="400050"/>
          </a:xfrm>
          <a:prstGeom prst="rect">
            <a:avLst/>
          </a:prstGeom>
          <a:solidFill>
            <a:schemeClr val="bg1">
              <a:lumMod val="50000"/>
            </a:schemeClr>
          </a:solidFill>
        </p:spPr>
        <p:txBody>
          <a:bodyPr wrap="none">
            <a:spAutoFit/>
          </a:bodyPr>
          <a:lstStyle/>
          <a:p>
            <a:pPr>
              <a:defRPr/>
            </a:pPr>
            <a:r>
              <a:rPr lang="en-US" sz="2000" dirty="0">
                <a:solidFill>
                  <a:srgbClr val="FFFF00"/>
                </a:solidFill>
              </a:rPr>
              <a:t>How to know which lines fall in which sideband?</a:t>
            </a:r>
          </a:p>
        </p:txBody>
      </p:sp>
      <p:sp>
        <p:nvSpPr>
          <p:cNvPr id="6" name="TextBox 5"/>
          <p:cNvSpPr txBox="1"/>
          <p:nvPr/>
        </p:nvSpPr>
        <p:spPr>
          <a:xfrm>
            <a:off x="429768" y="3339856"/>
            <a:ext cx="8444601" cy="3093154"/>
          </a:xfrm>
          <a:prstGeom prst="rect">
            <a:avLst/>
          </a:prstGeom>
          <a:solidFill>
            <a:srgbClr val="000C18"/>
          </a:solidFill>
          <a:ln>
            <a:solidFill>
              <a:schemeClr val="bg2"/>
            </a:solidFill>
          </a:ln>
        </p:spPr>
        <p:txBody>
          <a:bodyPr wrap="square">
            <a:spAutoFit/>
          </a:bodyPr>
          <a:lstStyle/>
          <a:p>
            <a:pPr>
              <a:defRPr/>
            </a:pPr>
            <a:r>
              <a:rPr lang="en-US" sz="1900" dirty="0">
                <a:solidFill>
                  <a:schemeClr val="accent5">
                    <a:lumMod val="20000"/>
                    <a:lumOff val="80000"/>
                  </a:schemeClr>
                </a:solidFill>
              </a:rPr>
              <a:t>T</a:t>
            </a:r>
            <a:r>
              <a:rPr lang="en-US" sz="1900" dirty="0" smtClean="0">
                <a:solidFill>
                  <a:schemeClr val="accent5">
                    <a:lumMod val="20000"/>
                    <a:lumOff val="80000"/>
                  </a:schemeClr>
                </a:solidFill>
              </a:rPr>
              <a:t>his </a:t>
            </a:r>
            <a:r>
              <a:rPr lang="en-US" sz="1900" dirty="0">
                <a:solidFill>
                  <a:schemeClr val="accent5">
                    <a:lumMod val="20000"/>
                    <a:lumOff val="80000"/>
                  </a:schemeClr>
                </a:solidFill>
              </a:rPr>
              <a:t>spectrum as an </a:t>
            </a:r>
            <a:r>
              <a:rPr lang="en-US" sz="1900" dirty="0" smtClean="0">
                <a:solidFill>
                  <a:schemeClr val="accent5">
                    <a:lumMod val="20000"/>
                    <a:lumOff val="80000"/>
                  </a:schemeClr>
                </a:solidFill>
              </a:rPr>
              <a:t>example:  a search for fundamental water in this target.  </a:t>
            </a:r>
          </a:p>
          <a:p>
            <a:pPr>
              <a:defRPr/>
            </a:pPr>
            <a:endParaRPr lang="en-US" sz="1900" dirty="0" smtClean="0">
              <a:solidFill>
                <a:schemeClr val="accent5">
                  <a:lumMod val="20000"/>
                  <a:lumOff val="80000"/>
                </a:schemeClr>
              </a:solidFill>
            </a:endParaRPr>
          </a:p>
          <a:p>
            <a:pPr>
              <a:defRPr/>
            </a:pPr>
            <a:r>
              <a:rPr lang="en-US" sz="1900" dirty="0" smtClean="0">
                <a:solidFill>
                  <a:schemeClr val="accent5">
                    <a:lumMod val="20000"/>
                    <a:lumOff val="80000"/>
                  </a:schemeClr>
                </a:solidFill>
              </a:rPr>
              <a:t>2 options:</a:t>
            </a:r>
          </a:p>
          <a:p>
            <a:pPr>
              <a:defRPr/>
            </a:pPr>
            <a:endParaRPr lang="en-US" sz="1900" dirty="0">
              <a:solidFill>
                <a:schemeClr val="accent5">
                  <a:lumMod val="20000"/>
                  <a:lumOff val="80000"/>
                </a:schemeClr>
              </a:solidFill>
            </a:endParaRPr>
          </a:p>
          <a:p>
            <a:pPr>
              <a:buFontTx/>
              <a:buChar char="-"/>
              <a:defRPr/>
            </a:pPr>
            <a:r>
              <a:rPr lang="en-US" sz="1900" dirty="0">
                <a:solidFill>
                  <a:schemeClr val="accent5">
                    <a:lumMod val="20000"/>
                    <a:lumOff val="80000"/>
                  </a:schemeClr>
                </a:solidFill>
              </a:rPr>
              <a:t>Search spectral line databases (JPL, CDMS, …) over USB &amp; LSB freq. </a:t>
            </a:r>
            <a:r>
              <a:rPr lang="en-US" sz="1900" dirty="0" smtClean="0">
                <a:solidFill>
                  <a:schemeClr val="accent5">
                    <a:lumMod val="20000"/>
                    <a:lumOff val="80000"/>
                  </a:schemeClr>
                </a:solidFill>
              </a:rPr>
              <a:t>ranges, here 1099 – 1103 and 1111 – 1115 GHz, if you have a good idea of what species will be present.  Searching all possibilities over 8 GHz gives 1000s of lines.</a:t>
            </a:r>
          </a:p>
          <a:p>
            <a:pPr>
              <a:buFontTx/>
              <a:buChar char="-"/>
              <a:defRPr/>
            </a:pPr>
            <a:endParaRPr lang="en-US" sz="1900" dirty="0">
              <a:solidFill>
                <a:schemeClr val="accent5">
                  <a:lumMod val="20000"/>
                  <a:lumOff val="80000"/>
                </a:schemeClr>
              </a:solidFill>
            </a:endParaRPr>
          </a:p>
          <a:p>
            <a:pPr>
              <a:buFontTx/>
              <a:buChar char="-"/>
              <a:defRPr/>
            </a:pPr>
            <a:r>
              <a:rPr lang="en-US" sz="2400" b="1" dirty="0">
                <a:solidFill>
                  <a:srgbClr val="FFFF00"/>
                </a:solidFill>
              </a:rPr>
              <a:t>Visualize </a:t>
            </a:r>
            <a:r>
              <a:rPr lang="en-US" sz="2400" b="1" dirty="0" smtClean="0">
                <a:solidFill>
                  <a:srgbClr val="FFFF00"/>
                </a:solidFill>
              </a:rPr>
              <a:t>with the HIFI Frequency Editor in </a:t>
            </a:r>
            <a:r>
              <a:rPr lang="en-US" sz="2400" b="1" dirty="0">
                <a:solidFill>
                  <a:srgbClr val="FFFF00"/>
                </a:solidFill>
              </a:rPr>
              <a:t>HSpot.</a:t>
            </a:r>
          </a:p>
        </p:txBody>
      </p:sp>
      <p:sp>
        <p:nvSpPr>
          <p:cNvPr id="7" name="Oval 6"/>
          <p:cNvSpPr/>
          <p:nvPr/>
        </p:nvSpPr>
        <p:spPr>
          <a:xfrm>
            <a:off x="1184275" y="1839913"/>
            <a:ext cx="6858000" cy="1219200"/>
          </a:xfrm>
          <a:prstGeom prst="ellipse">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HIFI Frequency Editor</a:t>
            </a:r>
            <a:endParaRPr lang="en-US" dirty="0"/>
          </a:p>
        </p:txBody>
      </p:sp>
      <p:sp>
        <p:nvSpPr>
          <p:cNvPr id="5" name="TextBox 4"/>
          <p:cNvSpPr txBox="1"/>
          <p:nvPr/>
        </p:nvSpPr>
        <p:spPr>
          <a:xfrm>
            <a:off x="398584" y="5756029"/>
            <a:ext cx="4198778" cy="400110"/>
          </a:xfrm>
          <a:prstGeom prst="rect">
            <a:avLst/>
          </a:prstGeom>
          <a:noFill/>
        </p:spPr>
        <p:txBody>
          <a:bodyPr wrap="none" rtlCol="0">
            <a:spAutoFit/>
          </a:bodyPr>
          <a:lstStyle/>
          <a:p>
            <a:r>
              <a:rPr lang="en-US" sz="2000" dirty="0" smtClean="0"/>
              <a:t>Video tutorial on the workshop wiki.</a:t>
            </a:r>
            <a:endParaRPr lang="en-US" sz="2000" dirty="0"/>
          </a:p>
        </p:txBody>
      </p:sp>
      <p:pic>
        <p:nvPicPr>
          <p:cNvPr id="6" name="Picture 5" descr="FreqEdit1.png"/>
          <p:cNvPicPr>
            <a:picLocks noChangeAspect="1"/>
          </p:cNvPicPr>
          <p:nvPr/>
        </p:nvPicPr>
        <p:blipFill>
          <a:blip r:embed="rId2" cstate="print"/>
          <a:srcRect r="47692" b="30741"/>
          <a:stretch>
            <a:fillRect/>
          </a:stretch>
        </p:blipFill>
        <p:spPr>
          <a:xfrm>
            <a:off x="211014" y="1185496"/>
            <a:ext cx="4436733" cy="3304442"/>
          </a:xfrm>
          <a:prstGeom prst="rect">
            <a:avLst/>
          </a:prstGeom>
        </p:spPr>
      </p:pic>
      <p:sp>
        <p:nvSpPr>
          <p:cNvPr id="9" name="Right Arrow 8"/>
          <p:cNvSpPr/>
          <p:nvPr/>
        </p:nvSpPr>
        <p:spPr>
          <a:xfrm rot="19837125">
            <a:off x="4480817" y="5521942"/>
            <a:ext cx="978408" cy="260983"/>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0021" y="1555445"/>
            <a:ext cx="4145639" cy="374326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HIFI’s Main Characteristics</a:t>
            </a:r>
          </a:p>
        </p:txBody>
      </p:sp>
      <p:sp>
        <p:nvSpPr>
          <p:cNvPr id="4" name="Rectangle 3"/>
          <p:cNvSpPr txBox="1">
            <a:spLocks noChangeArrowheads="1"/>
          </p:cNvSpPr>
          <p:nvPr/>
        </p:nvSpPr>
        <p:spPr bwMode="auto">
          <a:xfrm>
            <a:off x="179388" y="836613"/>
            <a:ext cx="7777162" cy="1368425"/>
          </a:xfrm>
          <a:prstGeom prst="rect">
            <a:avLst/>
          </a:prstGeom>
          <a:noFill/>
          <a:ln w="9525">
            <a:noFill/>
            <a:miter lim="800000"/>
            <a:headEnd/>
            <a:tailEnd/>
          </a:ln>
        </p:spPr>
        <p:txBody>
          <a:bodyPr/>
          <a:lstStyle/>
          <a:p>
            <a:pPr marL="307975" indent="-307975" defTabSz="820738" eaLnBrk="0" hangingPunct="0">
              <a:spcBef>
                <a:spcPct val="20000"/>
              </a:spcBef>
              <a:buClr>
                <a:schemeClr val="tx1"/>
              </a:buClr>
              <a:buFontTx/>
              <a:buChar char="•"/>
              <a:defRPr/>
            </a:pPr>
            <a:r>
              <a:rPr lang="en-US" sz="1800" b="1" i="1" kern="0" dirty="0">
                <a:solidFill>
                  <a:schemeClr val="accent2"/>
                </a:solidFill>
                <a:latin typeface="+mn-lt"/>
                <a:ea typeface="ＭＳ Ｐゴシック" pitchFamily="34" charset="-128"/>
                <a:cs typeface="+mn-cs"/>
              </a:rPr>
              <a:t>Single pixel </a:t>
            </a:r>
            <a:r>
              <a:rPr lang="en-US" sz="1800" kern="0" dirty="0">
                <a:latin typeface="+mn-lt"/>
                <a:ea typeface="ＭＳ Ｐゴシック" pitchFamily="34" charset="-128"/>
                <a:cs typeface="+mn-cs"/>
              </a:rPr>
              <a:t>on the sky, in </a:t>
            </a:r>
            <a:r>
              <a:rPr lang="en-US" sz="1800" b="1" i="1" kern="0" dirty="0">
                <a:solidFill>
                  <a:schemeClr val="accent2"/>
                </a:solidFill>
                <a:latin typeface="+mn-lt"/>
                <a:ea typeface="ＭＳ Ｐゴシック" pitchFamily="34" charset="-128"/>
                <a:cs typeface="+mn-cs"/>
              </a:rPr>
              <a:t>two polarizations “H” and “V”</a:t>
            </a:r>
          </a:p>
          <a:p>
            <a:pPr marL="307975" indent="-307975" defTabSz="820738" eaLnBrk="0" hangingPunct="0">
              <a:spcBef>
                <a:spcPct val="20000"/>
              </a:spcBef>
              <a:buClr>
                <a:schemeClr val="tx1"/>
              </a:buClr>
              <a:buFontTx/>
              <a:buChar char="•"/>
              <a:defRPr/>
            </a:pPr>
            <a:r>
              <a:rPr lang="en-US" sz="1800" b="1" kern="0" dirty="0">
                <a:latin typeface="+mn-lt"/>
                <a:ea typeface="ＭＳ Ｐゴシック" pitchFamily="34" charset="-128"/>
                <a:cs typeface="+mn-cs"/>
              </a:rPr>
              <a:t>7 mixer </a:t>
            </a:r>
            <a:r>
              <a:rPr lang="en-US" sz="1800" kern="0" dirty="0">
                <a:latin typeface="+mn-lt"/>
                <a:ea typeface="ＭＳ Ｐゴシック" pitchFamily="34" charset="-128"/>
                <a:cs typeface="+mn-cs"/>
              </a:rPr>
              <a:t>bands (</a:t>
            </a:r>
            <a:r>
              <a:rPr lang="en-US" sz="1800" b="1" kern="0" dirty="0">
                <a:latin typeface="+mn-lt"/>
                <a:ea typeface="ＭＳ Ｐゴシック" pitchFamily="34" charset="-128"/>
                <a:cs typeface="+mn-cs"/>
              </a:rPr>
              <a:t>14 LO </a:t>
            </a:r>
            <a:r>
              <a:rPr lang="en-US" sz="1800" kern="0" dirty="0">
                <a:latin typeface="+mn-lt"/>
                <a:ea typeface="ＭＳ Ｐゴシック" pitchFamily="34" charset="-128"/>
                <a:cs typeface="+mn-cs"/>
              </a:rPr>
              <a:t>sub-bands) covering the </a:t>
            </a:r>
            <a:r>
              <a:rPr lang="en-US" sz="1800" b="1" i="1" kern="0" dirty="0">
                <a:solidFill>
                  <a:schemeClr val="accent2"/>
                </a:solidFill>
                <a:latin typeface="+mn-lt"/>
                <a:ea typeface="ＭＳ Ｐゴシック" pitchFamily="34" charset="-128"/>
                <a:cs typeface="+mn-cs"/>
              </a:rPr>
              <a:t>480-1270 GHz </a:t>
            </a:r>
            <a:r>
              <a:rPr lang="en-US" sz="1800" kern="0" dirty="0">
                <a:latin typeface="+mn-lt"/>
                <a:ea typeface="ＭＳ Ｐゴシック" pitchFamily="34" charset="-128"/>
                <a:cs typeface="+mn-cs"/>
              </a:rPr>
              <a:t>(236-625 </a:t>
            </a:r>
            <a:r>
              <a:rPr lang="en-US" sz="1800" kern="0" dirty="0" err="1">
                <a:latin typeface="+mn-lt"/>
                <a:ea typeface="ＭＳ Ｐゴシック" pitchFamily="34" charset="-128"/>
                <a:cs typeface="+mn-cs"/>
              </a:rPr>
              <a:t>μm</a:t>
            </a:r>
            <a:r>
              <a:rPr lang="en-US" sz="1800" kern="0" dirty="0">
                <a:latin typeface="+mn-lt"/>
                <a:ea typeface="ＭＳ Ｐゴシック" pitchFamily="34" charset="-128"/>
                <a:cs typeface="+mn-cs"/>
              </a:rPr>
              <a:t>) and </a:t>
            </a:r>
            <a:r>
              <a:rPr lang="en-US" sz="1800" b="1" i="1" kern="0" dirty="0">
                <a:solidFill>
                  <a:schemeClr val="accent2"/>
                </a:solidFill>
                <a:latin typeface="+mn-lt"/>
                <a:ea typeface="ＭＳ Ｐゴシック" pitchFamily="34" charset="-128"/>
                <a:cs typeface="+mn-cs"/>
              </a:rPr>
              <a:t>1430-1910 GHz </a:t>
            </a:r>
            <a:r>
              <a:rPr lang="en-US" sz="1800" kern="0" dirty="0">
                <a:latin typeface="+mn-lt"/>
                <a:ea typeface="ＭＳ Ｐゴシック" pitchFamily="34" charset="-128"/>
                <a:cs typeface="+mn-cs"/>
              </a:rPr>
              <a:t>(157-210 </a:t>
            </a:r>
            <a:r>
              <a:rPr lang="en-US" sz="1800" kern="0" dirty="0" err="1">
                <a:latin typeface="+mn-lt"/>
                <a:ea typeface="ＭＳ Ｐゴシック" pitchFamily="34" charset="-128"/>
                <a:cs typeface="+mn-cs"/>
              </a:rPr>
              <a:t>μm</a:t>
            </a:r>
            <a:r>
              <a:rPr lang="en-US" sz="1800" kern="0" dirty="0">
                <a:latin typeface="+mn-lt"/>
                <a:ea typeface="ＭＳ Ｐゴシック" pitchFamily="34" charset="-128"/>
                <a:cs typeface="+mn-cs"/>
              </a:rPr>
              <a:t>) ranges </a:t>
            </a:r>
          </a:p>
        </p:txBody>
      </p:sp>
      <p:sp>
        <p:nvSpPr>
          <p:cNvPr id="20484" name="TextBox 16"/>
          <p:cNvSpPr txBox="1">
            <a:spLocks noChangeArrowheads="1"/>
          </p:cNvSpPr>
          <p:nvPr/>
        </p:nvSpPr>
        <p:spPr bwMode="auto">
          <a:xfrm>
            <a:off x="7978775" y="1692275"/>
            <a:ext cx="1346200" cy="368300"/>
          </a:xfrm>
          <a:prstGeom prst="rect">
            <a:avLst/>
          </a:prstGeom>
          <a:noFill/>
          <a:ln w="9525">
            <a:noFill/>
            <a:miter lim="800000"/>
            <a:headEnd/>
            <a:tailEnd/>
          </a:ln>
        </p:spPr>
        <p:txBody>
          <a:bodyPr>
            <a:spAutoFit/>
          </a:bodyPr>
          <a:lstStyle/>
          <a:p>
            <a:pPr eaLnBrk="0" hangingPunct="0"/>
            <a:r>
              <a:rPr lang="en-GB" sz="1800" b="1" i="1">
                <a:solidFill>
                  <a:schemeClr val="tx2"/>
                </a:solidFill>
              </a:rPr>
              <a:t>F</a:t>
            </a:r>
            <a:r>
              <a:rPr lang="en-GB" sz="1800" b="1" i="1" baseline="-25000">
                <a:solidFill>
                  <a:schemeClr val="tx2"/>
                </a:solidFill>
              </a:rPr>
              <a:t>LO </a:t>
            </a:r>
            <a:r>
              <a:rPr lang="en-GB" sz="1800" b="1" i="1">
                <a:solidFill>
                  <a:schemeClr val="tx2"/>
                </a:solidFill>
              </a:rPr>
              <a:t>(GHz)</a:t>
            </a:r>
          </a:p>
        </p:txBody>
      </p:sp>
      <p:grpSp>
        <p:nvGrpSpPr>
          <p:cNvPr id="20485" name="Group 15370"/>
          <p:cNvGrpSpPr>
            <a:grpSpLocks/>
          </p:cNvGrpSpPr>
          <p:nvPr/>
        </p:nvGrpSpPr>
        <p:grpSpPr bwMode="auto">
          <a:xfrm>
            <a:off x="250825" y="2492375"/>
            <a:ext cx="8642350" cy="431800"/>
            <a:chOff x="251520" y="2204864"/>
            <a:chExt cx="8640960" cy="432048"/>
          </a:xfrm>
        </p:grpSpPr>
        <p:sp>
          <p:nvSpPr>
            <p:cNvPr id="20528" name="Rectangle 26"/>
            <p:cNvSpPr>
              <a:spLocks noChangeArrowheads="1"/>
            </p:cNvSpPr>
            <p:nvPr/>
          </p:nvSpPr>
          <p:spPr bwMode="auto">
            <a:xfrm>
              <a:off x="3707904" y="2204864"/>
              <a:ext cx="1152128" cy="432048"/>
            </a:xfrm>
            <a:prstGeom prst="rect">
              <a:avLst/>
            </a:prstGeom>
            <a:solidFill>
              <a:srgbClr val="3366FF"/>
            </a:solidFill>
            <a:ln w="28575">
              <a:solidFill>
                <a:schemeClr val="tx1"/>
              </a:solidFill>
              <a:round/>
              <a:headEnd/>
              <a:tailEnd/>
            </a:ln>
          </p:spPr>
          <p:txBody>
            <a:bodyPr wrap="none" anchor="ctr"/>
            <a:lstStyle/>
            <a:p>
              <a:pPr eaLnBrk="0" hangingPunct="0"/>
              <a:endParaRPr lang="en-GB" sz="1800"/>
            </a:p>
          </p:txBody>
        </p:sp>
        <p:sp>
          <p:nvSpPr>
            <p:cNvPr id="20529" name="Rectangle 27"/>
            <p:cNvSpPr>
              <a:spLocks noChangeArrowheads="1"/>
            </p:cNvSpPr>
            <p:nvPr/>
          </p:nvSpPr>
          <p:spPr bwMode="auto">
            <a:xfrm>
              <a:off x="4860032" y="2204864"/>
              <a:ext cx="1080120" cy="432048"/>
            </a:xfrm>
            <a:prstGeom prst="rect">
              <a:avLst/>
            </a:prstGeom>
            <a:solidFill>
              <a:srgbClr val="3366FF"/>
            </a:solidFill>
            <a:ln w="28575">
              <a:solidFill>
                <a:schemeClr val="tx1"/>
              </a:solidFill>
              <a:round/>
              <a:headEnd/>
              <a:tailEnd/>
            </a:ln>
          </p:spPr>
          <p:txBody>
            <a:bodyPr wrap="none" anchor="ctr"/>
            <a:lstStyle/>
            <a:p>
              <a:pPr eaLnBrk="0" hangingPunct="0"/>
              <a:endParaRPr lang="en-GB" sz="1800"/>
            </a:p>
          </p:txBody>
        </p:sp>
        <p:sp>
          <p:nvSpPr>
            <p:cNvPr id="20530" name="Rectangle 28"/>
            <p:cNvSpPr>
              <a:spLocks noChangeArrowheads="1"/>
            </p:cNvSpPr>
            <p:nvPr/>
          </p:nvSpPr>
          <p:spPr bwMode="auto">
            <a:xfrm>
              <a:off x="2555776" y="2204864"/>
              <a:ext cx="1152128" cy="432048"/>
            </a:xfrm>
            <a:prstGeom prst="rect">
              <a:avLst/>
            </a:prstGeom>
            <a:solidFill>
              <a:srgbClr val="3366FF"/>
            </a:solidFill>
            <a:ln w="28575">
              <a:solidFill>
                <a:schemeClr val="tx1"/>
              </a:solidFill>
              <a:round/>
              <a:headEnd/>
              <a:tailEnd/>
            </a:ln>
          </p:spPr>
          <p:txBody>
            <a:bodyPr wrap="none" anchor="ctr"/>
            <a:lstStyle/>
            <a:p>
              <a:pPr eaLnBrk="0" hangingPunct="0"/>
              <a:endParaRPr lang="en-GB" sz="1800"/>
            </a:p>
          </p:txBody>
        </p:sp>
        <p:sp>
          <p:nvSpPr>
            <p:cNvPr id="20531" name="Rectangle 29"/>
            <p:cNvSpPr>
              <a:spLocks noChangeArrowheads="1"/>
            </p:cNvSpPr>
            <p:nvPr/>
          </p:nvSpPr>
          <p:spPr bwMode="auto">
            <a:xfrm>
              <a:off x="1403648" y="2204864"/>
              <a:ext cx="1152128" cy="432048"/>
            </a:xfrm>
            <a:prstGeom prst="rect">
              <a:avLst/>
            </a:prstGeom>
            <a:solidFill>
              <a:srgbClr val="3366FF"/>
            </a:solidFill>
            <a:ln w="28575">
              <a:solidFill>
                <a:schemeClr val="tx1"/>
              </a:solidFill>
              <a:round/>
              <a:headEnd/>
              <a:tailEnd/>
            </a:ln>
          </p:spPr>
          <p:txBody>
            <a:bodyPr wrap="none" anchor="ctr"/>
            <a:lstStyle/>
            <a:p>
              <a:pPr eaLnBrk="0" hangingPunct="0"/>
              <a:endParaRPr lang="en-GB" sz="1800"/>
            </a:p>
          </p:txBody>
        </p:sp>
        <p:sp>
          <p:nvSpPr>
            <p:cNvPr id="20532" name="Rectangle 30"/>
            <p:cNvSpPr>
              <a:spLocks noChangeArrowheads="1"/>
            </p:cNvSpPr>
            <p:nvPr/>
          </p:nvSpPr>
          <p:spPr bwMode="auto">
            <a:xfrm>
              <a:off x="251520" y="2204864"/>
              <a:ext cx="1152128" cy="432048"/>
            </a:xfrm>
            <a:prstGeom prst="rect">
              <a:avLst/>
            </a:prstGeom>
            <a:solidFill>
              <a:srgbClr val="3366FF"/>
            </a:solidFill>
            <a:ln w="28575">
              <a:solidFill>
                <a:schemeClr val="tx1"/>
              </a:solidFill>
              <a:round/>
              <a:headEnd/>
              <a:tailEnd/>
            </a:ln>
          </p:spPr>
          <p:txBody>
            <a:bodyPr wrap="none" anchor="ctr"/>
            <a:lstStyle/>
            <a:p>
              <a:pPr eaLnBrk="0" hangingPunct="0"/>
              <a:endParaRPr lang="en-GB" sz="1800"/>
            </a:p>
          </p:txBody>
        </p:sp>
        <p:sp>
          <p:nvSpPr>
            <p:cNvPr id="20533" name="Rectangle 39"/>
            <p:cNvSpPr>
              <a:spLocks noChangeArrowheads="1"/>
            </p:cNvSpPr>
            <p:nvPr/>
          </p:nvSpPr>
          <p:spPr bwMode="auto">
            <a:xfrm>
              <a:off x="6300192" y="2204864"/>
              <a:ext cx="1296144" cy="432048"/>
            </a:xfrm>
            <a:prstGeom prst="rect">
              <a:avLst/>
            </a:prstGeom>
            <a:solidFill>
              <a:srgbClr val="FF0000"/>
            </a:solidFill>
            <a:ln w="28575">
              <a:solidFill>
                <a:schemeClr val="tx1"/>
              </a:solidFill>
              <a:round/>
              <a:headEnd/>
              <a:tailEnd/>
            </a:ln>
          </p:spPr>
          <p:txBody>
            <a:bodyPr wrap="none" anchor="ctr"/>
            <a:lstStyle/>
            <a:p>
              <a:pPr eaLnBrk="0" hangingPunct="0"/>
              <a:endParaRPr lang="en-GB" sz="1800"/>
            </a:p>
          </p:txBody>
        </p:sp>
        <p:sp>
          <p:nvSpPr>
            <p:cNvPr id="20534" name="TextBox 44"/>
            <p:cNvSpPr txBox="1">
              <a:spLocks noChangeArrowheads="1"/>
            </p:cNvSpPr>
            <p:nvPr/>
          </p:nvSpPr>
          <p:spPr bwMode="auto">
            <a:xfrm>
              <a:off x="395960" y="2204864"/>
              <a:ext cx="1079326" cy="370100"/>
            </a:xfrm>
            <a:prstGeom prst="rect">
              <a:avLst/>
            </a:prstGeom>
            <a:noFill/>
            <a:ln w="9525">
              <a:noFill/>
              <a:miter lim="800000"/>
              <a:headEnd/>
              <a:tailEnd/>
            </a:ln>
          </p:spPr>
          <p:txBody>
            <a:bodyPr>
              <a:spAutoFit/>
            </a:bodyPr>
            <a:lstStyle/>
            <a:p>
              <a:pPr eaLnBrk="0" hangingPunct="0"/>
              <a:r>
                <a:rPr lang="en-GB" sz="1800" b="1" i="1">
                  <a:solidFill>
                    <a:srgbClr val="FFFFFF"/>
                  </a:solidFill>
                </a:rPr>
                <a:t>Band 1</a:t>
              </a:r>
            </a:p>
          </p:txBody>
        </p:sp>
        <p:sp>
          <p:nvSpPr>
            <p:cNvPr id="20535" name="TextBox 45"/>
            <p:cNvSpPr txBox="1">
              <a:spLocks noChangeArrowheads="1"/>
            </p:cNvSpPr>
            <p:nvPr/>
          </p:nvSpPr>
          <p:spPr bwMode="auto">
            <a:xfrm>
              <a:off x="1475286" y="2204864"/>
              <a:ext cx="1080913" cy="370100"/>
            </a:xfrm>
            <a:prstGeom prst="rect">
              <a:avLst/>
            </a:prstGeom>
            <a:noFill/>
            <a:ln w="9525">
              <a:noFill/>
              <a:miter lim="800000"/>
              <a:headEnd/>
              <a:tailEnd/>
            </a:ln>
          </p:spPr>
          <p:txBody>
            <a:bodyPr>
              <a:spAutoFit/>
            </a:bodyPr>
            <a:lstStyle/>
            <a:p>
              <a:pPr eaLnBrk="0" hangingPunct="0"/>
              <a:r>
                <a:rPr lang="en-GB" sz="1800" b="1" i="1">
                  <a:solidFill>
                    <a:srgbClr val="FFFFFF"/>
                  </a:solidFill>
                </a:rPr>
                <a:t>Band 2</a:t>
              </a:r>
            </a:p>
          </p:txBody>
        </p:sp>
        <p:sp>
          <p:nvSpPr>
            <p:cNvPr id="20536" name="TextBox 46"/>
            <p:cNvSpPr txBox="1">
              <a:spLocks noChangeArrowheads="1"/>
            </p:cNvSpPr>
            <p:nvPr/>
          </p:nvSpPr>
          <p:spPr bwMode="auto">
            <a:xfrm>
              <a:off x="2699051" y="2204864"/>
              <a:ext cx="1080914" cy="370100"/>
            </a:xfrm>
            <a:prstGeom prst="rect">
              <a:avLst/>
            </a:prstGeom>
            <a:noFill/>
            <a:ln w="9525">
              <a:noFill/>
              <a:miter lim="800000"/>
              <a:headEnd/>
              <a:tailEnd/>
            </a:ln>
          </p:spPr>
          <p:txBody>
            <a:bodyPr>
              <a:spAutoFit/>
            </a:bodyPr>
            <a:lstStyle/>
            <a:p>
              <a:pPr eaLnBrk="0" hangingPunct="0"/>
              <a:r>
                <a:rPr lang="en-GB" sz="1800" b="1" i="1">
                  <a:solidFill>
                    <a:srgbClr val="FFFFFF"/>
                  </a:solidFill>
                </a:rPr>
                <a:t>Band 3</a:t>
              </a:r>
            </a:p>
          </p:txBody>
        </p:sp>
        <p:sp>
          <p:nvSpPr>
            <p:cNvPr id="20537" name="TextBox 47"/>
            <p:cNvSpPr txBox="1">
              <a:spLocks noChangeArrowheads="1"/>
            </p:cNvSpPr>
            <p:nvPr/>
          </p:nvSpPr>
          <p:spPr bwMode="auto">
            <a:xfrm>
              <a:off x="3851391" y="2204864"/>
              <a:ext cx="1080914" cy="370100"/>
            </a:xfrm>
            <a:prstGeom prst="rect">
              <a:avLst/>
            </a:prstGeom>
            <a:noFill/>
            <a:ln w="9525">
              <a:noFill/>
              <a:miter lim="800000"/>
              <a:headEnd/>
              <a:tailEnd/>
            </a:ln>
          </p:spPr>
          <p:txBody>
            <a:bodyPr>
              <a:spAutoFit/>
            </a:bodyPr>
            <a:lstStyle/>
            <a:p>
              <a:pPr eaLnBrk="0" hangingPunct="0"/>
              <a:r>
                <a:rPr lang="en-GB" sz="1800" b="1" i="1">
                  <a:solidFill>
                    <a:srgbClr val="FFFFFF"/>
                  </a:solidFill>
                </a:rPr>
                <a:t>Band 4</a:t>
              </a:r>
            </a:p>
          </p:txBody>
        </p:sp>
        <p:sp>
          <p:nvSpPr>
            <p:cNvPr id="20538" name="TextBox 48"/>
            <p:cNvSpPr txBox="1">
              <a:spLocks noChangeArrowheads="1"/>
            </p:cNvSpPr>
            <p:nvPr/>
          </p:nvSpPr>
          <p:spPr bwMode="auto">
            <a:xfrm>
              <a:off x="4932305" y="2204864"/>
              <a:ext cx="1079326" cy="370100"/>
            </a:xfrm>
            <a:prstGeom prst="rect">
              <a:avLst/>
            </a:prstGeom>
            <a:noFill/>
            <a:ln w="9525">
              <a:noFill/>
              <a:miter lim="800000"/>
              <a:headEnd/>
              <a:tailEnd/>
            </a:ln>
          </p:spPr>
          <p:txBody>
            <a:bodyPr>
              <a:spAutoFit/>
            </a:bodyPr>
            <a:lstStyle/>
            <a:p>
              <a:pPr eaLnBrk="0" hangingPunct="0"/>
              <a:r>
                <a:rPr lang="en-GB" sz="1800" b="1" i="1">
                  <a:solidFill>
                    <a:srgbClr val="FFFFFF"/>
                  </a:solidFill>
                </a:rPr>
                <a:t>Band 5</a:t>
              </a:r>
            </a:p>
          </p:txBody>
        </p:sp>
        <p:sp>
          <p:nvSpPr>
            <p:cNvPr id="20539" name="Rectangle 57"/>
            <p:cNvSpPr>
              <a:spLocks noChangeArrowheads="1"/>
            </p:cNvSpPr>
            <p:nvPr/>
          </p:nvSpPr>
          <p:spPr bwMode="auto">
            <a:xfrm>
              <a:off x="7596336" y="2204864"/>
              <a:ext cx="1296144" cy="432048"/>
            </a:xfrm>
            <a:prstGeom prst="rect">
              <a:avLst/>
            </a:prstGeom>
            <a:solidFill>
              <a:srgbClr val="FF0000"/>
            </a:solidFill>
            <a:ln w="28575">
              <a:solidFill>
                <a:schemeClr val="tx1"/>
              </a:solidFill>
              <a:round/>
              <a:headEnd/>
              <a:tailEnd/>
            </a:ln>
          </p:spPr>
          <p:txBody>
            <a:bodyPr wrap="none" anchor="ctr"/>
            <a:lstStyle/>
            <a:p>
              <a:pPr eaLnBrk="0" hangingPunct="0"/>
              <a:endParaRPr lang="en-GB" sz="1800"/>
            </a:p>
          </p:txBody>
        </p:sp>
        <p:sp>
          <p:nvSpPr>
            <p:cNvPr id="20540" name="TextBox 63"/>
            <p:cNvSpPr txBox="1">
              <a:spLocks noChangeArrowheads="1"/>
            </p:cNvSpPr>
            <p:nvPr/>
          </p:nvSpPr>
          <p:spPr bwMode="auto">
            <a:xfrm>
              <a:off x="6516375" y="2204864"/>
              <a:ext cx="1079326" cy="370100"/>
            </a:xfrm>
            <a:prstGeom prst="rect">
              <a:avLst/>
            </a:prstGeom>
            <a:noFill/>
            <a:ln w="9525">
              <a:noFill/>
              <a:miter lim="800000"/>
              <a:headEnd/>
              <a:tailEnd/>
            </a:ln>
          </p:spPr>
          <p:txBody>
            <a:bodyPr>
              <a:spAutoFit/>
            </a:bodyPr>
            <a:lstStyle/>
            <a:p>
              <a:pPr eaLnBrk="0" hangingPunct="0"/>
              <a:r>
                <a:rPr lang="en-GB" sz="1800" b="1" i="1">
                  <a:solidFill>
                    <a:srgbClr val="FFFFFF"/>
                  </a:solidFill>
                </a:rPr>
                <a:t>Band 6</a:t>
              </a:r>
            </a:p>
          </p:txBody>
        </p:sp>
        <p:sp>
          <p:nvSpPr>
            <p:cNvPr id="20541" name="TextBox 64"/>
            <p:cNvSpPr txBox="1">
              <a:spLocks noChangeArrowheads="1"/>
            </p:cNvSpPr>
            <p:nvPr/>
          </p:nvSpPr>
          <p:spPr bwMode="auto">
            <a:xfrm>
              <a:off x="7813154" y="2204864"/>
              <a:ext cx="1079326" cy="370100"/>
            </a:xfrm>
            <a:prstGeom prst="rect">
              <a:avLst/>
            </a:prstGeom>
            <a:noFill/>
            <a:ln w="9525">
              <a:noFill/>
              <a:miter lim="800000"/>
              <a:headEnd/>
              <a:tailEnd/>
            </a:ln>
          </p:spPr>
          <p:txBody>
            <a:bodyPr>
              <a:spAutoFit/>
            </a:bodyPr>
            <a:lstStyle/>
            <a:p>
              <a:pPr eaLnBrk="0" hangingPunct="0"/>
              <a:r>
                <a:rPr lang="en-GB" sz="1800" b="1" i="1">
                  <a:solidFill>
                    <a:srgbClr val="FFFFFF"/>
                  </a:solidFill>
                </a:rPr>
                <a:t>Band 7</a:t>
              </a:r>
            </a:p>
          </p:txBody>
        </p:sp>
      </p:grpSp>
      <p:grpSp>
        <p:nvGrpSpPr>
          <p:cNvPr id="20486" name="Group 15369"/>
          <p:cNvGrpSpPr>
            <a:grpSpLocks/>
          </p:cNvGrpSpPr>
          <p:nvPr/>
        </p:nvGrpSpPr>
        <p:grpSpPr bwMode="auto">
          <a:xfrm>
            <a:off x="-36513" y="1938338"/>
            <a:ext cx="9288463" cy="554037"/>
            <a:chOff x="-36512" y="1362254"/>
            <a:chExt cx="9289032" cy="554578"/>
          </a:xfrm>
        </p:grpSpPr>
        <p:cxnSp>
          <p:nvCxnSpPr>
            <p:cNvPr id="20506" name="Straight Connector 5"/>
            <p:cNvCxnSpPr>
              <a:cxnSpLocks noChangeShapeType="1"/>
            </p:cNvCxnSpPr>
            <p:nvPr/>
          </p:nvCxnSpPr>
          <p:spPr bwMode="auto">
            <a:xfrm>
              <a:off x="107504" y="1772816"/>
              <a:ext cx="5976664" cy="0"/>
            </a:xfrm>
            <a:prstGeom prst="line">
              <a:avLst/>
            </a:prstGeom>
            <a:noFill/>
            <a:ln w="28575">
              <a:solidFill>
                <a:schemeClr val="tx1"/>
              </a:solidFill>
              <a:round/>
              <a:headEnd/>
              <a:tailEnd/>
            </a:ln>
          </p:spPr>
        </p:cxnSp>
        <p:cxnSp>
          <p:nvCxnSpPr>
            <p:cNvPr id="20507" name="Straight Connector 15359"/>
            <p:cNvCxnSpPr>
              <a:cxnSpLocks noChangeShapeType="1"/>
            </p:cNvCxnSpPr>
            <p:nvPr/>
          </p:nvCxnSpPr>
          <p:spPr bwMode="auto">
            <a:xfrm>
              <a:off x="251520" y="1700808"/>
              <a:ext cx="0" cy="144016"/>
            </a:xfrm>
            <a:prstGeom prst="line">
              <a:avLst/>
            </a:prstGeom>
            <a:noFill/>
            <a:ln w="28575">
              <a:solidFill>
                <a:schemeClr val="tx1"/>
              </a:solidFill>
              <a:round/>
              <a:headEnd/>
              <a:tailEnd/>
            </a:ln>
          </p:spPr>
        </p:cxnSp>
        <p:cxnSp>
          <p:nvCxnSpPr>
            <p:cNvPr id="20508" name="Straight Connector 34"/>
            <p:cNvCxnSpPr>
              <a:cxnSpLocks noChangeShapeType="1"/>
            </p:cNvCxnSpPr>
            <p:nvPr/>
          </p:nvCxnSpPr>
          <p:spPr bwMode="auto">
            <a:xfrm>
              <a:off x="1403648" y="1700808"/>
              <a:ext cx="0" cy="144016"/>
            </a:xfrm>
            <a:prstGeom prst="line">
              <a:avLst/>
            </a:prstGeom>
            <a:noFill/>
            <a:ln w="28575">
              <a:solidFill>
                <a:schemeClr val="tx1"/>
              </a:solidFill>
              <a:round/>
              <a:headEnd/>
              <a:tailEnd/>
            </a:ln>
          </p:spPr>
        </p:cxnSp>
        <p:cxnSp>
          <p:nvCxnSpPr>
            <p:cNvPr id="20509" name="Straight Connector 35"/>
            <p:cNvCxnSpPr>
              <a:cxnSpLocks noChangeShapeType="1"/>
            </p:cNvCxnSpPr>
            <p:nvPr/>
          </p:nvCxnSpPr>
          <p:spPr bwMode="auto">
            <a:xfrm>
              <a:off x="2555776" y="1700808"/>
              <a:ext cx="0" cy="144016"/>
            </a:xfrm>
            <a:prstGeom prst="line">
              <a:avLst/>
            </a:prstGeom>
            <a:noFill/>
            <a:ln w="28575">
              <a:solidFill>
                <a:schemeClr val="tx1"/>
              </a:solidFill>
              <a:round/>
              <a:headEnd/>
              <a:tailEnd/>
            </a:ln>
          </p:spPr>
        </p:cxnSp>
        <p:cxnSp>
          <p:nvCxnSpPr>
            <p:cNvPr id="20510" name="Straight Connector 36"/>
            <p:cNvCxnSpPr>
              <a:cxnSpLocks noChangeShapeType="1"/>
            </p:cNvCxnSpPr>
            <p:nvPr/>
          </p:nvCxnSpPr>
          <p:spPr bwMode="auto">
            <a:xfrm>
              <a:off x="3707904" y="1700808"/>
              <a:ext cx="0" cy="144016"/>
            </a:xfrm>
            <a:prstGeom prst="line">
              <a:avLst/>
            </a:prstGeom>
            <a:noFill/>
            <a:ln w="28575">
              <a:solidFill>
                <a:schemeClr val="tx1"/>
              </a:solidFill>
              <a:round/>
              <a:headEnd/>
              <a:tailEnd/>
            </a:ln>
          </p:spPr>
        </p:cxnSp>
        <p:cxnSp>
          <p:nvCxnSpPr>
            <p:cNvPr id="20511" name="Straight Connector 37"/>
            <p:cNvCxnSpPr>
              <a:cxnSpLocks noChangeShapeType="1"/>
            </p:cNvCxnSpPr>
            <p:nvPr/>
          </p:nvCxnSpPr>
          <p:spPr bwMode="auto">
            <a:xfrm>
              <a:off x="4860032" y="1700808"/>
              <a:ext cx="0" cy="144016"/>
            </a:xfrm>
            <a:prstGeom prst="line">
              <a:avLst/>
            </a:prstGeom>
            <a:noFill/>
            <a:ln w="28575">
              <a:solidFill>
                <a:schemeClr val="tx1"/>
              </a:solidFill>
              <a:round/>
              <a:headEnd/>
              <a:tailEnd/>
            </a:ln>
          </p:spPr>
        </p:cxnSp>
        <p:cxnSp>
          <p:nvCxnSpPr>
            <p:cNvPr id="20512" name="Straight Connector 38"/>
            <p:cNvCxnSpPr>
              <a:cxnSpLocks noChangeShapeType="1"/>
            </p:cNvCxnSpPr>
            <p:nvPr/>
          </p:nvCxnSpPr>
          <p:spPr bwMode="auto">
            <a:xfrm>
              <a:off x="5940152" y="1700808"/>
              <a:ext cx="0" cy="144016"/>
            </a:xfrm>
            <a:prstGeom prst="line">
              <a:avLst/>
            </a:prstGeom>
            <a:noFill/>
            <a:ln w="28575">
              <a:solidFill>
                <a:schemeClr val="tx1"/>
              </a:solidFill>
              <a:round/>
              <a:headEnd/>
              <a:tailEnd/>
            </a:ln>
          </p:spPr>
        </p:cxnSp>
        <p:cxnSp>
          <p:nvCxnSpPr>
            <p:cNvPr id="20513" name="Straight Connector 40"/>
            <p:cNvCxnSpPr>
              <a:cxnSpLocks noChangeShapeType="1"/>
            </p:cNvCxnSpPr>
            <p:nvPr/>
          </p:nvCxnSpPr>
          <p:spPr bwMode="auto">
            <a:xfrm>
              <a:off x="6156176" y="1772816"/>
              <a:ext cx="2880320" cy="0"/>
            </a:xfrm>
            <a:prstGeom prst="line">
              <a:avLst/>
            </a:prstGeom>
            <a:noFill/>
            <a:ln w="28575">
              <a:solidFill>
                <a:schemeClr val="tx1"/>
              </a:solidFill>
              <a:round/>
              <a:headEnd/>
              <a:tailEnd type="triangle" w="med" len="med"/>
            </a:ln>
          </p:spPr>
        </p:cxnSp>
        <p:sp>
          <p:nvSpPr>
            <p:cNvPr id="20514" name="TextBox 49"/>
            <p:cNvSpPr txBox="1">
              <a:spLocks noChangeArrowheads="1"/>
            </p:cNvSpPr>
            <p:nvPr/>
          </p:nvSpPr>
          <p:spPr bwMode="auto">
            <a:xfrm>
              <a:off x="-36512" y="1362254"/>
              <a:ext cx="720080" cy="369693"/>
            </a:xfrm>
            <a:prstGeom prst="rect">
              <a:avLst/>
            </a:prstGeom>
            <a:noFill/>
            <a:ln w="9525">
              <a:noFill/>
              <a:miter lim="800000"/>
              <a:headEnd/>
              <a:tailEnd/>
            </a:ln>
          </p:spPr>
          <p:txBody>
            <a:bodyPr>
              <a:spAutoFit/>
            </a:bodyPr>
            <a:lstStyle/>
            <a:p>
              <a:pPr eaLnBrk="0" hangingPunct="0"/>
              <a:r>
                <a:rPr lang="en-GB" sz="1800" i="1">
                  <a:solidFill>
                    <a:schemeClr val="tx2"/>
                  </a:solidFill>
                </a:rPr>
                <a:t>480</a:t>
              </a:r>
            </a:p>
          </p:txBody>
        </p:sp>
        <p:sp>
          <p:nvSpPr>
            <p:cNvPr id="20515" name="TextBox 50"/>
            <p:cNvSpPr txBox="1">
              <a:spLocks noChangeArrowheads="1"/>
            </p:cNvSpPr>
            <p:nvPr/>
          </p:nvSpPr>
          <p:spPr bwMode="auto">
            <a:xfrm>
              <a:off x="1115616" y="1362254"/>
              <a:ext cx="720080" cy="369693"/>
            </a:xfrm>
            <a:prstGeom prst="rect">
              <a:avLst/>
            </a:prstGeom>
            <a:noFill/>
            <a:ln w="9525">
              <a:noFill/>
              <a:miter lim="800000"/>
              <a:headEnd/>
              <a:tailEnd/>
            </a:ln>
          </p:spPr>
          <p:txBody>
            <a:bodyPr>
              <a:spAutoFit/>
            </a:bodyPr>
            <a:lstStyle/>
            <a:p>
              <a:pPr eaLnBrk="0" hangingPunct="0"/>
              <a:r>
                <a:rPr lang="en-GB" sz="1800" i="1">
                  <a:solidFill>
                    <a:schemeClr val="tx2"/>
                  </a:solidFill>
                </a:rPr>
                <a:t>640</a:t>
              </a:r>
            </a:p>
          </p:txBody>
        </p:sp>
        <p:sp>
          <p:nvSpPr>
            <p:cNvPr id="20516" name="TextBox 51"/>
            <p:cNvSpPr txBox="1">
              <a:spLocks noChangeArrowheads="1"/>
            </p:cNvSpPr>
            <p:nvPr/>
          </p:nvSpPr>
          <p:spPr bwMode="auto">
            <a:xfrm>
              <a:off x="2267744" y="1362254"/>
              <a:ext cx="720080" cy="369693"/>
            </a:xfrm>
            <a:prstGeom prst="rect">
              <a:avLst/>
            </a:prstGeom>
            <a:noFill/>
            <a:ln w="9525">
              <a:noFill/>
              <a:miter lim="800000"/>
              <a:headEnd/>
              <a:tailEnd/>
            </a:ln>
          </p:spPr>
          <p:txBody>
            <a:bodyPr>
              <a:spAutoFit/>
            </a:bodyPr>
            <a:lstStyle/>
            <a:p>
              <a:pPr eaLnBrk="0" hangingPunct="0"/>
              <a:r>
                <a:rPr lang="en-GB" sz="1800" i="1">
                  <a:solidFill>
                    <a:schemeClr val="tx2"/>
                  </a:solidFill>
                </a:rPr>
                <a:t>800</a:t>
              </a:r>
            </a:p>
          </p:txBody>
        </p:sp>
        <p:sp>
          <p:nvSpPr>
            <p:cNvPr id="20517" name="TextBox 52"/>
            <p:cNvSpPr txBox="1">
              <a:spLocks noChangeArrowheads="1"/>
            </p:cNvSpPr>
            <p:nvPr/>
          </p:nvSpPr>
          <p:spPr bwMode="auto">
            <a:xfrm>
              <a:off x="3419872" y="1362254"/>
              <a:ext cx="720080" cy="369693"/>
            </a:xfrm>
            <a:prstGeom prst="rect">
              <a:avLst/>
            </a:prstGeom>
            <a:noFill/>
            <a:ln w="9525">
              <a:noFill/>
              <a:miter lim="800000"/>
              <a:headEnd/>
              <a:tailEnd/>
            </a:ln>
          </p:spPr>
          <p:txBody>
            <a:bodyPr>
              <a:spAutoFit/>
            </a:bodyPr>
            <a:lstStyle/>
            <a:p>
              <a:pPr eaLnBrk="0" hangingPunct="0"/>
              <a:r>
                <a:rPr lang="en-GB" sz="1800" i="1">
                  <a:solidFill>
                    <a:schemeClr val="tx2"/>
                  </a:solidFill>
                </a:rPr>
                <a:t>960</a:t>
              </a:r>
            </a:p>
          </p:txBody>
        </p:sp>
        <p:sp>
          <p:nvSpPr>
            <p:cNvPr id="20518" name="TextBox 53"/>
            <p:cNvSpPr txBox="1">
              <a:spLocks noChangeArrowheads="1"/>
            </p:cNvSpPr>
            <p:nvPr/>
          </p:nvSpPr>
          <p:spPr bwMode="auto">
            <a:xfrm>
              <a:off x="4572000" y="1362254"/>
              <a:ext cx="720080" cy="369693"/>
            </a:xfrm>
            <a:prstGeom prst="rect">
              <a:avLst/>
            </a:prstGeom>
            <a:noFill/>
            <a:ln w="9525">
              <a:noFill/>
              <a:miter lim="800000"/>
              <a:headEnd/>
              <a:tailEnd/>
            </a:ln>
          </p:spPr>
          <p:txBody>
            <a:bodyPr>
              <a:spAutoFit/>
            </a:bodyPr>
            <a:lstStyle/>
            <a:p>
              <a:pPr eaLnBrk="0" hangingPunct="0"/>
              <a:r>
                <a:rPr lang="en-GB" sz="1800" i="1">
                  <a:solidFill>
                    <a:schemeClr val="tx2"/>
                  </a:solidFill>
                </a:rPr>
                <a:t>1120</a:t>
              </a:r>
            </a:p>
          </p:txBody>
        </p:sp>
        <p:sp>
          <p:nvSpPr>
            <p:cNvPr id="20519" name="TextBox 54"/>
            <p:cNvSpPr txBox="1">
              <a:spLocks noChangeArrowheads="1"/>
            </p:cNvSpPr>
            <p:nvPr/>
          </p:nvSpPr>
          <p:spPr bwMode="auto">
            <a:xfrm>
              <a:off x="5508104" y="1362254"/>
              <a:ext cx="720080" cy="369693"/>
            </a:xfrm>
            <a:prstGeom prst="rect">
              <a:avLst/>
            </a:prstGeom>
            <a:noFill/>
            <a:ln w="9525">
              <a:noFill/>
              <a:miter lim="800000"/>
              <a:headEnd/>
              <a:tailEnd/>
            </a:ln>
          </p:spPr>
          <p:txBody>
            <a:bodyPr>
              <a:spAutoFit/>
            </a:bodyPr>
            <a:lstStyle/>
            <a:p>
              <a:pPr eaLnBrk="0" hangingPunct="0"/>
              <a:r>
                <a:rPr lang="en-GB" sz="1800" i="1">
                  <a:solidFill>
                    <a:schemeClr val="tx2"/>
                  </a:solidFill>
                </a:rPr>
                <a:t>1270</a:t>
              </a:r>
            </a:p>
          </p:txBody>
        </p:sp>
        <p:cxnSp>
          <p:nvCxnSpPr>
            <p:cNvPr id="20520" name="Straight Connector 55"/>
            <p:cNvCxnSpPr>
              <a:cxnSpLocks noChangeShapeType="1"/>
            </p:cNvCxnSpPr>
            <p:nvPr/>
          </p:nvCxnSpPr>
          <p:spPr bwMode="auto">
            <a:xfrm>
              <a:off x="6300192" y="1700808"/>
              <a:ext cx="0" cy="144016"/>
            </a:xfrm>
            <a:prstGeom prst="line">
              <a:avLst/>
            </a:prstGeom>
            <a:noFill/>
            <a:ln w="28575">
              <a:solidFill>
                <a:schemeClr val="tx1"/>
              </a:solidFill>
              <a:round/>
              <a:headEnd/>
              <a:tailEnd/>
            </a:ln>
          </p:spPr>
        </p:cxnSp>
        <p:cxnSp>
          <p:nvCxnSpPr>
            <p:cNvPr id="20521" name="Straight Connector 56"/>
            <p:cNvCxnSpPr>
              <a:cxnSpLocks noChangeShapeType="1"/>
            </p:cNvCxnSpPr>
            <p:nvPr/>
          </p:nvCxnSpPr>
          <p:spPr bwMode="auto">
            <a:xfrm>
              <a:off x="7596336" y="1700808"/>
              <a:ext cx="0" cy="144016"/>
            </a:xfrm>
            <a:prstGeom prst="line">
              <a:avLst/>
            </a:prstGeom>
            <a:noFill/>
            <a:ln w="28575">
              <a:solidFill>
                <a:schemeClr val="tx1"/>
              </a:solidFill>
              <a:round/>
              <a:headEnd/>
              <a:tailEnd/>
            </a:ln>
          </p:spPr>
        </p:cxnSp>
        <p:cxnSp>
          <p:nvCxnSpPr>
            <p:cNvPr id="20522" name="Straight Connector 58"/>
            <p:cNvCxnSpPr>
              <a:cxnSpLocks noChangeShapeType="1"/>
            </p:cNvCxnSpPr>
            <p:nvPr/>
          </p:nvCxnSpPr>
          <p:spPr bwMode="auto">
            <a:xfrm>
              <a:off x="8892480" y="1700808"/>
              <a:ext cx="0" cy="144016"/>
            </a:xfrm>
            <a:prstGeom prst="line">
              <a:avLst/>
            </a:prstGeom>
            <a:noFill/>
            <a:ln w="28575">
              <a:solidFill>
                <a:schemeClr val="tx1"/>
              </a:solidFill>
              <a:round/>
              <a:headEnd/>
              <a:tailEnd/>
            </a:ln>
          </p:spPr>
        </p:cxnSp>
        <p:sp>
          <p:nvSpPr>
            <p:cNvPr id="20523" name="TextBox 59"/>
            <p:cNvSpPr txBox="1">
              <a:spLocks noChangeArrowheads="1"/>
            </p:cNvSpPr>
            <p:nvPr/>
          </p:nvSpPr>
          <p:spPr bwMode="auto">
            <a:xfrm>
              <a:off x="6156176" y="1362254"/>
              <a:ext cx="720080" cy="369693"/>
            </a:xfrm>
            <a:prstGeom prst="rect">
              <a:avLst/>
            </a:prstGeom>
            <a:noFill/>
            <a:ln w="9525">
              <a:noFill/>
              <a:miter lim="800000"/>
              <a:headEnd/>
              <a:tailEnd/>
            </a:ln>
          </p:spPr>
          <p:txBody>
            <a:bodyPr>
              <a:spAutoFit/>
            </a:bodyPr>
            <a:lstStyle/>
            <a:p>
              <a:pPr eaLnBrk="0" hangingPunct="0"/>
              <a:r>
                <a:rPr lang="en-GB" sz="1800" i="1">
                  <a:solidFill>
                    <a:schemeClr val="tx2"/>
                  </a:solidFill>
                </a:rPr>
                <a:t>1430</a:t>
              </a:r>
            </a:p>
          </p:txBody>
        </p:sp>
        <p:sp>
          <p:nvSpPr>
            <p:cNvPr id="20524" name="TextBox 61"/>
            <p:cNvSpPr txBox="1">
              <a:spLocks noChangeArrowheads="1"/>
            </p:cNvSpPr>
            <p:nvPr/>
          </p:nvSpPr>
          <p:spPr bwMode="auto">
            <a:xfrm>
              <a:off x="7236296" y="1362254"/>
              <a:ext cx="720080" cy="369693"/>
            </a:xfrm>
            <a:prstGeom prst="rect">
              <a:avLst/>
            </a:prstGeom>
            <a:noFill/>
            <a:ln w="9525">
              <a:noFill/>
              <a:miter lim="800000"/>
              <a:headEnd/>
              <a:tailEnd/>
            </a:ln>
          </p:spPr>
          <p:txBody>
            <a:bodyPr>
              <a:spAutoFit/>
            </a:bodyPr>
            <a:lstStyle/>
            <a:p>
              <a:pPr eaLnBrk="0" hangingPunct="0"/>
              <a:r>
                <a:rPr lang="en-GB" sz="1800" i="1">
                  <a:solidFill>
                    <a:schemeClr val="tx2"/>
                  </a:solidFill>
                </a:rPr>
                <a:t>1700</a:t>
              </a:r>
            </a:p>
          </p:txBody>
        </p:sp>
        <p:sp>
          <p:nvSpPr>
            <p:cNvPr id="20525" name="TextBox 62"/>
            <p:cNvSpPr txBox="1">
              <a:spLocks noChangeArrowheads="1"/>
            </p:cNvSpPr>
            <p:nvPr/>
          </p:nvSpPr>
          <p:spPr bwMode="auto">
            <a:xfrm>
              <a:off x="8532440" y="1362254"/>
              <a:ext cx="720080" cy="369693"/>
            </a:xfrm>
            <a:prstGeom prst="rect">
              <a:avLst/>
            </a:prstGeom>
            <a:noFill/>
            <a:ln w="9525">
              <a:noFill/>
              <a:miter lim="800000"/>
              <a:headEnd/>
              <a:tailEnd/>
            </a:ln>
          </p:spPr>
          <p:txBody>
            <a:bodyPr>
              <a:spAutoFit/>
            </a:bodyPr>
            <a:lstStyle/>
            <a:p>
              <a:pPr eaLnBrk="0" hangingPunct="0"/>
              <a:r>
                <a:rPr lang="en-GB" sz="1800" i="1">
                  <a:solidFill>
                    <a:schemeClr val="tx2"/>
                  </a:solidFill>
                </a:rPr>
                <a:t>1910</a:t>
              </a:r>
            </a:p>
          </p:txBody>
        </p:sp>
        <p:cxnSp>
          <p:nvCxnSpPr>
            <p:cNvPr id="20526" name="Straight Connector 15367"/>
            <p:cNvCxnSpPr>
              <a:cxnSpLocks noChangeShapeType="1"/>
            </p:cNvCxnSpPr>
            <p:nvPr/>
          </p:nvCxnSpPr>
          <p:spPr bwMode="auto">
            <a:xfrm flipH="1">
              <a:off x="6012160" y="1628800"/>
              <a:ext cx="144016" cy="288032"/>
            </a:xfrm>
            <a:prstGeom prst="line">
              <a:avLst/>
            </a:prstGeom>
            <a:noFill/>
            <a:ln w="28575">
              <a:solidFill>
                <a:schemeClr val="tx1"/>
              </a:solidFill>
              <a:round/>
              <a:headEnd/>
              <a:tailEnd/>
            </a:ln>
          </p:spPr>
        </p:cxnSp>
        <p:cxnSp>
          <p:nvCxnSpPr>
            <p:cNvPr id="20527" name="Straight Connector 67"/>
            <p:cNvCxnSpPr>
              <a:cxnSpLocks noChangeShapeType="1"/>
            </p:cNvCxnSpPr>
            <p:nvPr/>
          </p:nvCxnSpPr>
          <p:spPr bwMode="auto">
            <a:xfrm flipH="1">
              <a:off x="6084168" y="1628800"/>
              <a:ext cx="144016" cy="288032"/>
            </a:xfrm>
            <a:prstGeom prst="line">
              <a:avLst/>
            </a:prstGeom>
            <a:noFill/>
            <a:ln w="28575">
              <a:solidFill>
                <a:schemeClr val="tx1"/>
              </a:solidFill>
              <a:round/>
              <a:headEnd/>
              <a:tailEnd/>
            </a:ln>
          </p:spPr>
        </p:cxnSp>
      </p:grpSp>
      <p:sp>
        <p:nvSpPr>
          <p:cNvPr id="20487" name="Rectangle 60"/>
          <p:cNvSpPr>
            <a:spLocks noChangeArrowheads="1"/>
          </p:cNvSpPr>
          <p:nvPr/>
        </p:nvSpPr>
        <p:spPr bwMode="auto">
          <a:xfrm>
            <a:off x="6300788" y="3284538"/>
            <a:ext cx="2592387" cy="865187"/>
          </a:xfrm>
          <a:prstGeom prst="rect">
            <a:avLst/>
          </a:prstGeom>
          <a:solidFill>
            <a:srgbClr val="FF0000"/>
          </a:solidFill>
          <a:ln w="28575">
            <a:solidFill>
              <a:schemeClr val="tx1"/>
            </a:solidFill>
            <a:round/>
            <a:headEnd/>
            <a:tailEnd/>
          </a:ln>
        </p:spPr>
        <p:txBody>
          <a:bodyPr wrap="none" anchor="ctr"/>
          <a:lstStyle/>
          <a:p>
            <a:pPr eaLnBrk="0" hangingPunct="0"/>
            <a:endParaRPr lang="en-GB" sz="1800"/>
          </a:p>
        </p:txBody>
      </p:sp>
      <p:cxnSp>
        <p:nvCxnSpPr>
          <p:cNvPr id="20488" name="Straight Connector 65"/>
          <p:cNvCxnSpPr>
            <a:cxnSpLocks noChangeShapeType="1"/>
            <a:endCxn id="20487" idx="0"/>
          </p:cNvCxnSpPr>
          <p:nvPr/>
        </p:nvCxnSpPr>
        <p:spPr bwMode="auto">
          <a:xfrm>
            <a:off x="7596188" y="2924175"/>
            <a:ext cx="0" cy="360363"/>
          </a:xfrm>
          <a:prstGeom prst="line">
            <a:avLst/>
          </a:prstGeom>
          <a:noFill/>
          <a:ln w="28575">
            <a:solidFill>
              <a:schemeClr val="tx1"/>
            </a:solidFill>
            <a:round/>
            <a:headEnd/>
            <a:tailEnd/>
          </a:ln>
        </p:spPr>
      </p:cxnSp>
      <p:sp>
        <p:nvSpPr>
          <p:cNvPr id="20489" name="TextBox 68"/>
          <p:cNvSpPr txBox="1">
            <a:spLocks noChangeArrowheads="1"/>
          </p:cNvSpPr>
          <p:nvPr/>
        </p:nvSpPr>
        <p:spPr bwMode="auto">
          <a:xfrm>
            <a:off x="6300788" y="3348038"/>
            <a:ext cx="2735262" cy="646112"/>
          </a:xfrm>
          <a:prstGeom prst="rect">
            <a:avLst/>
          </a:prstGeom>
          <a:noFill/>
          <a:ln w="9525">
            <a:noFill/>
            <a:miter lim="800000"/>
            <a:headEnd/>
            <a:tailEnd/>
          </a:ln>
        </p:spPr>
        <p:txBody>
          <a:bodyPr>
            <a:spAutoFit/>
          </a:bodyPr>
          <a:lstStyle/>
          <a:p>
            <a:pPr eaLnBrk="0" hangingPunct="0"/>
            <a:r>
              <a:rPr lang="en-GB" sz="1800" b="1" i="1">
                <a:solidFill>
                  <a:srgbClr val="FFFFFF"/>
                </a:solidFill>
              </a:rPr>
              <a:t>IF bandwidth: 2.4 GHz</a:t>
            </a:r>
          </a:p>
          <a:p>
            <a:pPr eaLnBrk="0" hangingPunct="0"/>
            <a:r>
              <a:rPr lang="en-GB" sz="1800" b="1" i="1">
                <a:solidFill>
                  <a:srgbClr val="FFFFFF"/>
                </a:solidFill>
              </a:rPr>
              <a:t>Beam: 15” </a:t>
            </a:r>
            <a:r>
              <a:rPr lang="en-US" sz="1800" b="1" i="1">
                <a:solidFill>
                  <a:srgbClr val="FFFFFF"/>
                </a:solidFill>
              </a:rPr>
              <a:t>–</a:t>
            </a:r>
            <a:r>
              <a:rPr lang="en-GB" sz="1800" b="1" i="1">
                <a:solidFill>
                  <a:srgbClr val="FFFFFF"/>
                </a:solidFill>
              </a:rPr>
              <a:t> 11” </a:t>
            </a:r>
          </a:p>
        </p:txBody>
      </p:sp>
      <p:sp>
        <p:nvSpPr>
          <p:cNvPr id="20490" name="Rectangle 69"/>
          <p:cNvSpPr>
            <a:spLocks noChangeArrowheads="1"/>
          </p:cNvSpPr>
          <p:nvPr/>
        </p:nvSpPr>
        <p:spPr bwMode="auto">
          <a:xfrm>
            <a:off x="250825" y="3284538"/>
            <a:ext cx="5689600" cy="865187"/>
          </a:xfrm>
          <a:prstGeom prst="rect">
            <a:avLst/>
          </a:prstGeom>
          <a:solidFill>
            <a:srgbClr val="3366FF"/>
          </a:solidFill>
          <a:ln w="28575">
            <a:solidFill>
              <a:schemeClr val="tx1"/>
            </a:solidFill>
            <a:round/>
            <a:headEnd/>
            <a:tailEnd/>
          </a:ln>
        </p:spPr>
        <p:txBody>
          <a:bodyPr wrap="none" anchor="ctr"/>
          <a:lstStyle/>
          <a:p>
            <a:pPr eaLnBrk="0" hangingPunct="0"/>
            <a:endParaRPr lang="en-GB" sz="1800"/>
          </a:p>
        </p:txBody>
      </p:sp>
      <p:sp>
        <p:nvSpPr>
          <p:cNvPr id="20491" name="TextBox 70"/>
          <p:cNvSpPr txBox="1">
            <a:spLocks noChangeArrowheads="1"/>
          </p:cNvSpPr>
          <p:nvPr/>
        </p:nvSpPr>
        <p:spPr bwMode="auto">
          <a:xfrm>
            <a:off x="1835150" y="3359150"/>
            <a:ext cx="2736850" cy="646113"/>
          </a:xfrm>
          <a:prstGeom prst="rect">
            <a:avLst/>
          </a:prstGeom>
          <a:noFill/>
          <a:ln w="9525">
            <a:noFill/>
            <a:miter lim="800000"/>
            <a:headEnd/>
            <a:tailEnd/>
          </a:ln>
        </p:spPr>
        <p:txBody>
          <a:bodyPr>
            <a:spAutoFit/>
          </a:bodyPr>
          <a:lstStyle/>
          <a:p>
            <a:pPr eaLnBrk="0" hangingPunct="0"/>
            <a:r>
              <a:rPr lang="en-GB" sz="1800" b="1" i="1">
                <a:solidFill>
                  <a:srgbClr val="FFFFFF"/>
                </a:solidFill>
              </a:rPr>
              <a:t>IF bandwidth: 4 GHz</a:t>
            </a:r>
          </a:p>
          <a:p>
            <a:pPr eaLnBrk="0" hangingPunct="0"/>
            <a:r>
              <a:rPr lang="en-GB" sz="1800" b="1" i="1">
                <a:solidFill>
                  <a:srgbClr val="FFFFFF"/>
                </a:solidFill>
              </a:rPr>
              <a:t>Beam: 44” </a:t>
            </a:r>
            <a:r>
              <a:rPr lang="en-US" sz="1800" b="1" i="1">
                <a:solidFill>
                  <a:srgbClr val="FFFFFF"/>
                </a:solidFill>
              </a:rPr>
              <a:t>–</a:t>
            </a:r>
            <a:r>
              <a:rPr lang="en-GB" sz="1800" b="1" i="1">
                <a:solidFill>
                  <a:srgbClr val="FFFFFF"/>
                </a:solidFill>
              </a:rPr>
              <a:t> 17” </a:t>
            </a:r>
          </a:p>
        </p:txBody>
      </p:sp>
      <p:cxnSp>
        <p:nvCxnSpPr>
          <p:cNvPr id="20492" name="Straight Connector 71"/>
          <p:cNvCxnSpPr>
            <a:cxnSpLocks noChangeShapeType="1"/>
          </p:cNvCxnSpPr>
          <p:nvPr/>
        </p:nvCxnSpPr>
        <p:spPr bwMode="auto">
          <a:xfrm>
            <a:off x="3203575" y="2924175"/>
            <a:ext cx="0" cy="360363"/>
          </a:xfrm>
          <a:prstGeom prst="line">
            <a:avLst/>
          </a:prstGeom>
          <a:noFill/>
          <a:ln w="28575">
            <a:solidFill>
              <a:schemeClr val="tx1"/>
            </a:solidFill>
            <a:round/>
            <a:headEnd/>
            <a:tailEnd/>
          </a:ln>
        </p:spPr>
      </p:cxnSp>
      <p:sp>
        <p:nvSpPr>
          <p:cNvPr id="20493" name="Rectangle 3"/>
          <p:cNvSpPr txBox="1">
            <a:spLocks noChangeArrowheads="1"/>
          </p:cNvSpPr>
          <p:nvPr/>
        </p:nvSpPr>
        <p:spPr bwMode="auto">
          <a:xfrm>
            <a:off x="179388" y="4292600"/>
            <a:ext cx="7416800" cy="576263"/>
          </a:xfrm>
          <a:prstGeom prst="rect">
            <a:avLst/>
          </a:prstGeom>
          <a:noFill/>
          <a:ln w="9525">
            <a:noFill/>
            <a:miter lim="800000"/>
            <a:headEnd/>
            <a:tailEnd/>
          </a:ln>
        </p:spPr>
        <p:txBody>
          <a:bodyPr/>
          <a:lstStyle/>
          <a:p>
            <a:pPr marL="342900" indent="-342900" eaLnBrk="0" hangingPunct="0">
              <a:spcBef>
                <a:spcPct val="20000"/>
              </a:spcBef>
              <a:buClr>
                <a:schemeClr val="tx1"/>
              </a:buClr>
              <a:buFont typeface="Arial" charset="0"/>
              <a:buChar char="•"/>
            </a:pPr>
            <a:r>
              <a:rPr lang="en-US" sz="1800" i="1">
                <a:solidFill>
                  <a:srgbClr val="000000"/>
                </a:solidFill>
              </a:rPr>
              <a:t>Two types of </a:t>
            </a:r>
            <a:r>
              <a:rPr lang="en-US" sz="1800" b="1" i="1">
                <a:solidFill>
                  <a:schemeClr val="accent2"/>
                </a:solidFill>
              </a:rPr>
              <a:t>spectrometers</a:t>
            </a:r>
            <a:r>
              <a:rPr lang="en-US" sz="1800" i="1">
                <a:solidFill>
                  <a:srgbClr val="000000"/>
                </a:solidFill>
              </a:rPr>
              <a:t>, simultaneously</a:t>
            </a:r>
            <a:r>
              <a:rPr lang="en-US" sz="1800">
                <a:solidFill>
                  <a:srgbClr val="000000"/>
                </a:solidFill>
              </a:rPr>
              <a:t> </a:t>
            </a:r>
            <a:r>
              <a:rPr lang="en-US" sz="1800" i="1">
                <a:solidFill>
                  <a:srgbClr val="000000"/>
                </a:solidFill>
              </a:rPr>
              <a:t>available</a:t>
            </a:r>
            <a:endParaRPr lang="en-US" sz="1800">
              <a:solidFill>
                <a:srgbClr val="000000"/>
              </a:solidFill>
            </a:endParaRPr>
          </a:p>
        </p:txBody>
      </p:sp>
      <p:sp>
        <p:nvSpPr>
          <p:cNvPr id="20494" name="Rectangle 73"/>
          <p:cNvSpPr>
            <a:spLocks noChangeArrowheads="1"/>
          </p:cNvSpPr>
          <p:nvPr/>
        </p:nvSpPr>
        <p:spPr bwMode="auto">
          <a:xfrm>
            <a:off x="179388" y="4797425"/>
            <a:ext cx="4321175" cy="1439863"/>
          </a:xfrm>
          <a:prstGeom prst="rect">
            <a:avLst/>
          </a:prstGeom>
          <a:noFill/>
          <a:ln w="28575">
            <a:solidFill>
              <a:schemeClr val="tx1"/>
            </a:solidFill>
            <a:round/>
            <a:headEnd/>
            <a:tailEnd/>
          </a:ln>
        </p:spPr>
        <p:txBody>
          <a:bodyPr wrap="none" anchor="ctr"/>
          <a:lstStyle/>
          <a:p>
            <a:pPr eaLnBrk="0" hangingPunct="0"/>
            <a:endParaRPr lang="en-GB" sz="1800"/>
          </a:p>
        </p:txBody>
      </p:sp>
      <p:sp>
        <p:nvSpPr>
          <p:cNvPr id="20495" name="Rectangle 74"/>
          <p:cNvSpPr>
            <a:spLocks noChangeArrowheads="1"/>
          </p:cNvSpPr>
          <p:nvPr/>
        </p:nvSpPr>
        <p:spPr bwMode="auto">
          <a:xfrm>
            <a:off x="4643438" y="4797425"/>
            <a:ext cx="4321175" cy="1439863"/>
          </a:xfrm>
          <a:prstGeom prst="rect">
            <a:avLst/>
          </a:prstGeom>
          <a:noFill/>
          <a:ln w="28575">
            <a:solidFill>
              <a:schemeClr val="tx1"/>
            </a:solidFill>
            <a:round/>
            <a:headEnd/>
            <a:tailEnd/>
          </a:ln>
        </p:spPr>
        <p:txBody>
          <a:bodyPr wrap="none" anchor="ctr"/>
          <a:lstStyle/>
          <a:p>
            <a:pPr eaLnBrk="0" hangingPunct="0"/>
            <a:endParaRPr lang="en-GB" sz="1800"/>
          </a:p>
        </p:txBody>
      </p:sp>
      <p:sp>
        <p:nvSpPr>
          <p:cNvPr id="20496" name="Rectangle 75"/>
          <p:cNvSpPr>
            <a:spLocks noChangeArrowheads="1"/>
          </p:cNvSpPr>
          <p:nvPr/>
        </p:nvSpPr>
        <p:spPr bwMode="auto">
          <a:xfrm>
            <a:off x="179388" y="4797425"/>
            <a:ext cx="4321175" cy="360363"/>
          </a:xfrm>
          <a:prstGeom prst="rect">
            <a:avLst/>
          </a:prstGeom>
          <a:solidFill>
            <a:srgbClr val="3366FF"/>
          </a:solidFill>
          <a:ln w="28575">
            <a:solidFill>
              <a:schemeClr val="tx1"/>
            </a:solidFill>
            <a:round/>
            <a:headEnd/>
            <a:tailEnd/>
          </a:ln>
        </p:spPr>
        <p:txBody>
          <a:bodyPr wrap="none" anchor="ctr"/>
          <a:lstStyle/>
          <a:p>
            <a:pPr eaLnBrk="0" hangingPunct="0"/>
            <a:endParaRPr lang="en-GB" sz="1800"/>
          </a:p>
        </p:txBody>
      </p:sp>
      <p:sp>
        <p:nvSpPr>
          <p:cNvPr id="20497" name="Rectangle 76"/>
          <p:cNvSpPr>
            <a:spLocks noChangeArrowheads="1"/>
          </p:cNvSpPr>
          <p:nvPr/>
        </p:nvSpPr>
        <p:spPr bwMode="auto">
          <a:xfrm>
            <a:off x="4643438" y="4797425"/>
            <a:ext cx="4321175" cy="360363"/>
          </a:xfrm>
          <a:prstGeom prst="rect">
            <a:avLst/>
          </a:prstGeom>
          <a:solidFill>
            <a:srgbClr val="3366FF"/>
          </a:solidFill>
          <a:ln w="28575">
            <a:solidFill>
              <a:schemeClr val="tx1"/>
            </a:solidFill>
            <a:round/>
            <a:headEnd/>
            <a:tailEnd/>
          </a:ln>
        </p:spPr>
        <p:txBody>
          <a:bodyPr wrap="none" anchor="ctr"/>
          <a:lstStyle/>
          <a:p>
            <a:pPr eaLnBrk="0" hangingPunct="0"/>
            <a:endParaRPr lang="en-GB" sz="1800"/>
          </a:p>
        </p:txBody>
      </p:sp>
      <p:sp>
        <p:nvSpPr>
          <p:cNvPr id="20498" name="TextBox 77"/>
          <p:cNvSpPr txBox="1">
            <a:spLocks noChangeArrowheads="1"/>
          </p:cNvSpPr>
          <p:nvPr/>
        </p:nvSpPr>
        <p:spPr bwMode="auto">
          <a:xfrm>
            <a:off x="539750" y="4787900"/>
            <a:ext cx="3960813" cy="369888"/>
          </a:xfrm>
          <a:prstGeom prst="rect">
            <a:avLst/>
          </a:prstGeom>
          <a:noFill/>
          <a:ln w="9525">
            <a:noFill/>
            <a:miter lim="800000"/>
            <a:headEnd/>
            <a:tailEnd/>
          </a:ln>
        </p:spPr>
        <p:txBody>
          <a:bodyPr>
            <a:spAutoFit/>
          </a:bodyPr>
          <a:lstStyle/>
          <a:p>
            <a:pPr eaLnBrk="0" hangingPunct="0"/>
            <a:r>
              <a:rPr lang="en-GB" sz="1800" b="1" i="1">
                <a:solidFill>
                  <a:srgbClr val="FFFFFF"/>
                </a:solidFill>
              </a:rPr>
              <a:t>Wide- Band Spectrometer (WBS)</a:t>
            </a:r>
          </a:p>
        </p:txBody>
      </p:sp>
      <p:sp>
        <p:nvSpPr>
          <p:cNvPr id="20499" name="TextBox 78"/>
          <p:cNvSpPr txBox="1">
            <a:spLocks noChangeArrowheads="1"/>
          </p:cNvSpPr>
          <p:nvPr/>
        </p:nvSpPr>
        <p:spPr bwMode="auto">
          <a:xfrm>
            <a:off x="4716463" y="4787900"/>
            <a:ext cx="4248150" cy="369888"/>
          </a:xfrm>
          <a:prstGeom prst="rect">
            <a:avLst/>
          </a:prstGeom>
          <a:noFill/>
          <a:ln w="9525">
            <a:noFill/>
            <a:miter lim="800000"/>
            <a:headEnd/>
            <a:tailEnd/>
          </a:ln>
        </p:spPr>
        <p:txBody>
          <a:bodyPr>
            <a:spAutoFit/>
          </a:bodyPr>
          <a:lstStyle/>
          <a:p>
            <a:pPr eaLnBrk="0" hangingPunct="0"/>
            <a:r>
              <a:rPr lang="en-GB" sz="1800" b="1" i="1">
                <a:solidFill>
                  <a:srgbClr val="FFFFFF"/>
                </a:solidFill>
              </a:rPr>
              <a:t>High-Resolution Spectrometer (HRS)</a:t>
            </a:r>
          </a:p>
        </p:txBody>
      </p:sp>
      <p:sp>
        <p:nvSpPr>
          <p:cNvPr id="20500" name="TextBox 79"/>
          <p:cNvSpPr txBox="1">
            <a:spLocks noChangeArrowheads="1"/>
          </p:cNvSpPr>
          <p:nvPr/>
        </p:nvSpPr>
        <p:spPr bwMode="auto">
          <a:xfrm>
            <a:off x="179388" y="5300663"/>
            <a:ext cx="4321175" cy="646112"/>
          </a:xfrm>
          <a:prstGeom prst="rect">
            <a:avLst/>
          </a:prstGeom>
          <a:noFill/>
          <a:ln w="9525">
            <a:noFill/>
            <a:miter lim="800000"/>
            <a:headEnd/>
            <a:tailEnd/>
          </a:ln>
        </p:spPr>
        <p:txBody>
          <a:bodyPr>
            <a:spAutoFit/>
          </a:bodyPr>
          <a:lstStyle/>
          <a:p>
            <a:pPr eaLnBrk="0" hangingPunct="0"/>
            <a:r>
              <a:rPr lang="en-GB" sz="1800" b="1" i="1">
                <a:solidFill>
                  <a:srgbClr val="000000"/>
                </a:solidFill>
              </a:rPr>
              <a:t>Covers the whole IF (2.4 or 4 GHz)</a:t>
            </a:r>
          </a:p>
          <a:p>
            <a:pPr eaLnBrk="0" hangingPunct="0"/>
            <a:r>
              <a:rPr lang="en-US" sz="1800" b="1" i="1">
                <a:solidFill>
                  <a:srgbClr val="000000"/>
                </a:solidFill>
              </a:rPr>
              <a:t>Spectral resol.: 1.1 MHz (0.2–0.8 km/s)</a:t>
            </a:r>
            <a:endParaRPr lang="en-GB" sz="1800" b="1" i="1">
              <a:solidFill>
                <a:srgbClr val="000000"/>
              </a:solidFill>
            </a:endParaRPr>
          </a:p>
        </p:txBody>
      </p:sp>
      <p:sp>
        <p:nvSpPr>
          <p:cNvPr id="20501" name="TextBox 80"/>
          <p:cNvSpPr txBox="1">
            <a:spLocks noChangeArrowheads="1"/>
          </p:cNvSpPr>
          <p:nvPr/>
        </p:nvSpPr>
        <p:spPr bwMode="auto">
          <a:xfrm>
            <a:off x="4643438" y="5230813"/>
            <a:ext cx="4321175" cy="923925"/>
          </a:xfrm>
          <a:prstGeom prst="rect">
            <a:avLst/>
          </a:prstGeom>
          <a:noFill/>
          <a:ln w="9525">
            <a:noFill/>
            <a:miter lim="800000"/>
            <a:headEnd/>
            <a:tailEnd/>
          </a:ln>
        </p:spPr>
        <p:txBody>
          <a:bodyPr>
            <a:spAutoFit/>
          </a:bodyPr>
          <a:lstStyle/>
          <a:p>
            <a:pPr eaLnBrk="0" hangingPunct="0"/>
            <a:r>
              <a:rPr lang="en-US" sz="1800" b="1" i="1">
                <a:solidFill>
                  <a:srgbClr val="000000"/>
                </a:solidFill>
              </a:rPr>
              <a:t>Variable spectral resol.: 0.125, 0.25, 0.5 and 1 MHz (0.02–0.8 km/s)</a:t>
            </a:r>
          </a:p>
          <a:p>
            <a:pPr eaLnBrk="0" hangingPunct="0"/>
            <a:r>
              <a:rPr lang="en-US" sz="1800" b="1" i="1">
                <a:solidFill>
                  <a:srgbClr val="000000"/>
                </a:solidFill>
              </a:rPr>
              <a:t>IF coverage from 0.25 to 2 GHz</a:t>
            </a:r>
            <a:endParaRPr lang="en-GB" sz="1800" b="1" i="1">
              <a:solidFill>
                <a:srgbClr val="000000"/>
              </a:solidFill>
            </a:endParaRPr>
          </a:p>
        </p:txBody>
      </p:sp>
      <p:sp>
        <p:nvSpPr>
          <p:cNvPr id="20502" name="TextBox 81"/>
          <p:cNvSpPr txBox="1">
            <a:spLocks noChangeArrowheads="1"/>
          </p:cNvSpPr>
          <p:nvPr/>
        </p:nvSpPr>
        <p:spPr bwMode="auto">
          <a:xfrm>
            <a:off x="6956425" y="2916238"/>
            <a:ext cx="1792288" cy="368300"/>
          </a:xfrm>
          <a:prstGeom prst="rect">
            <a:avLst/>
          </a:prstGeom>
          <a:noFill/>
          <a:ln w="9525">
            <a:noFill/>
            <a:miter lim="800000"/>
            <a:headEnd/>
            <a:tailEnd/>
          </a:ln>
        </p:spPr>
        <p:txBody>
          <a:bodyPr>
            <a:spAutoFit/>
          </a:bodyPr>
          <a:lstStyle/>
          <a:p>
            <a:pPr eaLnBrk="0" hangingPunct="0"/>
            <a:r>
              <a:rPr lang="en-GB" sz="1800" b="1" i="1">
                <a:solidFill>
                  <a:srgbClr val="FF0000"/>
                </a:solidFill>
              </a:rPr>
              <a:t>HEB  mixers</a:t>
            </a:r>
          </a:p>
        </p:txBody>
      </p:sp>
      <p:sp>
        <p:nvSpPr>
          <p:cNvPr id="20503" name="TextBox 82"/>
          <p:cNvSpPr txBox="1">
            <a:spLocks noChangeArrowheads="1"/>
          </p:cNvSpPr>
          <p:nvPr/>
        </p:nvSpPr>
        <p:spPr bwMode="auto">
          <a:xfrm>
            <a:off x="2636838" y="2924175"/>
            <a:ext cx="1790700" cy="369888"/>
          </a:xfrm>
          <a:prstGeom prst="rect">
            <a:avLst/>
          </a:prstGeom>
          <a:noFill/>
          <a:ln w="9525">
            <a:noFill/>
            <a:miter lim="800000"/>
            <a:headEnd/>
            <a:tailEnd/>
          </a:ln>
        </p:spPr>
        <p:txBody>
          <a:bodyPr>
            <a:spAutoFit/>
          </a:bodyPr>
          <a:lstStyle/>
          <a:p>
            <a:pPr eaLnBrk="0" hangingPunct="0"/>
            <a:r>
              <a:rPr lang="en-GB" sz="1800" b="1" i="1">
                <a:solidFill>
                  <a:schemeClr val="accent2"/>
                </a:solidFill>
              </a:rPr>
              <a:t>SIS   mixers</a:t>
            </a:r>
          </a:p>
        </p:txBody>
      </p:sp>
      <p:sp>
        <p:nvSpPr>
          <p:cNvPr id="20504" name="Rectangle 5"/>
          <p:cNvSpPr txBox="1">
            <a:spLocks noChangeArrowheads="1"/>
          </p:cNvSpPr>
          <p:nvPr/>
        </p:nvSpPr>
        <p:spPr bwMode="auto">
          <a:xfrm>
            <a:off x="107950" y="6381750"/>
            <a:ext cx="3741738" cy="163513"/>
          </a:xfrm>
          <a:prstGeom prst="rect">
            <a:avLst/>
          </a:prstGeom>
          <a:noFill/>
          <a:ln w="9525">
            <a:noFill/>
            <a:miter lim="800000"/>
            <a:headEnd/>
            <a:tailEnd/>
          </a:ln>
        </p:spPr>
        <p:txBody>
          <a:bodyPr/>
          <a:lstStyle/>
          <a:p>
            <a:r>
              <a:rPr lang="en-US" sz="1800">
                <a:ea typeface="ＭＳ Ｐゴシック" pitchFamily="34" charset="-128"/>
              </a:rPr>
              <a:t>The HIFI Instrument</a:t>
            </a:r>
          </a:p>
        </p:txBody>
      </p:sp>
      <p:pic>
        <p:nvPicPr>
          <p:cNvPr id="62" name="Picture 61" descr="HSA4.png"/>
          <p:cNvPicPr>
            <a:picLocks noChangeAspect="1"/>
          </p:cNvPicPr>
          <p:nvPr/>
        </p:nvPicPr>
        <p:blipFill>
          <a:blip r:embed="rId2" cstate="print"/>
          <a:srcRect/>
          <a:stretch>
            <a:fillRect/>
          </a:stretch>
        </p:blipFill>
        <p:spPr bwMode="auto">
          <a:xfrm>
            <a:off x="2778125" y="962025"/>
            <a:ext cx="5575300" cy="5375275"/>
          </a:xfrm>
          <a:prstGeom prst="rect">
            <a:avLst/>
          </a:prstGeom>
          <a:noFill/>
          <a:ln w="9525">
            <a:noFill/>
            <a:miter lim="800000"/>
            <a:headEnd/>
            <a:tailEnd/>
          </a:ln>
        </p:spPr>
      </p:pic>
      <p:sp>
        <p:nvSpPr>
          <p:cNvPr id="63" name="Oval 62"/>
          <p:cNvSpPr/>
          <p:nvPr/>
        </p:nvSpPr>
        <p:spPr>
          <a:xfrm>
            <a:off x="3399692" y="4958862"/>
            <a:ext cx="2133600" cy="44547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2790098" y="5580186"/>
            <a:ext cx="5899372" cy="584775"/>
          </a:xfrm>
          <a:prstGeom prst="rect">
            <a:avLst/>
          </a:prstGeom>
          <a:noFill/>
        </p:spPr>
        <p:txBody>
          <a:bodyPr wrap="none" rtlCol="0">
            <a:spAutoFit/>
          </a:bodyPr>
          <a:lstStyle/>
          <a:p>
            <a:r>
              <a:rPr lang="en-US" sz="1600" dirty="0" smtClean="0">
                <a:solidFill>
                  <a:srgbClr val="C00000"/>
                </a:solidFill>
              </a:rPr>
              <a:t>4 GHz full IF coverage for the WBS, over 4 sub-bands.</a:t>
            </a:r>
          </a:p>
          <a:p>
            <a:r>
              <a:rPr lang="en-US" sz="1600" dirty="0" smtClean="0">
                <a:solidFill>
                  <a:srgbClr val="C00000"/>
                </a:solidFill>
              </a:rPr>
              <a:t>HRS has the same IF range available at 0.25 – 2.0 bandwidth. </a:t>
            </a:r>
            <a:endParaRPr lang="en-US" sz="1600"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strVal val="#ppt_w*0.70"/>
                                          </p:val>
                                        </p:tav>
                                        <p:tav tm="100000">
                                          <p:val>
                                            <p:strVal val="#ppt_w"/>
                                          </p:val>
                                        </p:tav>
                                      </p:tavLst>
                                    </p:anim>
                                    <p:anim calcmode="lin" valueType="num">
                                      <p:cBhvr>
                                        <p:cTn id="8" dur="500" fill="hold"/>
                                        <p:tgtEl>
                                          <p:spTgt spid="62"/>
                                        </p:tgtEl>
                                        <p:attrNameLst>
                                          <p:attrName>ppt_h</p:attrName>
                                        </p:attrNameLst>
                                      </p:cBhvr>
                                      <p:tavLst>
                                        <p:tav tm="0">
                                          <p:val>
                                            <p:strVal val="#ppt_h"/>
                                          </p:val>
                                        </p:tav>
                                        <p:tav tm="100000">
                                          <p:val>
                                            <p:strVal val="#ppt_h"/>
                                          </p:val>
                                        </p:tav>
                                      </p:tavLst>
                                    </p:anim>
                                    <p:animEffect transition="in" filter="fade">
                                      <p:cBhvr>
                                        <p:cTn id="9" dur="500"/>
                                        <p:tgtEl>
                                          <p:spTgt spid="62"/>
                                        </p:tgtEl>
                                      </p:cBhvr>
                                    </p:animEffect>
                                  </p:childTnLst>
                                </p:cTn>
                              </p:par>
                              <p:par>
                                <p:cTn id="10" presetID="9" presetClass="entr" presetSubtype="0" fill="hold" grpId="0" nodeType="with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dissolve">
                                      <p:cBhvr>
                                        <p:cTn id="12" dur="500"/>
                                        <p:tgtEl>
                                          <p:spTgt spid="6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dissolve">
                                      <p:cBhvr>
                                        <p:cTn id="1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smtClean="0"/>
              <a:t>HIFI AOTs and modes</a:t>
            </a:r>
          </a:p>
        </p:txBody>
      </p:sp>
      <p:sp>
        <p:nvSpPr>
          <p:cNvPr id="21507" name="Content Placeholder 2"/>
          <p:cNvSpPr>
            <a:spLocks noGrp="1"/>
          </p:cNvSpPr>
          <p:nvPr>
            <p:ph idx="1"/>
          </p:nvPr>
        </p:nvSpPr>
        <p:spPr/>
        <p:txBody>
          <a:bodyPr/>
          <a:lstStyle/>
          <a:p>
            <a:r>
              <a:rPr lang="en-US" sz="2000" dirty="0" smtClean="0"/>
              <a:t>~10,000 HIFI standard observations in the HSA, obtained in one </a:t>
            </a:r>
            <a:r>
              <a:rPr lang="en-US" sz="2000" dirty="0" smtClean="0"/>
              <a:t>of 3 AOTs, and a calibration reference scheme:</a:t>
            </a:r>
          </a:p>
          <a:p>
            <a:endParaRPr lang="en-US" sz="2000" dirty="0" smtClean="0"/>
          </a:p>
        </p:txBody>
      </p:sp>
      <p:graphicFrame>
        <p:nvGraphicFramePr>
          <p:cNvPr id="4" name="Table 3"/>
          <p:cNvGraphicFramePr>
            <a:graphicFrameLocks noGrp="1"/>
          </p:cNvGraphicFramePr>
          <p:nvPr/>
        </p:nvGraphicFramePr>
        <p:xfrm>
          <a:off x="457200" y="1643063"/>
          <a:ext cx="8370276" cy="3774440"/>
        </p:xfrm>
        <a:graphic>
          <a:graphicData uri="http://schemas.openxmlformats.org/drawingml/2006/table">
            <a:tbl>
              <a:tblPr firstRow="1" bandRow="1">
                <a:tableStyleId>{93296810-A885-4BE3-A3E7-6D5BEEA58F35}</a:tableStyleId>
              </a:tblPr>
              <a:tblGrid>
                <a:gridCol w="2092569"/>
                <a:gridCol w="2092569"/>
                <a:gridCol w="1975030"/>
                <a:gridCol w="2210108"/>
              </a:tblGrid>
              <a:tr h="370840">
                <a:tc>
                  <a:txBody>
                    <a:bodyPr/>
                    <a:lstStyle/>
                    <a:p>
                      <a:endParaRPr lang="en-US" dirty="0"/>
                    </a:p>
                  </a:txBody>
                  <a:tcPr/>
                </a:tc>
                <a:tc>
                  <a:txBody>
                    <a:bodyPr/>
                    <a:lstStyle/>
                    <a:p>
                      <a:r>
                        <a:rPr lang="en-US" dirty="0" smtClean="0"/>
                        <a:t>Point (8028)</a:t>
                      </a:r>
                      <a:endParaRPr lang="en-US" dirty="0"/>
                    </a:p>
                  </a:txBody>
                  <a:tcPr/>
                </a:tc>
                <a:tc>
                  <a:txBody>
                    <a:bodyPr/>
                    <a:lstStyle/>
                    <a:p>
                      <a:r>
                        <a:rPr lang="en-US" dirty="0" smtClean="0"/>
                        <a:t>Map (1461)</a:t>
                      </a:r>
                      <a:endParaRPr lang="en-US" dirty="0"/>
                    </a:p>
                  </a:txBody>
                  <a:tcPr/>
                </a:tc>
                <a:tc>
                  <a:txBody>
                    <a:bodyPr/>
                    <a:lstStyle/>
                    <a:p>
                      <a:r>
                        <a:rPr lang="en-US" dirty="0" smtClean="0"/>
                        <a:t>Spectral </a:t>
                      </a:r>
                      <a:r>
                        <a:rPr lang="en-US" dirty="0" smtClean="0"/>
                        <a:t>Scan (512)</a:t>
                      </a:r>
                      <a:endParaRPr lang="en-US" dirty="0"/>
                    </a:p>
                  </a:txBody>
                  <a:tcPr/>
                </a:tc>
              </a:tr>
              <a:tr h="370840">
                <a:tc>
                  <a:txBody>
                    <a:bodyPr/>
                    <a:lstStyle/>
                    <a:p>
                      <a:r>
                        <a:rPr lang="en-US" dirty="0" smtClean="0"/>
                        <a:t>LO</a:t>
                      </a:r>
                      <a:r>
                        <a:rPr lang="en-US" baseline="0" dirty="0" smtClean="0"/>
                        <a:t> frequency</a:t>
                      </a:r>
                      <a:endParaRPr lang="en-US" dirty="0"/>
                    </a:p>
                  </a:txBody>
                  <a:tcPr/>
                </a:tc>
                <a:tc>
                  <a:txBody>
                    <a:bodyPr/>
                    <a:lstStyle/>
                    <a:p>
                      <a:r>
                        <a:rPr lang="en-US" dirty="0" smtClean="0"/>
                        <a:t>fixed</a:t>
                      </a:r>
                      <a:endParaRPr lang="en-US" dirty="0"/>
                    </a:p>
                  </a:txBody>
                  <a:tcPr/>
                </a:tc>
                <a:tc>
                  <a:txBody>
                    <a:bodyPr/>
                    <a:lstStyle/>
                    <a:p>
                      <a:r>
                        <a:rPr lang="en-US" dirty="0" smtClean="0"/>
                        <a:t>fixed</a:t>
                      </a:r>
                      <a:endParaRPr lang="en-US" dirty="0"/>
                    </a:p>
                  </a:txBody>
                  <a:tcPr/>
                </a:tc>
                <a:tc>
                  <a:txBody>
                    <a:bodyPr/>
                    <a:lstStyle/>
                    <a:p>
                      <a:r>
                        <a:rPr lang="en-US" dirty="0" smtClean="0"/>
                        <a:t>variable</a:t>
                      </a:r>
                      <a:r>
                        <a:rPr lang="en-US" baseline="0" dirty="0" smtClean="0"/>
                        <a:t> range</a:t>
                      </a:r>
                      <a:endParaRPr lang="en-US" dirty="0"/>
                    </a:p>
                  </a:txBody>
                  <a:tcPr/>
                </a:tc>
              </a:tr>
              <a:tr h="370840">
                <a:tc>
                  <a:txBody>
                    <a:bodyPr/>
                    <a:lstStyle/>
                    <a:p>
                      <a:r>
                        <a:rPr lang="en-US" dirty="0" smtClean="0"/>
                        <a:t>Pointing</a:t>
                      </a:r>
                      <a:endParaRPr lang="en-US" dirty="0"/>
                    </a:p>
                  </a:txBody>
                  <a:tcPr>
                    <a:lnB w="12700" cap="flat" cmpd="sng" algn="ctr">
                      <a:solidFill>
                        <a:schemeClr val="tx1"/>
                      </a:solidFill>
                      <a:prstDash val="solid"/>
                      <a:round/>
                      <a:headEnd type="none" w="med" len="med"/>
                      <a:tailEnd type="none" w="med" len="med"/>
                    </a:lnB>
                  </a:tcPr>
                </a:tc>
                <a:tc>
                  <a:txBody>
                    <a:bodyPr/>
                    <a:lstStyle/>
                    <a:p>
                      <a:r>
                        <a:rPr lang="en-US" dirty="0" smtClean="0"/>
                        <a:t>fixed</a:t>
                      </a:r>
                      <a:endParaRPr lang="en-US" dirty="0"/>
                    </a:p>
                  </a:txBody>
                  <a:tcPr>
                    <a:lnB w="12700" cap="flat" cmpd="sng" algn="ctr">
                      <a:solidFill>
                        <a:schemeClr val="tx1"/>
                      </a:solidFill>
                      <a:prstDash val="solid"/>
                      <a:round/>
                      <a:headEnd type="none" w="med" len="med"/>
                      <a:tailEnd type="none" w="med" len="med"/>
                    </a:lnB>
                  </a:tcPr>
                </a:tc>
                <a:tc>
                  <a:txBody>
                    <a:bodyPr/>
                    <a:lstStyle/>
                    <a:p>
                      <a:r>
                        <a:rPr lang="en-US" dirty="0" smtClean="0"/>
                        <a:t>Continuous</a:t>
                      </a:r>
                      <a:r>
                        <a:rPr lang="en-US" baseline="0" dirty="0" smtClean="0"/>
                        <a:t> s</a:t>
                      </a:r>
                      <a:r>
                        <a:rPr lang="en-US" dirty="0" smtClean="0"/>
                        <a:t>can (OTF) or Raster</a:t>
                      </a:r>
                      <a:endParaRPr lang="en-US" dirty="0"/>
                    </a:p>
                  </a:txBody>
                  <a:tcPr>
                    <a:lnB w="12700" cap="flat" cmpd="sng" algn="ctr">
                      <a:solidFill>
                        <a:schemeClr val="tx1"/>
                      </a:solidFill>
                      <a:prstDash val="solid"/>
                      <a:round/>
                      <a:headEnd type="none" w="med" len="med"/>
                      <a:tailEnd type="none" w="med" len="med"/>
                    </a:lnB>
                  </a:tcPr>
                </a:tc>
                <a:tc>
                  <a:txBody>
                    <a:bodyPr/>
                    <a:lstStyle/>
                    <a:p>
                      <a:r>
                        <a:rPr lang="en-US" dirty="0" smtClean="0"/>
                        <a:t>fixed</a:t>
                      </a:r>
                      <a:endParaRPr lang="en-US" dirty="0"/>
                    </a:p>
                  </a:txBody>
                  <a:tcPr>
                    <a:lnB w="12700" cap="flat" cmpd="sng" algn="ctr">
                      <a:solidFill>
                        <a:schemeClr val="tx1"/>
                      </a:solidFill>
                      <a:prstDash val="solid"/>
                      <a:round/>
                      <a:headEnd type="none" w="med" len="med"/>
                      <a:tailEnd type="none" w="med" len="med"/>
                    </a:lnB>
                  </a:tcPr>
                </a:tc>
              </a:tr>
              <a:tr h="370840">
                <a:tc>
                  <a:txBody>
                    <a:bodyPr/>
                    <a:lstStyle/>
                    <a:p>
                      <a:r>
                        <a:rPr lang="en-US" b="1" dirty="0" smtClean="0">
                          <a:solidFill>
                            <a:schemeClr val="bg1"/>
                          </a:solidFill>
                        </a:rPr>
                        <a:t>Calibration mode</a:t>
                      </a:r>
                      <a:endParaRPr lang="en-US" b="1" dirty="0">
                        <a:solidFill>
                          <a:schemeClr val="bg1"/>
                        </a:solidFill>
                      </a:endParaRPr>
                    </a:p>
                  </a:txBody>
                  <a:tcPr>
                    <a:lnT w="12700" cap="flat" cmpd="sng" algn="ctr">
                      <a:solidFill>
                        <a:schemeClr val="tx1"/>
                      </a:solidFill>
                      <a:prstDash val="solid"/>
                      <a:round/>
                      <a:headEnd type="none" w="med" len="med"/>
                      <a:tailEnd type="none" w="med" len="med"/>
                    </a:lnT>
                    <a:solidFill>
                      <a:schemeClr val="accent6"/>
                    </a:solidFill>
                  </a:tcPr>
                </a:tc>
                <a:tc>
                  <a:txBody>
                    <a:bodyPr/>
                    <a:lstStyle/>
                    <a:p>
                      <a:endParaRPr lang="en-US" dirty="0"/>
                    </a:p>
                  </a:txBody>
                  <a:tcPr>
                    <a:lnT w="12700" cap="flat" cmpd="sng" algn="ctr">
                      <a:solidFill>
                        <a:schemeClr val="tx1"/>
                      </a:solidFill>
                      <a:prstDash val="solid"/>
                      <a:round/>
                      <a:headEnd type="none" w="med" len="med"/>
                      <a:tailEnd type="none" w="med" len="med"/>
                    </a:lnT>
                  </a:tcPr>
                </a:tc>
                <a:tc>
                  <a:txBody>
                    <a:bodyPr/>
                    <a:lstStyle/>
                    <a:p>
                      <a:endParaRPr lang="en-US" dirty="0"/>
                    </a:p>
                  </a:txBody>
                  <a:tcPr>
                    <a:lnT w="12700" cap="flat" cmpd="sng" algn="ctr">
                      <a:solidFill>
                        <a:schemeClr val="tx1"/>
                      </a:solidFill>
                      <a:prstDash val="solid"/>
                      <a:round/>
                      <a:headEnd type="none" w="med" len="med"/>
                      <a:tailEnd type="none" w="med" len="med"/>
                    </a:lnT>
                  </a:tcPr>
                </a:tc>
                <a:tc>
                  <a:txBody>
                    <a:bodyPr/>
                    <a:lstStyle/>
                    <a:p>
                      <a:endParaRPr lang="en-US"/>
                    </a:p>
                  </a:txBody>
                  <a:tcPr>
                    <a:lnT w="12700" cap="flat" cmpd="sng" algn="ctr">
                      <a:solidFill>
                        <a:schemeClr val="tx1"/>
                      </a:solidFill>
                      <a:prstDash val="solid"/>
                      <a:round/>
                      <a:headEnd type="none" w="med" len="med"/>
                      <a:tailEnd type="none" w="med" len="med"/>
                    </a:lnT>
                  </a:tcPr>
                </a:tc>
              </a:tr>
              <a:tr h="370840">
                <a:tc>
                  <a:txBody>
                    <a:bodyPr/>
                    <a:lstStyle/>
                    <a:p>
                      <a:r>
                        <a:rPr lang="en-US" dirty="0" smtClean="0"/>
                        <a:t>Position</a:t>
                      </a:r>
                      <a:r>
                        <a:rPr lang="en-US" baseline="0" dirty="0" smtClean="0"/>
                        <a:t> </a:t>
                      </a:r>
                      <a:r>
                        <a:rPr lang="en-US" dirty="0" smtClean="0"/>
                        <a:t>Switch</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endParaRPr lang="en-US" dirty="0"/>
                    </a:p>
                  </a:txBody>
                  <a:tcPr/>
                </a:tc>
              </a:tr>
              <a:tr h="370840">
                <a:tc>
                  <a:txBody>
                    <a:bodyPr/>
                    <a:lstStyle/>
                    <a:p>
                      <a:r>
                        <a:rPr lang="en-US" dirty="0" smtClean="0"/>
                        <a:t>Dual Beam Switch</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r>
              <a:tr h="370840">
                <a:tc>
                  <a:txBody>
                    <a:bodyPr/>
                    <a:lstStyle/>
                    <a:p>
                      <a:r>
                        <a:rPr lang="en-US" dirty="0" smtClean="0"/>
                        <a:t>Frequency</a:t>
                      </a:r>
                      <a:r>
                        <a:rPr lang="en-US" baseline="0" dirty="0" smtClean="0"/>
                        <a:t> Switch</a:t>
                      </a:r>
                    </a:p>
                    <a:p>
                      <a:r>
                        <a:rPr lang="en-US" baseline="0" dirty="0" smtClean="0"/>
                        <a:t>(with </a:t>
                      </a:r>
                      <a:r>
                        <a:rPr lang="en-US" baseline="0" dirty="0" err="1" smtClean="0"/>
                        <a:t>P.Sw</a:t>
                      </a:r>
                      <a:r>
                        <a:rPr lang="en-US" baseline="0" dirty="0" smtClean="0"/>
                        <a:t>. option)</a:t>
                      </a:r>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r>
              <a:tr h="370840">
                <a:tc>
                  <a:txBody>
                    <a:bodyPr/>
                    <a:lstStyle/>
                    <a:p>
                      <a:r>
                        <a:rPr lang="en-US" dirty="0" smtClean="0"/>
                        <a:t>Thermal</a:t>
                      </a:r>
                      <a:r>
                        <a:rPr lang="en-US" baseline="0" dirty="0" smtClean="0"/>
                        <a:t> Load Chop</a:t>
                      </a:r>
                    </a:p>
                    <a:p>
                      <a:r>
                        <a:rPr lang="en-US" baseline="0" dirty="0" smtClean="0"/>
                        <a:t>(with P. Sw. option)</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r>
            </a:tbl>
          </a:graphicData>
        </a:graphic>
      </p:graphicFrame>
      <p:sp>
        <p:nvSpPr>
          <p:cNvPr id="21555" name="TextBox 4"/>
          <p:cNvSpPr txBox="1">
            <a:spLocks noChangeArrowheads="1"/>
          </p:cNvSpPr>
          <p:nvPr/>
        </p:nvSpPr>
        <p:spPr bwMode="auto">
          <a:xfrm>
            <a:off x="478282" y="5480495"/>
            <a:ext cx="8391398" cy="369332"/>
          </a:xfrm>
          <a:prstGeom prst="rect">
            <a:avLst/>
          </a:prstGeom>
          <a:noFill/>
          <a:ln w="9525">
            <a:noFill/>
            <a:miter lim="800000"/>
            <a:headEnd/>
            <a:tailEnd/>
          </a:ln>
        </p:spPr>
        <p:txBody>
          <a:bodyPr wrap="square">
            <a:spAutoFit/>
          </a:bodyPr>
          <a:lstStyle/>
          <a:p>
            <a:r>
              <a:rPr lang="en-US" sz="1800" dirty="0">
                <a:solidFill>
                  <a:srgbClr val="C00000"/>
                </a:solidFill>
              </a:rPr>
              <a:t>The calibration schemes are modeled after established ground-based practices.   </a:t>
            </a:r>
          </a:p>
        </p:txBody>
      </p:sp>
    </p:spTree>
    <p:extLst>
      <p:ext uri="{BB962C8B-B14F-4D97-AF65-F5344CB8AC3E}">
        <p14:creationId xmlns:p14="http://schemas.microsoft.com/office/powerpoint/2010/main" val="39977507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sz="2400" dirty="0" smtClean="0"/>
              <a:t>Motivation for HIFI, some nice examples from the KPs.</a:t>
            </a:r>
          </a:p>
          <a:p>
            <a:r>
              <a:rPr lang="en-US" sz="2400" dirty="0" smtClean="0"/>
              <a:t>HIFI in the Herschel Science Archive</a:t>
            </a:r>
          </a:p>
          <a:p>
            <a:pPr lvl="1"/>
            <a:r>
              <a:rPr lang="en-US" sz="2300" dirty="0" smtClean="0"/>
              <a:t>Statistics</a:t>
            </a:r>
          </a:p>
          <a:p>
            <a:pPr lvl="1"/>
            <a:r>
              <a:rPr lang="en-US" sz="2300" dirty="0" smtClean="0"/>
              <a:t>Searching for observations</a:t>
            </a:r>
          </a:p>
          <a:p>
            <a:r>
              <a:rPr lang="en-US" sz="2400" dirty="0" smtClean="0"/>
              <a:t>Instrument Characteristics</a:t>
            </a:r>
          </a:p>
          <a:p>
            <a:r>
              <a:rPr lang="en-US" sz="2400" dirty="0" smtClean="0"/>
              <a:t>AOTs and Observing Modes</a:t>
            </a:r>
          </a:p>
          <a:p>
            <a:r>
              <a:rPr lang="en-US" sz="2400" dirty="0" smtClean="0"/>
              <a:t>Intensity and Frequency Calibration Basics</a:t>
            </a:r>
          </a:p>
          <a:p>
            <a:r>
              <a:rPr lang="en-US" sz="2400" dirty="0" smtClean="0"/>
              <a:t>HIFI Products</a:t>
            </a:r>
          </a:p>
          <a:p>
            <a:r>
              <a:rPr lang="en-US" sz="2400" dirty="0" smtClean="0"/>
              <a:t>Motivations for IA and re-pipelining in HIPE</a:t>
            </a:r>
          </a:p>
          <a:p>
            <a:r>
              <a:rPr lang="en-US" sz="2400" dirty="0" smtClean="0"/>
              <a:t>Resources</a:t>
            </a:r>
            <a:r>
              <a:rPr lang="en-US" sz="2400" dirty="0" smtClean="0"/>
              <a:t>:  Literature and </a:t>
            </a:r>
            <a:r>
              <a:rPr lang="en-US" sz="2400" dirty="0" err="1" smtClean="0"/>
              <a:t>exo</a:t>
            </a:r>
            <a:r>
              <a:rPr lang="en-US" sz="2400" dirty="0" smtClean="0"/>
              <a:t>-HIPE tools</a:t>
            </a:r>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smtClean="0"/>
              <a:t>The AOTs visualized</a:t>
            </a:r>
          </a:p>
        </p:txBody>
      </p:sp>
      <p:sp>
        <p:nvSpPr>
          <p:cNvPr id="22531" name="Content Placeholder 2"/>
          <p:cNvSpPr>
            <a:spLocks noGrp="1"/>
          </p:cNvSpPr>
          <p:nvPr>
            <p:ph idx="1"/>
          </p:nvPr>
        </p:nvSpPr>
        <p:spPr/>
        <p:txBody>
          <a:bodyPr/>
          <a:lstStyle/>
          <a:p>
            <a:endParaRPr lang="en-US" smtClean="0"/>
          </a:p>
        </p:txBody>
      </p:sp>
      <p:sp>
        <p:nvSpPr>
          <p:cNvPr id="4" name="Cloud Callout 3"/>
          <p:cNvSpPr/>
          <p:nvPr/>
        </p:nvSpPr>
        <p:spPr bwMode="auto">
          <a:xfrm>
            <a:off x="1933575" y="1916113"/>
            <a:ext cx="287338" cy="217487"/>
          </a:xfrm>
          <a:prstGeom prst="cloudCallout">
            <a:avLst>
              <a:gd name="adj1" fmla="val -13889"/>
              <a:gd name="adj2" fmla="val 15858"/>
            </a:avLst>
          </a:prstGeom>
          <a:solidFill>
            <a:schemeClr val="accent2">
              <a:alpha val="80000"/>
            </a:schemeClr>
          </a:solidFill>
          <a:ln w="9525" cap="flat" cmpd="sng" algn="ctr">
            <a:solidFill>
              <a:schemeClr val="accent6"/>
            </a:solidFill>
            <a:prstDash val="solid"/>
            <a:round/>
            <a:headEnd type="none" w="med" len="med"/>
            <a:tailEnd type="none" w="med" len="med"/>
          </a:ln>
          <a:effectLst/>
        </p:spPr>
        <p:txBody>
          <a:bodyPr wrap="none" anchor="ctr"/>
          <a:lstStyle/>
          <a:p>
            <a:pPr eaLnBrk="0" hangingPunct="0">
              <a:defRPr/>
            </a:pPr>
            <a:endParaRPr lang="en-GB">
              <a:latin typeface="Times New Roman" pitchFamily="-107" charset="0"/>
              <a:ea typeface="ＭＳ Ｐゴシック" pitchFamily="-107" charset="-128"/>
            </a:endParaRPr>
          </a:p>
        </p:txBody>
      </p:sp>
      <p:sp>
        <p:nvSpPr>
          <p:cNvPr id="22533" name="Cloud Callout 126"/>
          <p:cNvSpPr>
            <a:spLocks noChangeArrowheads="1"/>
          </p:cNvSpPr>
          <p:nvPr/>
        </p:nvSpPr>
        <p:spPr bwMode="auto">
          <a:xfrm>
            <a:off x="493713" y="3068638"/>
            <a:ext cx="287337" cy="215900"/>
          </a:xfrm>
          <a:prstGeom prst="cloudCallout">
            <a:avLst>
              <a:gd name="adj1" fmla="val -13889"/>
              <a:gd name="adj2" fmla="val 15856"/>
            </a:avLst>
          </a:prstGeom>
          <a:solidFill>
            <a:srgbClr val="FF0000">
              <a:alpha val="79999"/>
            </a:srgbClr>
          </a:solidFill>
          <a:ln w="9525">
            <a:solidFill>
              <a:srgbClr val="FF0000"/>
            </a:solidFill>
            <a:round/>
            <a:headEnd/>
            <a:tailEnd/>
          </a:ln>
        </p:spPr>
        <p:txBody>
          <a:bodyPr wrap="none" anchor="ctr"/>
          <a:lstStyle/>
          <a:p>
            <a:pPr eaLnBrk="0" hangingPunct="0"/>
            <a:endParaRPr lang="en-GB"/>
          </a:p>
        </p:txBody>
      </p:sp>
      <p:pic>
        <p:nvPicPr>
          <p:cNvPr id="22534" name="Picture 4" descr="hifi_otf.tiff"/>
          <p:cNvPicPr>
            <a:picLocks noChangeAspect="1"/>
          </p:cNvPicPr>
          <p:nvPr/>
        </p:nvPicPr>
        <p:blipFill>
          <a:blip r:embed="rId2" cstate="print"/>
          <a:srcRect/>
          <a:stretch>
            <a:fillRect/>
          </a:stretch>
        </p:blipFill>
        <p:spPr bwMode="auto">
          <a:xfrm>
            <a:off x="3276600" y="1484313"/>
            <a:ext cx="4248150" cy="1620837"/>
          </a:xfrm>
          <a:prstGeom prst="rect">
            <a:avLst/>
          </a:prstGeom>
          <a:noFill/>
          <a:ln w="9525">
            <a:noFill/>
            <a:miter lim="800000"/>
            <a:headEnd/>
            <a:tailEnd/>
          </a:ln>
        </p:spPr>
      </p:pic>
      <p:sp>
        <p:nvSpPr>
          <p:cNvPr id="22535" name="Rectangle 73"/>
          <p:cNvSpPr>
            <a:spLocks noChangeArrowheads="1"/>
          </p:cNvSpPr>
          <p:nvPr/>
        </p:nvSpPr>
        <p:spPr bwMode="auto">
          <a:xfrm>
            <a:off x="179388" y="908050"/>
            <a:ext cx="2808287" cy="3025775"/>
          </a:xfrm>
          <a:prstGeom prst="rect">
            <a:avLst/>
          </a:prstGeom>
          <a:noFill/>
          <a:ln w="28575">
            <a:solidFill>
              <a:schemeClr val="accent2"/>
            </a:solidFill>
            <a:round/>
            <a:headEnd/>
            <a:tailEnd/>
          </a:ln>
        </p:spPr>
        <p:txBody>
          <a:bodyPr wrap="none" anchor="ctr"/>
          <a:lstStyle/>
          <a:p>
            <a:pPr eaLnBrk="0" hangingPunct="0"/>
            <a:endParaRPr lang="en-GB"/>
          </a:p>
        </p:txBody>
      </p:sp>
      <p:sp>
        <p:nvSpPr>
          <p:cNvPr id="22536" name="Rectangle 74"/>
          <p:cNvSpPr>
            <a:spLocks noChangeArrowheads="1"/>
          </p:cNvSpPr>
          <p:nvPr/>
        </p:nvSpPr>
        <p:spPr bwMode="auto">
          <a:xfrm>
            <a:off x="179388" y="908050"/>
            <a:ext cx="2808287" cy="504825"/>
          </a:xfrm>
          <a:prstGeom prst="rect">
            <a:avLst/>
          </a:prstGeom>
          <a:solidFill>
            <a:srgbClr val="3366FF"/>
          </a:solidFill>
          <a:ln w="28575">
            <a:solidFill>
              <a:schemeClr val="accent2"/>
            </a:solidFill>
            <a:round/>
            <a:headEnd/>
            <a:tailEnd/>
          </a:ln>
        </p:spPr>
        <p:txBody>
          <a:bodyPr wrap="none" anchor="ctr"/>
          <a:lstStyle/>
          <a:p>
            <a:pPr eaLnBrk="0" hangingPunct="0"/>
            <a:endParaRPr lang="en-GB"/>
          </a:p>
        </p:txBody>
      </p:sp>
      <p:sp>
        <p:nvSpPr>
          <p:cNvPr id="22537" name="TextBox 75"/>
          <p:cNvSpPr txBox="1">
            <a:spLocks noChangeArrowheads="1"/>
          </p:cNvSpPr>
          <p:nvPr/>
        </p:nvSpPr>
        <p:spPr bwMode="auto">
          <a:xfrm>
            <a:off x="611188" y="908050"/>
            <a:ext cx="2138362" cy="400050"/>
          </a:xfrm>
          <a:prstGeom prst="rect">
            <a:avLst/>
          </a:prstGeom>
          <a:noFill/>
          <a:ln w="9525">
            <a:noFill/>
            <a:miter lim="800000"/>
            <a:headEnd/>
            <a:tailEnd/>
          </a:ln>
        </p:spPr>
        <p:txBody>
          <a:bodyPr>
            <a:spAutoFit/>
          </a:bodyPr>
          <a:lstStyle/>
          <a:p>
            <a:pPr eaLnBrk="0" hangingPunct="0"/>
            <a:r>
              <a:rPr lang="en-GB" sz="2000" b="1">
                <a:solidFill>
                  <a:srgbClr val="FFFFFF"/>
                </a:solidFill>
              </a:rPr>
              <a:t>DBS raster map</a:t>
            </a:r>
          </a:p>
        </p:txBody>
      </p:sp>
      <p:sp>
        <p:nvSpPr>
          <p:cNvPr id="10" name="5-Point Star 9"/>
          <p:cNvSpPr/>
          <p:nvPr/>
        </p:nvSpPr>
        <p:spPr bwMode="auto">
          <a:xfrm>
            <a:off x="1266825" y="2492375"/>
            <a:ext cx="215900" cy="215900"/>
          </a:xfrm>
          <a:prstGeom prst="star5">
            <a:avLst/>
          </a:prstGeom>
          <a:solidFill>
            <a:srgbClr val="FF6600"/>
          </a:solidFill>
          <a:ln w="9525" cap="flat" cmpd="sng" algn="ctr">
            <a:solidFill>
              <a:srgbClr val="FF6600"/>
            </a:solidFill>
            <a:prstDash val="solid"/>
            <a:round/>
            <a:headEnd type="none" w="med" len="med"/>
            <a:tailEnd type="none" w="med" len="med"/>
          </a:ln>
          <a:effectLst/>
        </p:spPr>
        <p:txBody>
          <a:bodyPr wrap="none" anchor="ctr"/>
          <a:lstStyle/>
          <a:p>
            <a:pPr eaLnBrk="0" hangingPunct="0">
              <a:defRPr/>
            </a:pPr>
            <a:endParaRPr lang="en-US">
              <a:latin typeface="Times New Roman" pitchFamily="-107" charset="0"/>
              <a:ea typeface="ＭＳ Ｐゴシック" pitchFamily="-107" charset="-128"/>
            </a:endParaRPr>
          </a:p>
        </p:txBody>
      </p:sp>
      <p:sp>
        <p:nvSpPr>
          <p:cNvPr id="22539" name="Rectangle 212"/>
          <p:cNvSpPr>
            <a:spLocks noChangeArrowheads="1"/>
          </p:cNvSpPr>
          <p:nvPr/>
        </p:nvSpPr>
        <p:spPr bwMode="auto">
          <a:xfrm>
            <a:off x="3203575" y="908050"/>
            <a:ext cx="5832475" cy="3025775"/>
          </a:xfrm>
          <a:prstGeom prst="rect">
            <a:avLst/>
          </a:prstGeom>
          <a:noFill/>
          <a:ln w="28575">
            <a:solidFill>
              <a:schemeClr val="accent2"/>
            </a:solidFill>
            <a:round/>
            <a:headEnd/>
            <a:tailEnd/>
          </a:ln>
        </p:spPr>
        <p:txBody>
          <a:bodyPr wrap="none" anchor="ctr"/>
          <a:lstStyle/>
          <a:p>
            <a:pPr eaLnBrk="0" hangingPunct="0"/>
            <a:endParaRPr lang="en-GB"/>
          </a:p>
        </p:txBody>
      </p:sp>
      <p:sp>
        <p:nvSpPr>
          <p:cNvPr id="22540" name="Rectangle 213"/>
          <p:cNvSpPr>
            <a:spLocks noChangeArrowheads="1"/>
          </p:cNvSpPr>
          <p:nvPr/>
        </p:nvSpPr>
        <p:spPr bwMode="auto">
          <a:xfrm>
            <a:off x="3203575" y="908050"/>
            <a:ext cx="2808288" cy="504825"/>
          </a:xfrm>
          <a:prstGeom prst="rect">
            <a:avLst/>
          </a:prstGeom>
          <a:solidFill>
            <a:srgbClr val="3366FF"/>
          </a:solidFill>
          <a:ln w="28575">
            <a:solidFill>
              <a:schemeClr val="accent2"/>
            </a:solidFill>
            <a:round/>
            <a:headEnd/>
            <a:tailEnd/>
          </a:ln>
        </p:spPr>
        <p:txBody>
          <a:bodyPr wrap="none" anchor="ctr"/>
          <a:lstStyle/>
          <a:p>
            <a:pPr eaLnBrk="0" hangingPunct="0"/>
            <a:endParaRPr lang="en-GB"/>
          </a:p>
        </p:txBody>
      </p:sp>
      <p:sp>
        <p:nvSpPr>
          <p:cNvPr id="22541" name="TextBox 214"/>
          <p:cNvSpPr txBox="1">
            <a:spLocks noChangeArrowheads="1"/>
          </p:cNvSpPr>
          <p:nvPr/>
        </p:nvSpPr>
        <p:spPr bwMode="auto">
          <a:xfrm>
            <a:off x="3276600" y="908050"/>
            <a:ext cx="2808288" cy="400050"/>
          </a:xfrm>
          <a:prstGeom prst="rect">
            <a:avLst/>
          </a:prstGeom>
          <a:noFill/>
          <a:ln w="9525">
            <a:noFill/>
            <a:miter lim="800000"/>
            <a:headEnd/>
            <a:tailEnd/>
          </a:ln>
        </p:spPr>
        <p:txBody>
          <a:bodyPr>
            <a:spAutoFit/>
          </a:bodyPr>
          <a:lstStyle/>
          <a:p>
            <a:pPr eaLnBrk="0" hangingPunct="0"/>
            <a:r>
              <a:rPr lang="en-GB" sz="2000" b="1">
                <a:solidFill>
                  <a:srgbClr val="FFFFFF"/>
                </a:solidFill>
              </a:rPr>
              <a:t>On-the-fly Mapping</a:t>
            </a:r>
          </a:p>
        </p:txBody>
      </p:sp>
      <p:sp>
        <p:nvSpPr>
          <p:cNvPr id="14" name="5-Point Star 13"/>
          <p:cNvSpPr/>
          <p:nvPr/>
        </p:nvSpPr>
        <p:spPr bwMode="auto">
          <a:xfrm>
            <a:off x="5435600" y="2170113"/>
            <a:ext cx="215900" cy="215900"/>
          </a:xfrm>
          <a:prstGeom prst="star5">
            <a:avLst/>
          </a:prstGeom>
          <a:solidFill>
            <a:srgbClr val="FF6600"/>
          </a:solidFill>
          <a:ln w="9525" cap="flat" cmpd="sng" algn="ctr">
            <a:solidFill>
              <a:srgbClr val="FF6600"/>
            </a:solidFill>
            <a:prstDash val="solid"/>
            <a:round/>
            <a:headEnd type="none" w="med" len="med"/>
            <a:tailEnd type="none" w="med" len="med"/>
          </a:ln>
          <a:effectLst/>
        </p:spPr>
        <p:txBody>
          <a:bodyPr wrap="none" anchor="ctr"/>
          <a:lstStyle/>
          <a:p>
            <a:pPr eaLnBrk="0" hangingPunct="0">
              <a:defRPr/>
            </a:pPr>
            <a:endParaRPr lang="en-US">
              <a:latin typeface="Times New Roman" pitchFamily="-107" charset="0"/>
              <a:ea typeface="ＭＳ Ｐゴシック" pitchFamily="-107" charset="-128"/>
            </a:endParaRPr>
          </a:p>
        </p:txBody>
      </p:sp>
      <p:sp>
        <p:nvSpPr>
          <p:cNvPr id="15" name="Cloud Callout 14"/>
          <p:cNvSpPr/>
          <p:nvPr/>
        </p:nvSpPr>
        <p:spPr bwMode="auto">
          <a:xfrm>
            <a:off x="8388350" y="3033713"/>
            <a:ext cx="287338" cy="215900"/>
          </a:xfrm>
          <a:prstGeom prst="cloudCallout">
            <a:avLst>
              <a:gd name="adj1" fmla="val -13889"/>
              <a:gd name="adj2" fmla="val 15858"/>
            </a:avLst>
          </a:prstGeom>
          <a:solidFill>
            <a:schemeClr val="accent2"/>
          </a:solidFill>
          <a:ln w="9525" cap="flat" cmpd="sng" algn="ctr">
            <a:solidFill>
              <a:schemeClr val="accent6"/>
            </a:solidFill>
            <a:prstDash val="solid"/>
            <a:round/>
            <a:headEnd type="none" w="med" len="med"/>
            <a:tailEnd type="none" w="med" len="med"/>
          </a:ln>
          <a:effectLst/>
        </p:spPr>
        <p:txBody>
          <a:bodyPr wrap="none" anchor="ctr"/>
          <a:lstStyle/>
          <a:p>
            <a:pPr eaLnBrk="0" hangingPunct="0">
              <a:defRPr/>
            </a:pPr>
            <a:endParaRPr lang="en-GB">
              <a:latin typeface="Times New Roman" pitchFamily="-107" charset="0"/>
              <a:ea typeface="ＭＳ Ｐゴシック" pitchFamily="-107" charset="-128"/>
            </a:endParaRPr>
          </a:p>
        </p:txBody>
      </p:sp>
      <p:sp>
        <p:nvSpPr>
          <p:cNvPr id="22544" name="TextBox 218"/>
          <p:cNvSpPr txBox="1">
            <a:spLocks noChangeArrowheads="1"/>
          </p:cNvSpPr>
          <p:nvPr/>
        </p:nvSpPr>
        <p:spPr bwMode="auto">
          <a:xfrm>
            <a:off x="8194675" y="3249613"/>
            <a:ext cx="698500" cy="369887"/>
          </a:xfrm>
          <a:prstGeom prst="rect">
            <a:avLst/>
          </a:prstGeom>
          <a:noFill/>
          <a:ln w="9525">
            <a:noFill/>
            <a:miter lim="800000"/>
            <a:headEnd/>
            <a:tailEnd/>
          </a:ln>
        </p:spPr>
        <p:txBody>
          <a:bodyPr>
            <a:spAutoFit/>
          </a:bodyPr>
          <a:lstStyle/>
          <a:p>
            <a:pPr eaLnBrk="0" hangingPunct="0"/>
            <a:r>
              <a:rPr lang="en-GB" sz="1800" b="1" i="1">
                <a:solidFill>
                  <a:schemeClr val="accent2"/>
                </a:solidFill>
              </a:rPr>
              <a:t>OFF</a:t>
            </a:r>
            <a:endParaRPr lang="en-GB" b="1" i="1">
              <a:solidFill>
                <a:schemeClr val="accent2"/>
              </a:solidFill>
            </a:endParaRPr>
          </a:p>
        </p:txBody>
      </p:sp>
      <p:sp>
        <p:nvSpPr>
          <p:cNvPr id="22545" name="Rectangle 265"/>
          <p:cNvSpPr>
            <a:spLocks noChangeArrowheads="1"/>
          </p:cNvSpPr>
          <p:nvPr/>
        </p:nvSpPr>
        <p:spPr bwMode="auto">
          <a:xfrm>
            <a:off x="179388" y="4076700"/>
            <a:ext cx="8856662" cy="2089150"/>
          </a:xfrm>
          <a:prstGeom prst="rect">
            <a:avLst/>
          </a:prstGeom>
          <a:noFill/>
          <a:ln w="28575">
            <a:solidFill>
              <a:schemeClr val="accent2"/>
            </a:solidFill>
            <a:round/>
            <a:headEnd/>
            <a:tailEnd/>
          </a:ln>
        </p:spPr>
        <p:txBody>
          <a:bodyPr wrap="none" anchor="ctr"/>
          <a:lstStyle/>
          <a:p>
            <a:pPr eaLnBrk="0" hangingPunct="0"/>
            <a:endParaRPr lang="en-GB"/>
          </a:p>
        </p:txBody>
      </p:sp>
      <p:sp>
        <p:nvSpPr>
          <p:cNvPr id="22546" name="Rectangle 266"/>
          <p:cNvSpPr>
            <a:spLocks noChangeArrowheads="1"/>
          </p:cNvSpPr>
          <p:nvPr/>
        </p:nvSpPr>
        <p:spPr bwMode="auto">
          <a:xfrm>
            <a:off x="6227763" y="4076700"/>
            <a:ext cx="2808287" cy="504825"/>
          </a:xfrm>
          <a:prstGeom prst="rect">
            <a:avLst/>
          </a:prstGeom>
          <a:solidFill>
            <a:srgbClr val="3366FF"/>
          </a:solidFill>
          <a:ln w="28575">
            <a:solidFill>
              <a:schemeClr val="accent2"/>
            </a:solidFill>
            <a:round/>
            <a:headEnd/>
            <a:tailEnd/>
          </a:ln>
        </p:spPr>
        <p:txBody>
          <a:bodyPr wrap="none" anchor="ctr"/>
          <a:lstStyle/>
          <a:p>
            <a:pPr eaLnBrk="0" hangingPunct="0"/>
            <a:endParaRPr lang="en-GB"/>
          </a:p>
        </p:txBody>
      </p:sp>
      <p:sp>
        <p:nvSpPr>
          <p:cNvPr id="22547" name="TextBox 267"/>
          <p:cNvSpPr txBox="1">
            <a:spLocks noChangeArrowheads="1"/>
          </p:cNvSpPr>
          <p:nvPr/>
        </p:nvSpPr>
        <p:spPr bwMode="auto">
          <a:xfrm>
            <a:off x="6443663" y="4108450"/>
            <a:ext cx="2808287" cy="400050"/>
          </a:xfrm>
          <a:prstGeom prst="rect">
            <a:avLst/>
          </a:prstGeom>
          <a:noFill/>
          <a:ln w="9525">
            <a:noFill/>
            <a:miter lim="800000"/>
            <a:headEnd/>
            <a:tailEnd/>
          </a:ln>
        </p:spPr>
        <p:txBody>
          <a:bodyPr>
            <a:spAutoFit/>
          </a:bodyPr>
          <a:lstStyle/>
          <a:p>
            <a:pPr eaLnBrk="0" hangingPunct="0"/>
            <a:r>
              <a:rPr lang="en-GB" sz="2000" b="1">
                <a:solidFill>
                  <a:srgbClr val="FFFFFF"/>
                </a:solidFill>
              </a:rPr>
              <a:t>Spectral Scan</a:t>
            </a:r>
          </a:p>
        </p:txBody>
      </p:sp>
      <p:cxnSp>
        <p:nvCxnSpPr>
          <p:cNvPr id="22548" name="Straight Connector 4"/>
          <p:cNvCxnSpPr>
            <a:cxnSpLocks noChangeShapeType="1"/>
          </p:cNvCxnSpPr>
          <p:nvPr/>
        </p:nvCxnSpPr>
        <p:spPr bwMode="auto">
          <a:xfrm flipV="1">
            <a:off x="3708400" y="6018213"/>
            <a:ext cx="5180013" cy="3175"/>
          </a:xfrm>
          <a:prstGeom prst="line">
            <a:avLst/>
          </a:prstGeom>
          <a:noFill/>
          <a:ln w="38100">
            <a:solidFill>
              <a:schemeClr val="tx1"/>
            </a:solidFill>
            <a:round/>
            <a:headEnd/>
            <a:tailEnd type="triangle" w="lg" len="lg"/>
          </a:ln>
        </p:spPr>
      </p:cxnSp>
      <p:sp>
        <p:nvSpPr>
          <p:cNvPr id="22549" name="Rectangle 5"/>
          <p:cNvSpPr>
            <a:spLocks noChangeArrowheads="1"/>
          </p:cNvSpPr>
          <p:nvPr/>
        </p:nvSpPr>
        <p:spPr bwMode="auto">
          <a:xfrm>
            <a:off x="3708400" y="5686425"/>
            <a:ext cx="1260475" cy="206375"/>
          </a:xfrm>
          <a:prstGeom prst="rect">
            <a:avLst/>
          </a:prstGeom>
          <a:solidFill>
            <a:srgbClr val="FF0000"/>
          </a:solidFill>
          <a:ln w="9525">
            <a:solidFill>
              <a:schemeClr val="tx1"/>
            </a:solidFill>
            <a:round/>
            <a:headEnd/>
            <a:tailEnd/>
          </a:ln>
        </p:spPr>
        <p:txBody>
          <a:bodyPr wrap="none" anchor="ctr"/>
          <a:lstStyle/>
          <a:p>
            <a:pPr eaLnBrk="0" hangingPunct="0"/>
            <a:endParaRPr lang="en-GB"/>
          </a:p>
        </p:txBody>
      </p:sp>
      <p:sp>
        <p:nvSpPr>
          <p:cNvPr id="22550" name="Rectangle 6"/>
          <p:cNvSpPr>
            <a:spLocks noChangeArrowheads="1"/>
          </p:cNvSpPr>
          <p:nvPr/>
        </p:nvSpPr>
        <p:spPr bwMode="auto">
          <a:xfrm>
            <a:off x="4337050" y="5564188"/>
            <a:ext cx="1260475" cy="206375"/>
          </a:xfrm>
          <a:prstGeom prst="rect">
            <a:avLst/>
          </a:prstGeom>
          <a:solidFill>
            <a:srgbClr val="FF9FA1"/>
          </a:solidFill>
          <a:ln w="9525">
            <a:solidFill>
              <a:schemeClr val="tx1"/>
            </a:solidFill>
            <a:round/>
            <a:headEnd/>
            <a:tailEnd/>
          </a:ln>
        </p:spPr>
        <p:txBody>
          <a:bodyPr wrap="none" anchor="ctr"/>
          <a:lstStyle/>
          <a:p>
            <a:pPr eaLnBrk="0" hangingPunct="0"/>
            <a:endParaRPr lang="en-GB"/>
          </a:p>
        </p:txBody>
      </p:sp>
      <p:sp>
        <p:nvSpPr>
          <p:cNvPr id="22551" name="Rectangle 7"/>
          <p:cNvSpPr>
            <a:spLocks noChangeArrowheads="1"/>
          </p:cNvSpPr>
          <p:nvPr/>
        </p:nvSpPr>
        <p:spPr bwMode="auto">
          <a:xfrm>
            <a:off x="4992688" y="5421313"/>
            <a:ext cx="1260475" cy="206375"/>
          </a:xfrm>
          <a:prstGeom prst="rect">
            <a:avLst/>
          </a:prstGeom>
          <a:solidFill>
            <a:srgbClr val="FF0000"/>
          </a:solidFill>
          <a:ln w="9525">
            <a:solidFill>
              <a:schemeClr val="tx1"/>
            </a:solidFill>
            <a:round/>
            <a:headEnd/>
            <a:tailEnd/>
          </a:ln>
        </p:spPr>
        <p:txBody>
          <a:bodyPr wrap="none" anchor="ctr"/>
          <a:lstStyle/>
          <a:p>
            <a:pPr eaLnBrk="0" hangingPunct="0"/>
            <a:endParaRPr lang="en-GB"/>
          </a:p>
        </p:txBody>
      </p:sp>
      <p:sp>
        <p:nvSpPr>
          <p:cNvPr id="22552" name="Rectangle 16"/>
          <p:cNvSpPr>
            <a:spLocks noChangeArrowheads="1"/>
          </p:cNvSpPr>
          <p:nvPr/>
        </p:nvSpPr>
        <p:spPr bwMode="auto">
          <a:xfrm>
            <a:off x="5646738" y="5292725"/>
            <a:ext cx="1260475" cy="206375"/>
          </a:xfrm>
          <a:prstGeom prst="rect">
            <a:avLst/>
          </a:prstGeom>
          <a:solidFill>
            <a:srgbClr val="FF9FA1"/>
          </a:solidFill>
          <a:ln w="9525">
            <a:solidFill>
              <a:schemeClr val="tx1"/>
            </a:solidFill>
            <a:round/>
            <a:headEnd/>
            <a:tailEnd/>
          </a:ln>
        </p:spPr>
        <p:txBody>
          <a:bodyPr wrap="none" anchor="ctr"/>
          <a:lstStyle/>
          <a:p>
            <a:pPr eaLnBrk="0" hangingPunct="0"/>
            <a:endParaRPr lang="en-GB"/>
          </a:p>
        </p:txBody>
      </p:sp>
      <p:sp>
        <p:nvSpPr>
          <p:cNvPr id="22553" name="Rectangle 8"/>
          <p:cNvSpPr>
            <a:spLocks noChangeArrowheads="1"/>
          </p:cNvSpPr>
          <p:nvPr/>
        </p:nvSpPr>
        <p:spPr bwMode="auto">
          <a:xfrm>
            <a:off x="6316663" y="5175250"/>
            <a:ext cx="1260475" cy="206375"/>
          </a:xfrm>
          <a:prstGeom prst="rect">
            <a:avLst/>
          </a:prstGeom>
          <a:solidFill>
            <a:srgbClr val="FF0000"/>
          </a:solidFill>
          <a:ln w="9525">
            <a:solidFill>
              <a:schemeClr val="tx1"/>
            </a:solidFill>
            <a:round/>
            <a:headEnd/>
            <a:tailEnd/>
          </a:ln>
        </p:spPr>
        <p:txBody>
          <a:bodyPr wrap="none" anchor="ctr"/>
          <a:lstStyle/>
          <a:p>
            <a:pPr eaLnBrk="0" hangingPunct="0"/>
            <a:endParaRPr lang="en-GB"/>
          </a:p>
        </p:txBody>
      </p:sp>
      <p:sp>
        <p:nvSpPr>
          <p:cNvPr id="22554" name="Rectangle 9"/>
          <p:cNvSpPr>
            <a:spLocks noChangeArrowheads="1"/>
          </p:cNvSpPr>
          <p:nvPr/>
        </p:nvSpPr>
        <p:spPr bwMode="auto">
          <a:xfrm>
            <a:off x="6977063" y="5049838"/>
            <a:ext cx="1258887" cy="206375"/>
          </a:xfrm>
          <a:prstGeom prst="rect">
            <a:avLst/>
          </a:prstGeom>
          <a:solidFill>
            <a:srgbClr val="FF9FA1"/>
          </a:solidFill>
          <a:ln w="9525">
            <a:solidFill>
              <a:schemeClr val="tx1"/>
            </a:solidFill>
            <a:round/>
            <a:headEnd/>
            <a:tailEnd/>
          </a:ln>
        </p:spPr>
        <p:txBody>
          <a:bodyPr wrap="none" anchor="ctr"/>
          <a:lstStyle/>
          <a:p>
            <a:pPr eaLnBrk="0" hangingPunct="0"/>
            <a:endParaRPr lang="en-GB"/>
          </a:p>
        </p:txBody>
      </p:sp>
      <p:sp>
        <p:nvSpPr>
          <p:cNvPr id="22555" name="Rectangle 19"/>
          <p:cNvSpPr>
            <a:spLocks noChangeArrowheads="1"/>
          </p:cNvSpPr>
          <p:nvPr/>
        </p:nvSpPr>
        <p:spPr bwMode="auto">
          <a:xfrm>
            <a:off x="7666038" y="4946650"/>
            <a:ext cx="1258887" cy="206375"/>
          </a:xfrm>
          <a:prstGeom prst="rect">
            <a:avLst/>
          </a:prstGeom>
          <a:solidFill>
            <a:srgbClr val="FF0000"/>
          </a:solidFill>
          <a:ln w="9525">
            <a:solidFill>
              <a:schemeClr val="tx1"/>
            </a:solidFill>
            <a:round/>
            <a:headEnd/>
            <a:tailEnd/>
          </a:ln>
        </p:spPr>
        <p:txBody>
          <a:bodyPr wrap="none" anchor="ctr"/>
          <a:lstStyle/>
          <a:p>
            <a:pPr eaLnBrk="0" hangingPunct="0"/>
            <a:endParaRPr lang="en-GB"/>
          </a:p>
        </p:txBody>
      </p:sp>
      <p:sp>
        <p:nvSpPr>
          <p:cNvPr id="22556" name="TextBox 21"/>
          <p:cNvSpPr txBox="1">
            <a:spLocks noChangeArrowheads="1"/>
          </p:cNvSpPr>
          <p:nvPr/>
        </p:nvSpPr>
        <p:spPr bwMode="auto">
          <a:xfrm>
            <a:off x="8339138" y="5516563"/>
            <a:ext cx="625475" cy="400050"/>
          </a:xfrm>
          <a:prstGeom prst="rect">
            <a:avLst/>
          </a:prstGeom>
          <a:noFill/>
          <a:ln w="9525">
            <a:noFill/>
            <a:miter lim="800000"/>
            <a:headEnd/>
            <a:tailEnd/>
          </a:ln>
        </p:spPr>
        <p:txBody>
          <a:bodyPr wrap="none">
            <a:spAutoFit/>
          </a:bodyPr>
          <a:lstStyle/>
          <a:p>
            <a:pPr eaLnBrk="0" hangingPunct="0"/>
            <a:r>
              <a:rPr lang="en-US" sz="2000" b="1" i="1"/>
              <a:t>F</a:t>
            </a:r>
            <a:r>
              <a:rPr lang="en-US" sz="2000" b="1" i="1" baseline="-25000"/>
              <a:t>LO</a:t>
            </a:r>
          </a:p>
        </p:txBody>
      </p:sp>
      <p:cxnSp>
        <p:nvCxnSpPr>
          <p:cNvPr id="29" name="Straight Connector 28"/>
          <p:cNvCxnSpPr/>
          <p:nvPr/>
        </p:nvCxnSpPr>
        <p:spPr bwMode="auto">
          <a:xfrm>
            <a:off x="7524750" y="1736725"/>
            <a:ext cx="863600" cy="1296988"/>
          </a:xfrm>
          <a:prstGeom prst="line">
            <a:avLst/>
          </a:prstGeom>
          <a:solidFill>
            <a:schemeClr val="accent1"/>
          </a:solidFill>
          <a:ln w="9525" cap="flat" cmpd="sng" algn="ctr">
            <a:solidFill>
              <a:schemeClr val="accent4">
                <a:lumMod val="65000"/>
                <a:lumOff val="35000"/>
              </a:schemeClr>
            </a:solidFill>
            <a:prstDash val="solid"/>
            <a:round/>
            <a:headEnd type="none" w="med" len="med"/>
            <a:tailEnd type="none" w="med" len="med"/>
          </a:ln>
          <a:effectLst/>
        </p:spPr>
      </p:cxnSp>
      <p:cxnSp>
        <p:nvCxnSpPr>
          <p:cNvPr id="30" name="Straight Connector 29"/>
          <p:cNvCxnSpPr/>
          <p:nvPr/>
        </p:nvCxnSpPr>
        <p:spPr bwMode="auto">
          <a:xfrm>
            <a:off x="7524750" y="1954213"/>
            <a:ext cx="863600" cy="1079500"/>
          </a:xfrm>
          <a:prstGeom prst="line">
            <a:avLst/>
          </a:prstGeom>
          <a:solidFill>
            <a:schemeClr val="accent1"/>
          </a:solidFill>
          <a:ln w="9525" cap="flat" cmpd="sng" algn="ctr">
            <a:solidFill>
              <a:schemeClr val="accent4">
                <a:lumMod val="65000"/>
                <a:lumOff val="35000"/>
              </a:schemeClr>
            </a:solidFill>
            <a:prstDash val="solid"/>
            <a:round/>
            <a:headEnd type="none" w="med" len="med"/>
            <a:tailEnd type="none" w="med" len="med"/>
          </a:ln>
          <a:effectLst/>
        </p:spPr>
      </p:cxnSp>
      <p:cxnSp>
        <p:nvCxnSpPr>
          <p:cNvPr id="31" name="Straight Connector 30"/>
          <p:cNvCxnSpPr/>
          <p:nvPr/>
        </p:nvCxnSpPr>
        <p:spPr bwMode="auto">
          <a:xfrm>
            <a:off x="7524750" y="2170113"/>
            <a:ext cx="863600" cy="863600"/>
          </a:xfrm>
          <a:prstGeom prst="line">
            <a:avLst/>
          </a:prstGeom>
          <a:solidFill>
            <a:schemeClr val="accent1"/>
          </a:solidFill>
          <a:ln w="9525" cap="flat" cmpd="sng" algn="ctr">
            <a:solidFill>
              <a:schemeClr val="accent4">
                <a:lumMod val="65000"/>
                <a:lumOff val="35000"/>
              </a:schemeClr>
            </a:solidFill>
            <a:prstDash val="solid"/>
            <a:round/>
            <a:headEnd type="none" w="med" len="med"/>
            <a:tailEnd type="none" w="med" len="med"/>
          </a:ln>
          <a:effectLst/>
        </p:spPr>
      </p:cxnSp>
      <p:cxnSp>
        <p:nvCxnSpPr>
          <p:cNvPr id="32" name="Straight Connector 31"/>
          <p:cNvCxnSpPr/>
          <p:nvPr/>
        </p:nvCxnSpPr>
        <p:spPr bwMode="auto">
          <a:xfrm>
            <a:off x="7524750" y="2386013"/>
            <a:ext cx="863600" cy="647700"/>
          </a:xfrm>
          <a:prstGeom prst="line">
            <a:avLst/>
          </a:prstGeom>
          <a:solidFill>
            <a:schemeClr val="accent1"/>
          </a:solidFill>
          <a:ln w="9525" cap="flat" cmpd="sng" algn="ctr">
            <a:solidFill>
              <a:schemeClr val="accent4">
                <a:lumMod val="65000"/>
                <a:lumOff val="35000"/>
              </a:schemeClr>
            </a:solidFill>
            <a:prstDash val="solid"/>
            <a:round/>
            <a:headEnd type="none" w="med" len="med"/>
            <a:tailEnd type="none" w="med" len="med"/>
          </a:ln>
          <a:effectLst/>
        </p:spPr>
      </p:cxnSp>
      <p:cxnSp>
        <p:nvCxnSpPr>
          <p:cNvPr id="33" name="Straight Connector 32"/>
          <p:cNvCxnSpPr/>
          <p:nvPr/>
        </p:nvCxnSpPr>
        <p:spPr bwMode="auto">
          <a:xfrm>
            <a:off x="7524750" y="2601913"/>
            <a:ext cx="863600" cy="431800"/>
          </a:xfrm>
          <a:prstGeom prst="line">
            <a:avLst/>
          </a:prstGeom>
          <a:solidFill>
            <a:schemeClr val="accent1"/>
          </a:solidFill>
          <a:ln w="9525" cap="flat" cmpd="sng" algn="ctr">
            <a:solidFill>
              <a:schemeClr val="accent4">
                <a:lumMod val="65000"/>
                <a:lumOff val="35000"/>
              </a:schemeClr>
            </a:solidFill>
            <a:prstDash val="solid"/>
            <a:round/>
            <a:headEnd type="none" w="med" len="med"/>
            <a:tailEnd type="none" w="med" len="med"/>
          </a:ln>
          <a:effectLst/>
        </p:spPr>
      </p:cxnSp>
      <p:cxnSp>
        <p:nvCxnSpPr>
          <p:cNvPr id="34" name="Straight Connector 33"/>
          <p:cNvCxnSpPr/>
          <p:nvPr/>
        </p:nvCxnSpPr>
        <p:spPr bwMode="auto">
          <a:xfrm>
            <a:off x="7524750" y="2817813"/>
            <a:ext cx="863600" cy="215900"/>
          </a:xfrm>
          <a:prstGeom prst="line">
            <a:avLst/>
          </a:prstGeom>
          <a:solidFill>
            <a:schemeClr val="accent1"/>
          </a:solidFill>
          <a:ln w="9525" cap="flat" cmpd="sng" algn="ctr">
            <a:solidFill>
              <a:schemeClr val="accent4">
                <a:lumMod val="65000"/>
                <a:lumOff val="35000"/>
              </a:schemeClr>
            </a:solidFill>
            <a:prstDash val="solid"/>
            <a:round/>
            <a:headEnd type="none" w="med" len="med"/>
            <a:tailEnd type="none" w="med" len="med"/>
          </a:ln>
          <a:effectLst/>
        </p:spPr>
      </p:cxnSp>
      <p:grpSp>
        <p:nvGrpSpPr>
          <p:cNvPr id="22563" name="Group 18"/>
          <p:cNvGrpSpPr>
            <a:grpSpLocks/>
          </p:cNvGrpSpPr>
          <p:nvPr/>
        </p:nvGrpSpPr>
        <p:grpSpPr bwMode="auto">
          <a:xfrm rot="-2305891">
            <a:off x="1776413" y="1712913"/>
            <a:ext cx="647700" cy="649287"/>
            <a:chOff x="1259632" y="2276872"/>
            <a:chExt cx="648072" cy="648072"/>
          </a:xfrm>
        </p:grpSpPr>
        <p:sp>
          <p:nvSpPr>
            <p:cNvPr id="22599" name="Oval 101"/>
            <p:cNvSpPr>
              <a:spLocks noChangeArrowheads="1"/>
            </p:cNvSpPr>
            <p:nvPr/>
          </p:nvSpPr>
          <p:spPr bwMode="auto">
            <a:xfrm>
              <a:off x="1475656" y="2492896"/>
              <a:ext cx="216024" cy="216024"/>
            </a:xfrm>
            <a:prstGeom prst="ellipse">
              <a:avLst/>
            </a:prstGeom>
            <a:noFill/>
            <a:ln w="28575">
              <a:solidFill>
                <a:schemeClr val="accent2"/>
              </a:solidFill>
              <a:round/>
              <a:headEnd/>
              <a:tailEnd/>
            </a:ln>
          </p:spPr>
          <p:txBody>
            <a:bodyPr wrap="none" anchor="ctr"/>
            <a:lstStyle/>
            <a:p>
              <a:pPr eaLnBrk="0" hangingPunct="0"/>
              <a:endParaRPr lang="en-GB"/>
            </a:p>
          </p:txBody>
        </p:sp>
        <p:sp>
          <p:nvSpPr>
            <p:cNvPr id="22600" name="Oval 102"/>
            <p:cNvSpPr>
              <a:spLocks noChangeArrowheads="1"/>
            </p:cNvSpPr>
            <p:nvPr/>
          </p:nvSpPr>
          <p:spPr bwMode="auto">
            <a:xfrm>
              <a:off x="1259632" y="2492896"/>
              <a:ext cx="216024" cy="216024"/>
            </a:xfrm>
            <a:prstGeom prst="ellipse">
              <a:avLst/>
            </a:prstGeom>
            <a:noFill/>
            <a:ln w="28575">
              <a:solidFill>
                <a:schemeClr val="accent2"/>
              </a:solidFill>
              <a:round/>
              <a:headEnd/>
              <a:tailEnd/>
            </a:ln>
          </p:spPr>
          <p:txBody>
            <a:bodyPr wrap="none" anchor="ctr"/>
            <a:lstStyle/>
            <a:p>
              <a:pPr eaLnBrk="0" hangingPunct="0"/>
              <a:endParaRPr lang="en-GB"/>
            </a:p>
          </p:txBody>
        </p:sp>
        <p:sp>
          <p:nvSpPr>
            <p:cNvPr id="22601" name="Oval 103"/>
            <p:cNvSpPr>
              <a:spLocks noChangeArrowheads="1"/>
            </p:cNvSpPr>
            <p:nvPr/>
          </p:nvSpPr>
          <p:spPr bwMode="auto">
            <a:xfrm>
              <a:off x="1259632" y="2276872"/>
              <a:ext cx="216024" cy="216024"/>
            </a:xfrm>
            <a:prstGeom prst="ellipse">
              <a:avLst/>
            </a:prstGeom>
            <a:noFill/>
            <a:ln w="28575">
              <a:solidFill>
                <a:schemeClr val="accent2"/>
              </a:solidFill>
              <a:round/>
              <a:headEnd/>
              <a:tailEnd/>
            </a:ln>
          </p:spPr>
          <p:txBody>
            <a:bodyPr wrap="none" anchor="ctr"/>
            <a:lstStyle/>
            <a:p>
              <a:pPr eaLnBrk="0" hangingPunct="0"/>
              <a:endParaRPr lang="en-GB"/>
            </a:p>
          </p:txBody>
        </p:sp>
        <p:sp>
          <p:nvSpPr>
            <p:cNvPr id="22602" name="Oval 104"/>
            <p:cNvSpPr>
              <a:spLocks noChangeArrowheads="1"/>
            </p:cNvSpPr>
            <p:nvPr/>
          </p:nvSpPr>
          <p:spPr bwMode="auto">
            <a:xfrm>
              <a:off x="1475656" y="2276872"/>
              <a:ext cx="216024" cy="216024"/>
            </a:xfrm>
            <a:prstGeom prst="ellipse">
              <a:avLst/>
            </a:prstGeom>
            <a:noFill/>
            <a:ln w="28575">
              <a:solidFill>
                <a:schemeClr val="accent2"/>
              </a:solidFill>
              <a:round/>
              <a:headEnd/>
              <a:tailEnd/>
            </a:ln>
          </p:spPr>
          <p:txBody>
            <a:bodyPr wrap="none" anchor="ctr"/>
            <a:lstStyle/>
            <a:p>
              <a:pPr eaLnBrk="0" hangingPunct="0"/>
              <a:endParaRPr lang="en-GB"/>
            </a:p>
          </p:txBody>
        </p:sp>
        <p:sp>
          <p:nvSpPr>
            <p:cNvPr id="22603" name="Oval 107"/>
            <p:cNvSpPr>
              <a:spLocks noChangeArrowheads="1"/>
            </p:cNvSpPr>
            <p:nvPr/>
          </p:nvSpPr>
          <p:spPr bwMode="auto">
            <a:xfrm>
              <a:off x="1691680" y="2492896"/>
              <a:ext cx="216024" cy="216024"/>
            </a:xfrm>
            <a:prstGeom prst="ellipse">
              <a:avLst/>
            </a:prstGeom>
            <a:noFill/>
            <a:ln w="28575">
              <a:solidFill>
                <a:schemeClr val="accent2"/>
              </a:solidFill>
              <a:round/>
              <a:headEnd/>
              <a:tailEnd/>
            </a:ln>
          </p:spPr>
          <p:txBody>
            <a:bodyPr wrap="none" anchor="ctr"/>
            <a:lstStyle/>
            <a:p>
              <a:pPr eaLnBrk="0" hangingPunct="0"/>
              <a:endParaRPr lang="en-GB"/>
            </a:p>
          </p:txBody>
        </p:sp>
        <p:sp>
          <p:nvSpPr>
            <p:cNvPr id="22604" name="Oval 108"/>
            <p:cNvSpPr>
              <a:spLocks noChangeArrowheads="1"/>
            </p:cNvSpPr>
            <p:nvPr/>
          </p:nvSpPr>
          <p:spPr bwMode="auto">
            <a:xfrm>
              <a:off x="1691680" y="2276872"/>
              <a:ext cx="216024" cy="216024"/>
            </a:xfrm>
            <a:prstGeom prst="ellipse">
              <a:avLst/>
            </a:prstGeom>
            <a:noFill/>
            <a:ln w="28575">
              <a:solidFill>
                <a:schemeClr val="accent2"/>
              </a:solidFill>
              <a:round/>
              <a:headEnd/>
              <a:tailEnd/>
            </a:ln>
          </p:spPr>
          <p:txBody>
            <a:bodyPr wrap="none" anchor="ctr"/>
            <a:lstStyle/>
            <a:p>
              <a:pPr eaLnBrk="0" hangingPunct="0"/>
              <a:endParaRPr lang="en-GB"/>
            </a:p>
          </p:txBody>
        </p:sp>
        <p:sp>
          <p:nvSpPr>
            <p:cNvPr id="22605" name="Oval 109"/>
            <p:cNvSpPr>
              <a:spLocks noChangeArrowheads="1"/>
            </p:cNvSpPr>
            <p:nvPr/>
          </p:nvSpPr>
          <p:spPr bwMode="auto">
            <a:xfrm>
              <a:off x="1259632" y="2708920"/>
              <a:ext cx="216024" cy="216024"/>
            </a:xfrm>
            <a:prstGeom prst="ellipse">
              <a:avLst/>
            </a:prstGeom>
            <a:noFill/>
            <a:ln w="28575">
              <a:solidFill>
                <a:schemeClr val="accent2"/>
              </a:solidFill>
              <a:round/>
              <a:headEnd/>
              <a:tailEnd/>
            </a:ln>
          </p:spPr>
          <p:txBody>
            <a:bodyPr wrap="none" anchor="ctr"/>
            <a:lstStyle/>
            <a:p>
              <a:pPr eaLnBrk="0" hangingPunct="0"/>
              <a:endParaRPr lang="en-GB"/>
            </a:p>
          </p:txBody>
        </p:sp>
        <p:sp>
          <p:nvSpPr>
            <p:cNvPr id="22606" name="Oval 110"/>
            <p:cNvSpPr>
              <a:spLocks noChangeArrowheads="1"/>
            </p:cNvSpPr>
            <p:nvPr/>
          </p:nvSpPr>
          <p:spPr bwMode="auto">
            <a:xfrm>
              <a:off x="1475656" y="2708920"/>
              <a:ext cx="216024" cy="216024"/>
            </a:xfrm>
            <a:prstGeom prst="ellipse">
              <a:avLst/>
            </a:prstGeom>
            <a:noFill/>
            <a:ln w="28575">
              <a:solidFill>
                <a:schemeClr val="accent2"/>
              </a:solidFill>
              <a:round/>
              <a:headEnd/>
              <a:tailEnd/>
            </a:ln>
          </p:spPr>
          <p:txBody>
            <a:bodyPr wrap="none" anchor="ctr"/>
            <a:lstStyle/>
            <a:p>
              <a:pPr eaLnBrk="0" hangingPunct="0"/>
              <a:endParaRPr lang="en-GB"/>
            </a:p>
          </p:txBody>
        </p:sp>
        <p:sp>
          <p:nvSpPr>
            <p:cNvPr id="22607" name="Oval 111"/>
            <p:cNvSpPr>
              <a:spLocks noChangeArrowheads="1"/>
            </p:cNvSpPr>
            <p:nvPr/>
          </p:nvSpPr>
          <p:spPr bwMode="auto">
            <a:xfrm>
              <a:off x="1691680" y="2708920"/>
              <a:ext cx="216024" cy="216024"/>
            </a:xfrm>
            <a:prstGeom prst="ellipse">
              <a:avLst/>
            </a:prstGeom>
            <a:noFill/>
            <a:ln w="28575">
              <a:solidFill>
                <a:schemeClr val="accent2"/>
              </a:solidFill>
              <a:round/>
              <a:headEnd/>
              <a:tailEnd/>
            </a:ln>
          </p:spPr>
          <p:txBody>
            <a:bodyPr wrap="none" anchor="ctr"/>
            <a:lstStyle/>
            <a:p>
              <a:pPr eaLnBrk="0" hangingPunct="0"/>
              <a:endParaRPr lang="en-GB"/>
            </a:p>
          </p:txBody>
        </p:sp>
      </p:grpSp>
      <p:grpSp>
        <p:nvGrpSpPr>
          <p:cNvPr id="22564" name="Group 21"/>
          <p:cNvGrpSpPr>
            <a:grpSpLocks/>
          </p:cNvGrpSpPr>
          <p:nvPr/>
        </p:nvGrpSpPr>
        <p:grpSpPr bwMode="auto">
          <a:xfrm rot="-2319583">
            <a:off x="1057275" y="2289175"/>
            <a:ext cx="647700" cy="647700"/>
            <a:chOff x="2051720" y="1700808"/>
            <a:chExt cx="648072" cy="648072"/>
          </a:xfrm>
        </p:grpSpPr>
        <p:sp>
          <p:nvSpPr>
            <p:cNvPr id="22590" name="Oval 112"/>
            <p:cNvSpPr>
              <a:spLocks noChangeArrowheads="1"/>
            </p:cNvSpPr>
            <p:nvPr/>
          </p:nvSpPr>
          <p:spPr bwMode="auto">
            <a:xfrm>
              <a:off x="2267744" y="1916832"/>
              <a:ext cx="216024" cy="216024"/>
            </a:xfrm>
            <a:prstGeom prst="ellipse">
              <a:avLst/>
            </a:prstGeom>
            <a:noFill/>
            <a:ln w="28575">
              <a:solidFill>
                <a:schemeClr val="tx1"/>
              </a:solidFill>
              <a:round/>
              <a:headEnd/>
              <a:tailEnd/>
            </a:ln>
          </p:spPr>
          <p:txBody>
            <a:bodyPr wrap="none" anchor="ctr"/>
            <a:lstStyle/>
            <a:p>
              <a:pPr eaLnBrk="0" hangingPunct="0"/>
              <a:endParaRPr lang="en-GB"/>
            </a:p>
          </p:txBody>
        </p:sp>
        <p:sp>
          <p:nvSpPr>
            <p:cNvPr id="22591" name="Oval 113"/>
            <p:cNvSpPr>
              <a:spLocks noChangeArrowheads="1"/>
            </p:cNvSpPr>
            <p:nvPr/>
          </p:nvSpPr>
          <p:spPr bwMode="auto">
            <a:xfrm>
              <a:off x="2051720" y="1916832"/>
              <a:ext cx="216024" cy="216024"/>
            </a:xfrm>
            <a:prstGeom prst="ellipse">
              <a:avLst/>
            </a:prstGeom>
            <a:noFill/>
            <a:ln w="28575">
              <a:solidFill>
                <a:schemeClr val="tx1"/>
              </a:solidFill>
              <a:round/>
              <a:headEnd/>
              <a:tailEnd/>
            </a:ln>
          </p:spPr>
          <p:txBody>
            <a:bodyPr wrap="none" anchor="ctr"/>
            <a:lstStyle/>
            <a:p>
              <a:pPr eaLnBrk="0" hangingPunct="0"/>
              <a:endParaRPr lang="en-GB"/>
            </a:p>
          </p:txBody>
        </p:sp>
        <p:sp>
          <p:nvSpPr>
            <p:cNvPr id="22592" name="Oval 114"/>
            <p:cNvSpPr>
              <a:spLocks noChangeArrowheads="1"/>
            </p:cNvSpPr>
            <p:nvPr/>
          </p:nvSpPr>
          <p:spPr bwMode="auto">
            <a:xfrm>
              <a:off x="2051720" y="1700808"/>
              <a:ext cx="216024" cy="216024"/>
            </a:xfrm>
            <a:prstGeom prst="ellipse">
              <a:avLst/>
            </a:prstGeom>
            <a:noFill/>
            <a:ln w="28575">
              <a:solidFill>
                <a:schemeClr val="tx1"/>
              </a:solidFill>
              <a:round/>
              <a:headEnd/>
              <a:tailEnd/>
            </a:ln>
          </p:spPr>
          <p:txBody>
            <a:bodyPr wrap="none" anchor="ctr"/>
            <a:lstStyle/>
            <a:p>
              <a:pPr eaLnBrk="0" hangingPunct="0"/>
              <a:endParaRPr lang="en-GB"/>
            </a:p>
          </p:txBody>
        </p:sp>
        <p:sp>
          <p:nvSpPr>
            <p:cNvPr id="22593" name="Oval 115"/>
            <p:cNvSpPr>
              <a:spLocks noChangeArrowheads="1"/>
            </p:cNvSpPr>
            <p:nvPr/>
          </p:nvSpPr>
          <p:spPr bwMode="auto">
            <a:xfrm>
              <a:off x="2267744" y="1700808"/>
              <a:ext cx="216024" cy="216024"/>
            </a:xfrm>
            <a:prstGeom prst="ellipse">
              <a:avLst/>
            </a:prstGeom>
            <a:noFill/>
            <a:ln w="28575">
              <a:solidFill>
                <a:schemeClr val="tx1"/>
              </a:solidFill>
              <a:round/>
              <a:headEnd/>
              <a:tailEnd/>
            </a:ln>
          </p:spPr>
          <p:txBody>
            <a:bodyPr wrap="none" anchor="ctr"/>
            <a:lstStyle/>
            <a:p>
              <a:pPr eaLnBrk="0" hangingPunct="0"/>
              <a:endParaRPr lang="en-GB"/>
            </a:p>
          </p:txBody>
        </p:sp>
        <p:sp>
          <p:nvSpPr>
            <p:cNvPr id="22594" name="Oval 116"/>
            <p:cNvSpPr>
              <a:spLocks noChangeArrowheads="1"/>
            </p:cNvSpPr>
            <p:nvPr/>
          </p:nvSpPr>
          <p:spPr bwMode="auto">
            <a:xfrm>
              <a:off x="2483768" y="1916832"/>
              <a:ext cx="216024" cy="216024"/>
            </a:xfrm>
            <a:prstGeom prst="ellipse">
              <a:avLst/>
            </a:prstGeom>
            <a:noFill/>
            <a:ln w="28575">
              <a:solidFill>
                <a:schemeClr val="tx1"/>
              </a:solidFill>
              <a:round/>
              <a:headEnd/>
              <a:tailEnd/>
            </a:ln>
          </p:spPr>
          <p:txBody>
            <a:bodyPr wrap="none" anchor="ctr"/>
            <a:lstStyle/>
            <a:p>
              <a:pPr eaLnBrk="0" hangingPunct="0"/>
              <a:endParaRPr lang="en-GB"/>
            </a:p>
          </p:txBody>
        </p:sp>
        <p:sp>
          <p:nvSpPr>
            <p:cNvPr id="22595" name="Oval 117"/>
            <p:cNvSpPr>
              <a:spLocks noChangeArrowheads="1"/>
            </p:cNvSpPr>
            <p:nvPr/>
          </p:nvSpPr>
          <p:spPr bwMode="auto">
            <a:xfrm>
              <a:off x="2483768" y="1700808"/>
              <a:ext cx="216024" cy="216024"/>
            </a:xfrm>
            <a:prstGeom prst="ellipse">
              <a:avLst/>
            </a:prstGeom>
            <a:noFill/>
            <a:ln w="28575">
              <a:solidFill>
                <a:schemeClr val="tx1"/>
              </a:solidFill>
              <a:round/>
              <a:headEnd/>
              <a:tailEnd/>
            </a:ln>
          </p:spPr>
          <p:txBody>
            <a:bodyPr wrap="none" anchor="ctr"/>
            <a:lstStyle/>
            <a:p>
              <a:pPr eaLnBrk="0" hangingPunct="0"/>
              <a:endParaRPr lang="en-GB"/>
            </a:p>
          </p:txBody>
        </p:sp>
        <p:sp>
          <p:nvSpPr>
            <p:cNvPr id="22596" name="Oval 118"/>
            <p:cNvSpPr>
              <a:spLocks noChangeArrowheads="1"/>
            </p:cNvSpPr>
            <p:nvPr/>
          </p:nvSpPr>
          <p:spPr bwMode="auto">
            <a:xfrm>
              <a:off x="2051720" y="2132856"/>
              <a:ext cx="216024" cy="216024"/>
            </a:xfrm>
            <a:prstGeom prst="ellipse">
              <a:avLst/>
            </a:prstGeom>
            <a:noFill/>
            <a:ln w="28575">
              <a:solidFill>
                <a:schemeClr val="tx1"/>
              </a:solidFill>
              <a:round/>
              <a:headEnd/>
              <a:tailEnd/>
            </a:ln>
          </p:spPr>
          <p:txBody>
            <a:bodyPr wrap="none" anchor="ctr"/>
            <a:lstStyle/>
            <a:p>
              <a:pPr eaLnBrk="0" hangingPunct="0"/>
              <a:endParaRPr lang="en-GB"/>
            </a:p>
          </p:txBody>
        </p:sp>
        <p:sp>
          <p:nvSpPr>
            <p:cNvPr id="22597" name="Oval 119"/>
            <p:cNvSpPr>
              <a:spLocks noChangeArrowheads="1"/>
            </p:cNvSpPr>
            <p:nvPr/>
          </p:nvSpPr>
          <p:spPr bwMode="auto">
            <a:xfrm>
              <a:off x="2267744" y="2132856"/>
              <a:ext cx="216024" cy="216024"/>
            </a:xfrm>
            <a:prstGeom prst="ellipse">
              <a:avLst/>
            </a:prstGeom>
            <a:noFill/>
            <a:ln w="28575">
              <a:solidFill>
                <a:schemeClr val="tx1"/>
              </a:solidFill>
              <a:round/>
              <a:headEnd/>
              <a:tailEnd/>
            </a:ln>
          </p:spPr>
          <p:txBody>
            <a:bodyPr wrap="none" anchor="ctr"/>
            <a:lstStyle/>
            <a:p>
              <a:pPr eaLnBrk="0" hangingPunct="0"/>
              <a:endParaRPr lang="en-GB"/>
            </a:p>
          </p:txBody>
        </p:sp>
        <p:sp>
          <p:nvSpPr>
            <p:cNvPr id="22598" name="Oval 120"/>
            <p:cNvSpPr>
              <a:spLocks noChangeArrowheads="1"/>
            </p:cNvSpPr>
            <p:nvPr/>
          </p:nvSpPr>
          <p:spPr bwMode="auto">
            <a:xfrm>
              <a:off x="2483768" y="2132856"/>
              <a:ext cx="216024" cy="216024"/>
            </a:xfrm>
            <a:prstGeom prst="ellipse">
              <a:avLst/>
            </a:prstGeom>
            <a:noFill/>
            <a:ln w="28575">
              <a:solidFill>
                <a:schemeClr val="tx1"/>
              </a:solidFill>
              <a:round/>
              <a:headEnd/>
              <a:tailEnd/>
            </a:ln>
          </p:spPr>
          <p:txBody>
            <a:bodyPr wrap="none" anchor="ctr"/>
            <a:lstStyle/>
            <a:p>
              <a:pPr eaLnBrk="0" hangingPunct="0"/>
              <a:endParaRPr lang="en-GB"/>
            </a:p>
          </p:txBody>
        </p:sp>
      </p:grpSp>
      <p:sp>
        <p:nvSpPr>
          <p:cNvPr id="22565" name="TextBox 121"/>
          <p:cNvSpPr txBox="1">
            <a:spLocks noChangeArrowheads="1"/>
          </p:cNvSpPr>
          <p:nvPr/>
        </p:nvSpPr>
        <p:spPr bwMode="auto">
          <a:xfrm>
            <a:off x="250825" y="1970088"/>
            <a:ext cx="1225550" cy="379412"/>
          </a:xfrm>
          <a:prstGeom prst="rect">
            <a:avLst/>
          </a:prstGeom>
          <a:noFill/>
          <a:ln w="9525">
            <a:noFill/>
            <a:miter lim="800000"/>
            <a:headEnd/>
            <a:tailEnd/>
          </a:ln>
        </p:spPr>
        <p:txBody>
          <a:bodyPr>
            <a:spAutoFit/>
          </a:bodyPr>
          <a:lstStyle/>
          <a:p>
            <a:pPr eaLnBrk="0" hangingPunct="0"/>
            <a:r>
              <a:rPr lang="en-GB" sz="1800" b="1" i="1">
                <a:solidFill>
                  <a:srgbClr val="000000"/>
                </a:solidFill>
              </a:rPr>
              <a:t>ON</a:t>
            </a:r>
            <a:r>
              <a:rPr lang="en-GB" b="1" i="1">
                <a:solidFill>
                  <a:srgbClr val="000000"/>
                </a:solidFill>
              </a:rPr>
              <a:t>1</a:t>
            </a:r>
            <a:r>
              <a:rPr lang="en-GB" sz="1800" b="1" i="1">
                <a:solidFill>
                  <a:srgbClr val="000000"/>
                </a:solidFill>
              </a:rPr>
              <a:t>/ON</a:t>
            </a:r>
            <a:r>
              <a:rPr lang="en-GB" b="1" i="1">
                <a:solidFill>
                  <a:srgbClr val="000000"/>
                </a:solidFill>
              </a:rPr>
              <a:t>2</a:t>
            </a:r>
          </a:p>
        </p:txBody>
      </p:sp>
      <p:sp>
        <p:nvSpPr>
          <p:cNvPr id="22566" name="TextBox 124"/>
          <p:cNvSpPr txBox="1">
            <a:spLocks noChangeArrowheads="1"/>
          </p:cNvSpPr>
          <p:nvPr/>
        </p:nvSpPr>
        <p:spPr bwMode="auto">
          <a:xfrm>
            <a:off x="1357313" y="1403350"/>
            <a:ext cx="914400" cy="369888"/>
          </a:xfrm>
          <a:prstGeom prst="rect">
            <a:avLst/>
          </a:prstGeom>
          <a:noFill/>
          <a:ln w="9525">
            <a:noFill/>
            <a:miter lim="800000"/>
            <a:headEnd/>
            <a:tailEnd/>
          </a:ln>
        </p:spPr>
        <p:txBody>
          <a:bodyPr>
            <a:spAutoFit/>
          </a:bodyPr>
          <a:lstStyle/>
          <a:p>
            <a:pPr eaLnBrk="0" hangingPunct="0"/>
            <a:r>
              <a:rPr lang="en-GB" sz="1800" b="1" i="1">
                <a:solidFill>
                  <a:schemeClr val="accent2"/>
                </a:solidFill>
              </a:rPr>
              <a:t>OFF</a:t>
            </a:r>
            <a:r>
              <a:rPr lang="en-GB" b="1" i="1">
                <a:solidFill>
                  <a:schemeClr val="accent2"/>
                </a:solidFill>
              </a:rPr>
              <a:t>2</a:t>
            </a:r>
          </a:p>
        </p:txBody>
      </p:sp>
      <p:sp>
        <p:nvSpPr>
          <p:cNvPr id="22567" name="TextBox 125"/>
          <p:cNvSpPr txBox="1">
            <a:spLocks noChangeArrowheads="1"/>
          </p:cNvSpPr>
          <p:nvPr/>
        </p:nvSpPr>
        <p:spPr bwMode="auto">
          <a:xfrm>
            <a:off x="201613" y="3563938"/>
            <a:ext cx="914400" cy="369887"/>
          </a:xfrm>
          <a:prstGeom prst="rect">
            <a:avLst/>
          </a:prstGeom>
          <a:noFill/>
          <a:ln w="9525">
            <a:noFill/>
            <a:miter lim="800000"/>
            <a:headEnd/>
            <a:tailEnd/>
          </a:ln>
        </p:spPr>
        <p:txBody>
          <a:bodyPr>
            <a:spAutoFit/>
          </a:bodyPr>
          <a:lstStyle/>
          <a:p>
            <a:pPr eaLnBrk="0" hangingPunct="0"/>
            <a:r>
              <a:rPr lang="en-GB" sz="1800" b="1" i="1">
                <a:solidFill>
                  <a:srgbClr val="FF0000"/>
                </a:solidFill>
              </a:rPr>
              <a:t>OFF</a:t>
            </a:r>
            <a:r>
              <a:rPr lang="en-GB" b="1" i="1">
                <a:solidFill>
                  <a:srgbClr val="FF0000"/>
                </a:solidFill>
              </a:rPr>
              <a:t>1</a:t>
            </a:r>
          </a:p>
        </p:txBody>
      </p:sp>
      <p:grpSp>
        <p:nvGrpSpPr>
          <p:cNvPr id="22568" name="Group 16"/>
          <p:cNvGrpSpPr>
            <a:grpSpLocks/>
          </p:cNvGrpSpPr>
          <p:nvPr/>
        </p:nvGrpSpPr>
        <p:grpSpPr bwMode="auto">
          <a:xfrm rot="-2314232">
            <a:off x="336550" y="2840038"/>
            <a:ext cx="647700" cy="647700"/>
            <a:chOff x="1403648" y="3140968"/>
            <a:chExt cx="648072" cy="648072"/>
          </a:xfrm>
        </p:grpSpPr>
        <p:sp>
          <p:nvSpPr>
            <p:cNvPr id="22581" name="Oval 127"/>
            <p:cNvSpPr>
              <a:spLocks noChangeArrowheads="1"/>
            </p:cNvSpPr>
            <p:nvPr/>
          </p:nvSpPr>
          <p:spPr bwMode="auto">
            <a:xfrm>
              <a:off x="1619672" y="3356992"/>
              <a:ext cx="216024" cy="216024"/>
            </a:xfrm>
            <a:prstGeom prst="ellipse">
              <a:avLst/>
            </a:prstGeom>
            <a:noFill/>
            <a:ln w="28575">
              <a:solidFill>
                <a:srgbClr val="FF0000"/>
              </a:solidFill>
              <a:round/>
              <a:headEnd/>
              <a:tailEnd/>
            </a:ln>
          </p:spPr>
          <p:txBody>
            <a:bodyPr wrap="none" anchor="ctr"/>
            <a:lstStyle/>
            <a:p>
              <a:pPr eaLnBrk="0" hangingPunct="0"/>
              <a:endParaRPr lang="en-GB"/>
            </a:p>
          </p:txBody>
        </p:sp>
        <p:sp>
          <p:nvSpPr>
            <p:cNvPr id="22582" name="Oval 128"/>
            <p:cNvSpPr>
              <a:spLocks noChangeArrowheads="1"/>
            </p:cNvSpPr>
            <p:nvPr/>
          </p:nvSpPr>
          <p:spPr bwMode="auto">
            <a:xfrm>
              <a:off x="1403648" y="3356992"/>
              <a:ext cx="216024" cy="216024"/>
            </a:xfrm>
            <a:prstGeom prst="ellipse">
              <a:avLst/>
            </a:prstGeom>
            <a:noFill/>
            <a:ln w="28575">
              <a:solidFill>
                <a:srgbClr val="FF0000"/>
              </a:solidFill>
              <a:round/>
              <a:headEnd/>
              <a:tailEnd/>
            </a:ln>
          </p:spPr>
          <p:txBody>
            <a:bodyPr wrap="none" anchor="ctr"/>
            <a:lstStyle/>
            <a:p>
              <a:pPr eaLnBrk="0" hangingPunct="0"/>
              <a:endParaRPr lang="en-GB"/>
            </a:p>
          </p:txBody>
        </p:sp>
        <p:sp>
          <p:nvSpPr>
            <p:cNvPr id="22583" name="Oval 129"/>
            <p:cNvSpPr>
              <a:spLocks noChangeArrowheads="1"/>
            </p:cNvSpPr>
            <p:nvPr/>
          </p:nvSpPr>
          <p:spPr bwMode="auto">
            <a:xfrm>
              <a:off x="1403648" y="3140968"/>
              <a:ext cx="216024" cy="216024"/>
            </a:xfrm>
            <a:prstGeom prst="ellipse">
              <a:avLst/>
            </a:prstGeom>
            <a:noFill/>
            <a:ln w="28575">
              <a:solidFill>
                <a:srgbClr val="FF0000"/>
              </a:solidFill>
              <a:round/>
              <a:headEnd/>
              <a:tailEnd/>
            </a:ln>
          </p:spPr>
          <p:txBody>
            <a:bodyPr wrap="none" anchor="ctr"/>
            <a:lstStyle/>
            <a:p>
              <a:pPr eaLnBrk="0" hangingPunct="0"/>
              <a:endParaRPr lang="en-GB"/>
            </a:p>
          </p:txBody>
        </p:sp>
        <p:sp>
          <p:nvSpPr>
            <p:cNvPr id="22584" name="Oval 130"/>
            <p:cNvSpPr>
              <a:spLocks noChangeArrowheads="1"/>
            </p:cNvSpPr>
            <p:nvPr/>
          </p:nvSpPr>
          <p:spPr bwMode="auto">
            <a:xfrm>
              <a:off x="1619672" y="3140968"/>
              <a:ext cx="216024" cy="216024"/>
            </a:xfrm>
            <a:prstGeom prst="ellipse">
              <a:avLst/>
            </a:prstGeom>
            <a:noFill/>
            <a:ln w="28575">
              <a:solidFill>
                <a:srgbClr val="FF0000"/>
              </a:solidFill>
              <a:round/>
              <a:headEnd/>
              <a:tailEnd/>
            </a:ln>
          </p:spPr>
          <p:txBody>
            <a:bodyPr wrap="none" anchor="ctr"/>
            <a:lstStyle/>
            <a:p>
              <a:pPr eaLnBrk="0" hangingPunct="0"/>
              <a:endParaRPr lang="en-GB"/>
            </a:p>
          </p:txBody>
        </p:sp>
        <p:sp>
          <p:nvSpPr>
            <p:cNvPr id="22585" name="Oval 131"/>
            <p:cNvSpPr>
              <a:spLocks noChangeArrowheads="1"/>
            </p:cNvSpPr>
            <p:nvPr/>
          </p:nvSpPr>
          <p:spPr bwMode="auto">
            <a:xfrm>
              <a:off x="1835696" y="3356992"/>
              <a:ext cx="216024" cy="216024"/>
            </a:xfrm>
            <a:prstGeom prst="ellipse">
              <a:avLst/>
            </a:prstGeom>
            <a:noFill/>
            <a:ln w="28575">
              <a:solidFill>
                <a:srgbClr val="FF0000"/>
              </a:solidFill>
              <a:round/>
              <a:headEnd/>
              <a:tailEnd/>
            </a:ln>
          </p:spPr>
          <p:txBody>
            <a:bodyPr wrap="none" anchor="ctr"/>
            <a:lstStyle/>
            <a:p>
              <a:pPr eaLnBrk="0" hangingPunct="0"/>
              <a:endParaRPr lang="en-GB"/>
            </a:p>
          </p:txBody>
        </p:sp>
        <p:sp>
          <p:nvSpPr>
            <p:cNvPr id="22586" name="Oval 132"/>
            <p:cNvSpPr>
              <a:spLocks noChangeArrowheads="1"/>
            </p:cNvSpPr>
            <p:nvPr/>
          </p:nvSpPr>
          <p:spPr bwMode="auto">
            <a:xfrm>
              <a:off x="1835696" y="3140968"/>
              <a:ext cx="216024" cy="216024"/>
            </a:xfrm>
            <a:prstGeom prst="ellipse">
              <a:avLst/>
            </a:prstGeom>
            <a:noFill/>
            <a:ln w="28575">
              <a:solidFill>
                <a:srgbClr val="FF0000"/>
              </a:solidFill>
              <a:round/>
              <a:headEnd/>
              <a:tailEnd/>
            </a:ln>
          </p:spPr>
          <p:txBody>
            <a:bodyPr wrap="none" anchor="ctr"/>
            <a:lstStyle/>
            <a:p>
              <a:pPr eaLnBrk="0" hangingPunct="0"/>
              <a:endParaRPr lang="en-GB"/>
            </a:p>
          </p:txBody>
        </p:sp>
        <p:sp>
          <p:nvSpPr>
            <p:cNvPr id="22587" name="Oval 133"/>
            <p:cNvSpPr>
              <a:spLocks noChangeArrowheads="1"/>
            </p:cNvSpPr>
            <p:nvPr/>
          </p:nvSpPr>
          <p:spPr bwMode="auto">
            <a:xfrm>
              <a:off x="1403648" y="3573016"/>
              <a:ext cx="216024" cy="216024"/>
            </a:xfrm>
            <a:prstGeom prst="ellipse">
              <a:avLst/>
            </a:prstGeom>
            <a:noFill/>
            <a:ln w="28575">
              <a:solidFill>
                <a:srgbClr val="FF0000"/>
              </a:solidFill>
              <a:round/>
              <a:headEnd/>
              <a:tailEnd/>
            </a:ln>
          </p:spPr>
          <p:txBody>
            <a:bodyPr wrap="none" anchor="ctr"/>
            <a:lstStyle/>
            <a:p>
              <a:pPr eaLnBrk="0" hangingPunct="0"/>
              <a:endParaRPr lang="en-GB"/>
            </a:p>
          </p:txBody>
        </p:sp>
        <p:sp>
          <p:nvSpPr>
            <p:cNvPr id="22588" name="Oval 134"/>
            <p:cNvSpPr>
              <a:spLocks noChangeArrowheads="1"/>
            </p:cNvSpPr>
            <p:nvPr/>
          </p:nvSpPr>
          <p:spPr bwMode="auto">
            <a:xfrm>
              <a:off x="1619672" y="3573016"/>
              <a:ext cx="216024" cy="216024"/>
            </a:xfrm>
            <a:prstGeom prst="ellipse">
              <a:avLst/>
            </a:prstGeom>
            <a:noFill/>
            <a:ln w="28575">
              <a:solidFill>
                <a:srgbClr val="FF0000"/>
              </a:solidFill>
              <a:round/>
              <a:headEnd/>
              <a:tailEnd/>
            </a:ln>
          </p:spPr>
          <p:txBody>
            <a:bodyPr wrap="none" anchor="ctr"/>
            <a:lstStyle/>
            <a:p>
              <a:pPr eaLnBrk="0" hangingPunct="0"/>
              <a:endParaRPr lang="en-GB"/>
            </a:p>
          </p:txBody>
        </p:sp>
        <p:sp>
          <p:nvSpPr>
            <p:cNvPr id="22589" name="Oval 135"/>
            <p:cNvSpPr>
              <a:spLocks noChangeArrowheads="1"/>
            </p:cNvSpPr>
            <p:nvPr/>
          </p:nvSpPr>
          <p:spPr bwMode="auto">
            <a:xfrm>
              <a:off x="1835696" y="3573016"/>
              <a:ext cx="216024" cy="216024"/>
            </a:xfrm>
            <a:prstGeom prst="ellipse">
              <a:avLst/>
            </a:prstGeom>
            <a:noFill/>
            <a:ln w="28575">
              <a:solidFill>
                <a:srgbClr val="FF0000"/>
              </a:solidFill>
              <a:round/>
              <a:headEnd/>
              <a:tailEnd/>
            </a:ln>
          </p:spPr>
          <p:txBody>
            <a:bodyPr wrap="none" anchor="ctr"/>
            <a:lstStyle/>
            <a:p>
              <a:pPr eaLnBrk="0" hangingPunct="0"/>
              <a:endParaRPr lang="en-GB"/>
            </a:p>
          </p:txBody>
        </p:sp>
      </p:grpSp>
      <p:sp>
        <p:nvSpPr>
          <p:cNvPr id="22569" name="TextBox 139"/>
          <p:cNvSpPr txBox="1">
            <a:spLocks noChangeArrowheads="1"/>
          </p:cNvSpPr>
          <p:nvPr/>
        </p:nvSpPr>
        <p:spPr bwMode="auto">
          <a:xfrm>
            <a:off x="1403350" y="2924175"/>
            <a:ext cx="1368425" cy="369888"/>
          </a:xfrm>
          <a:prstGeom prst="rect">
            <a:avLst/>
          </a:prstGeom>
          <a:noFill/>
          <a:ln w="9525">
            <a:noFill/>
            <a:miter lim="800000"/>
            <a:headEnd/>
            <a:tailEnd/>
          </a:ln>
        </p:spPr>
        <p:txBody>
          <a:bodyPr>
            <a:spAutoFit/>
          </a:bodyPr>
          <a:lstStyle/>
          <a:p>
            <a:pPr eaLnBrk="0" hangingPunct="0"/>
            <a:r>
              <a:rPr lang="en-GB" sz="1800" b="1" i="1">
                <a:solidFill>
                  <a:schemeClr val="accent2"/>
                </a:solidFill>
              </a:rPr>
              <a:t>Sampling:</a:t>
            </a:r>
          </a:p>
        </p:txBody>
      </p:sp>
      <p:sp>
        <p:nvSpPr>
          <p:cNvPr id="22570" name="TextBox 140"/>
          <p:cNvSpPr txBox="1">
            <a:spLocks noChangeArrowheads="1"/>
          </p:cNvSpPr>
          <p:nvPr/>
        </p:nvSpPr>
        <p:spPr bwMode="auto">
          <a:xfrm>
            <a:off x="1331913" y="3194050"/>
            <a:ext cx="1655762" cy="739775"/>
          </a:xfrm>
          <a:prstGeom prst="rect">
            <a:avLst/>
          </a:prstGeom>
          <a:noFill/>
          <a:ln w="9525">
            <a:noFill/>
            <a:miter lim="800000"/>
            <a:headEnd/>
            <a:tailEnd/>
          </a:ln>
        </p:spPr>
        <p:txBody>
          <a:bodyPr>
            <a:spAutoFit/>
          </a:bodyPr>
          <a:lstStyle/>
          <a:p>
            <a:pPr eaLnBrk="0" hangingPunct="0"/>
            <a:r>
              <a:rPr lang="en-GB" sz="1400" b="1" i="1"/>
              <a:t>Fixed: 10, 20, 40”</a:t>
            </a:r>
          </a:p>
          <a:p>
            <a:pPr eaLnBrk="0" hangingPunct="0"/>
            <a:r>
              <a:rPr lang="en-GB" sz="1400" b="1" i="1"/>
              <a:t>Half-beam</a:t>
            </a:r>
          </a:p>
          <a:p>
            <a:pPr eaLnBrk="0" hangingPunct="0"/>
            <a:r>
              <a:rPr lang="en-GB" sz="1400" b="1" i="1"/>
              <a:t>Nyquist</a:t>
            </a:r>
          </a:p>
        </p:txBody>
      </p:sp>
      <p:sp>
        <p:nvSpPr>
          <p:cNvPr id="22571" name="TextBox 141"/>
          <p:cNvSpPr txBox="1">
            <a:spLocks noChangeArrowheads="1"/>
          </p:cNvSpPr>
          <p:nvPr/>
        </p:nvSpPr>
        <p:spPr bwMode="auto">
          <a:xfrm>
            <a:off x="7308850" y="908050"/>
            <a:ext cx="1366838" cy="369888"/>
          </a:xfrm>
          <a:prstGeom prst="rect">
            <a:avLst/>
          </a:prstGeom>
          <a:noFill/>
          <a:ln w="9525">
            <a:noFill/>
            <a:miter lim="800000"/>
            <a:headEnd/>
            <a:tailEnd/>
          </a:ln>
        </p:spPr>
        <p:txBody>
          <a:bodyPr>
            <a:spAutoFit/>
          </a:bodyPr>
          <a:lstStyle/>
          <a:p>
            <a:pPr eaLnBrk="0" hangingPunct="0"/>
            <a:r>
              <a:rPr lang="en-GB" sz="1800" b="1" i="1">
                <a:solidFill>
                  <a:schemeClr val="accent2"/>
                </a:solidFill>
              </a:rPr>
              <a:t>Sampling:</a:t>
            </a:r>
          </a:p>
        </p:txBody>
      </p:sp>
      <p:sp>
        <p:nvSpPr>
          <p:cNvPr id="22572" name="TextBox 143"/>
          <p:cNvSpPr txBox="1">
            <a:spLocks noChangeArrowheads="1"/>
          </p:cNvSpPr>
          <p:nvPr/>
        </p:nvSpPr>
        <p:spPr bwMode="auto">
          <a:xfrm>
            <a:off x="3419475" y="2997200"/>
            <a:ext cx="3673475" cy="368300"/>
          </a:xfrm>
          <a:prstGeom prst="rect">
            <a:avLst/>
          </a:prstGeom>
          <a:noFill/>
          <a:ln w="9525">
            <a:noFill/>
            <a:miter lim="800000"/>
            <a:headEnd/>
            <a:tailEnd/>
          </a:ln>
        </p:spPr>
        <p:txBody>
          <a:bodyPr>
            <a:spAutoFit/>
          </a:bodyPr>
          <a:lstStyle/>
          <a:p>
            <a:pPr eaLnBrk="0" hangingPunct="0"/>
            <a:r>
              <a:rPr lang="en-GB" sz="1800" b="1" i="1">
                <a:solidFill>
                  <a:schemeClr val="accent2"/>
                </a:solidFill>
              </a:rPr>
              <a:t>Possible referencing scheme:</a:t>
            </a:r>
          </a:p>
        </p:txBody>
      </p:sp>
      <p:sp>
        <p:nvSpPr>
          <p:cNvPr id="22573" name="TextBox 144"/>
          <p:cNvSpPr txBox="1">
            <a:spLocks noChangeArrowheads="1"/>
          </p:cNvSpPr>
          <p:nvPr/>
        </p:nvSpPr>
        <p:spPr bwMode="auto">
          <a:xfrm>
            <a:off x="3419475" y="3357563"/>
            <a:ext cx="4392613" cy="522287"/>
          </a:xfrm>
          <a:prstGeom prst="rect">
            <a:avLst/>
          </a:prstGeom>
          <a:noFill/>
          <a:ln w="9525">
            <a:noFill/>
            <a:miter lim="800000"/>
            <a:headEnd/>
            <a:tailEnd/>
          </a:ln>
        </p:spPr>
        <p:txBody>
          <a:bodyPr>
            <a:spAutoFit/>
          </a:bodyPr>
          <a:lstStyle/>
          <a:p>
            <a:pPr eaLnBrk="0" hangingPunct="0"/>
            <a:r>
              <a:rPr lang="en-GB" sz="1400" b="1" i="1"/>
              <a:t>Position Switching (“standard” OTF), </a:t>
            </a:r>
          </a:p>
          <a:p>
            <a:pPr eaLnBrk="0" hangingPunct="0"/>
            <a:r>
              <a:rPr lang="en-GB" sz="1400" b="1" i="1"/>
              <a:t>Load-Chop, Frequency Switch (Sky REF optional)</a:t>
            </a:r>
          </a:p>
        </p:txBody>
      </p:sp>
      <p:sp>
        <p:nvSpPr>
          <p:cNvPr id="22574" name="TextBox 145"/>
          <p:cNvSpPr txBox="1">
            <a:spLocks noChangeArrowheads="1"/>
          </p:cNvSpPr>
          <p:nvPr/>
        </p:nvSpPr>
        <p:spPr bwMode="auto">
          <a:xfrm>
            <a:off x="7308850" y="1196975"/>
            <a:ext cx="1655763" cy="738188"/>
          </a:xfrm>
          <a:prstGeom prst="rect">
            <a:avLst/>
          </a:prstGeom>
          <a:noFill/>
          <a:ln w="9525">
            <a:noFill/>
            <a:miter lim="800000"/>
            <a:headEnd/>
            <a:tailEnd/>
          </a:ln>
        </p:spPr>
        <p:txBody>
          <a:bodyPr>
            <a:spAutoFit/>
          </a:bodyPr>
          <a:lstStyle/>
          <a:p>
            <a:pPr algn="r" eaLnBrk="0" hangingPunct="0"/>
            <a:r>
              <a:rPr lang="en-GB" sz="1400" b="1" i="1"/>
              <a:t>Fixed: 10, 20, 40”</a:t>
            </a:r>
          </a:p>
          <a:p>
            <a:pPr algn="r" eaLnBrk="0" hangingPunct="0"/>
            <a:r>
              <a:rPr lang="en-GB" sz="1400" b="1" i="1"/>
              <a:t>Half-beam</a:t>
            </a:r>
          </a:p>
          <a:p>
            <a:pPr algn="r" eaLnBrk="0" hangingPunct="0"/>
            <a:r>
              <a:rPr lang="en-GB" sz="1400" b="1" i="1"/>
              <a:t>Nyquist</a:t>
            </a:r>
          </a:p>
        </p:txBody>
      </p:sp>
      <p:sp>
        <p:nvSpPr>
          <p:cNvPr id="22575" name="TextBox 146"/>
          <p:cNvSpPr txBox="1">
            <a:spLocks noChangeArrowheads="1"/>
          </p:cNvSpPr>
          <p:nvPr/>
        </p:nvSpPr>
        <p:spPr bwMode="auto">
          <a:xfrm>
            <a:off x="250825" y="4768850"/>
            <a:ext cx="3673475" cy="369888"/>
          </a:xfrm>
          <a:prstGeom prst="rect">
            <a:avLst/>
          </a:prstGeom>
          <a:noFill/>
          <a:ln w="9525">
            <a:noFill/>
            <a:miter lim="800000"/>
            <a:headEnd/>
            <a:tailEnd/>
          </a:ln>
        </p:spPr>
        <p:txBody>
          <a:bodyPr>
            <a:spAutoFit/>
          </a:bodyPr>
          <a:lstStyle/>
          <a:p>
            <a:pPr eaLnBrk="0" hangingPunct="0"/>
            <a:r>
              <a:rPr lang="en-GB" sz="1800" b="1" i="1">
                <a:solidFill>
                  <a:schemeClr val="accent2"/>
                </a:solidFill>
              </a:rPr>
              <a:t>Possible referencing scheme:</a:t>
            </a:r>
          </a:p>
        </p:txBody>
      </p:sp>
      <p:sp>
        <p:nvSpPr>
          <p:cNvPr id="22576" name="TextBox 147"/>
          <p:cNvSpPr txBox="1">
            <a:spLocks noChangeArrowheads="1"/>
          </p:cNvSpPr>
          <p:nvPr/>
        </p:nvSpPr>
        <p:spPr bwMode="auto">
          <a:xfrm>
            <a:off x="250825" y="5084763"/>
            <a:ext cx="3889375" cy="523875"/>
          </a:xfrm>
          <a:prstGeom prst="rect">
            <a:avLst/>
          </a:prstGeom>
          <a:noFill/>
          <a:ln w="9525">
            <a:noFill/>
            <a:miter lim="800000"/>
            <a:headEnd/>
            <a:tailEnd/>
          </a:ln>
        </p:spPr>
        <p:txBody>
          <a:bodyPr>
            <a:spAutoFit/>
          </a:bodyPr>
          <a:lstStyle/>
          <a:p>
            <a:pPr eaLnBrk="0" hangingPunct="0"/>
            <a:r>
              <a:rPr lang="en-GB" sz="1400" b="1" i="1"/>
              <a:t>Dual Beam Switching, Load-Chop, Frequency Switch (Sky REF optional)</a:t>
            </a:r>
          </a:p>
        </p:txBody>
      </p:sp>
      <p:sp>
        <p:nvSpPr>
          <p:cNvPr id="22577" name="TextBox 148"/>
          <p:cNvSpPr txBox="1">
            <a:spLocks noChangeArrowheads="1"/>
          </p:cNvSpPr>
          <p:nvPr/>
        </p:nvSpPr>
        <p:spPr bwMode="auto">
          <a:xfrm>
            <a:off x="250825" y="5508625"/>
            <a:ext cx="3673475" cy="368300"/>
          </a:xfrm>
          <a:prstGeom prst="rect">
            <a:avLst/>
          </a:prstGeom>
          <a:noFill/>
          <a:ln w="9525">
            <a:noFill/>
            <a:miter lim="800000"/>
            <a:headEnd/>
            <a:tailEnd/>
          </a:ln>
        </p:spPr>
        <p:txBody>
          <a:bodyPr>
            <a:spAutoFit/>
          </a:bodyPr>
          <a:lstStyle/>
          <a:p>
            <a:pPr eaLnBrk="0" hangingPunct="0"/>
            <a:r>
              <a:rPr lang="en-GB" sz="1800" b="1" i="1">
                <a:solidFill>
                  <a:schemeClr val="accent2"/>
                </a:solidFill>
              </a:rPr>
              <a:t>Full or partial band coverage</a:t>
            </a:r>
          </a:p>
        </p:txBody>
      </p:sp>
      <p:sp>
        <p:nvSpPr>
          <p:cNvPr id="22578" name="TextBox 149"/>
          <p:cNvSpPr txBox="1">
            <a:spLocks noChangeArrowheads="1"/>
          </p:cNvSpPr>
          <p:nvPr/>
        </p:nvSpPr>
        <p:spPr bwMode="auto">
          <a:xfrm>
            <a:off x="250825" y="5795963"/>
            <a:ext cx="2736850" cy="369887"/>
          </a:xfrm>
          <a:prstGeom prst="rect">
            <a:avLst/>
          </a:prstGeom>
          <a:noFill/>
          <a:ln w="9525">
            <a:noFill/>
            <a:miter lim="800000"/>
            <a:headEnd/>
            <a:tailEnd/>
          </a:ln>
        </p:spPr>
        <p:txBody>
          <a:bodyPr>
            <a:spAutoFit/>
          </a:bodyPr>
          <a:lstStyle/>
          <a:p>
            <a:pPr eaLnBrk="0" hangingPunct="0"/>
            <a:r>
              <a:rPr lang="en-GB" sz="1800" b="1" i="1">
                <a:solidFill>
                  <a:schemeClr val="accent2"/>
                </a:solidFill>
              </a:rPr>
              <a:t>Redundancy 2 to 12</a:t>
            </a:r>
          </a:p>
        </p:txBody>
      </p:sp>
      <p:sp>
        <p:nvSpPr>
          <p:cNvPr id="22579" name="TextBox 150"/>
          <p:cNvSpPr txBox="1">
            <a:spLocks noChangeArrowheads="1"/>
          </p:cNvSpPr>
          <p:nvPr/>
        </p:nvSpPr>
        <p:spPr bwMode="auto">
          <a:xfrm>
            <a:off x="250825" y="4076700"/>
            <a:ext cx="3889375" cy="646113"/>
          </a:xfrm>
          <a:prstGeom prst="rect">
            <a:avLst/>
          </a:prstGeom>
          <a:noFill/>
          <a:ln w="9525">
            <a:noFill/>
            <a:miter lim="800000"/>
            <a:headEnd/>
            <a:tailEnd/>
          </a:ln>
        </p:spPr>
        <p:txBody>
          <a:bodyPr>
            <a:spAutoFit/>
          </a:bodyPr>
          <a:lstStyle/>
          <a:p>
            <a:pPr eaLnBrk="0" hangingPunct="0"/>
            <a:r>
              <a:rPr lang="en-GB" sz="1800" b="1" i="1" u="sng">
                <a:solidFill>
                  <a:schemeClr val="accent2"/>
                </a:solidFill>
              </a:rPr>
              <a:t>WBS (and HRS) stepped in overlapping chunks of 2.4-4 GHz  </a:t>
            </a:r>
          </a:p>
        </p:txBody>
      </p:sp>
      <p:sp>
        <p:nvSpPr>
          <p:cNvPr id="22580" name="Rectangle 5"/>
          <p:cNvSpPr txBox="1">
            <a:spLocks noChangeArrowheads="1"/>
          </p:cNvSpPr>
          <p:nvPr/>
        </p:nvSpPr>
        <p:spPr bwMode="auto">
          <a:xfrm>
            <a:off x="107950" y="6381750"/>
            <a:ext cx="3741738" cy="163513"/>
          </a:xfrm>
          <a:prstGeom prst="rect">
            <a:avLst/>
          </a:prstGeom>
          <a:noFill/>
          <a:ln w="9525">
            <a:noFill/>
            <a:miter lim="800000"/>
            <a:headEnd/>
            <a:tailEnd/>
          </a:ln>
        </p:spPr>
        <p:txBody>
          <a:bodyPr/>
          <a:lstStyle/>
          <a:p>
            <a:r>
              <a:rPr lang="en-US">
                <a:ea typeface="ＭＳ Ｐゴシック" pitchFamily="34" charset="-128"/>
              </a:rPr>
              <a:t>The HIFI Instrument</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mtClean="0"/>
              <a:t>Modes visualized</a:t>
            </a:r>
          </a:p>
        </p:txBody>
      </p:sp>
      <p:pic>
        <p:nvPicPr>
          <p:cNvPr id="23555" name="Picture 272" descr="hifi_fsw2.tiff"/>
          <p:cNvPicPr>
            <a:picLocks noChangeAspect="1"/>
          </p:cNvPicPr>
          <p:nvPr/>
        </p:nvPicPr>
        <p:blipFill>
          <a:blip r:embed="rId2" cstate="print"/>
          <a:srcRect/>
          <a:stretch>
            <a:fillRect/>
          </a:stretch>
        </p:blipFill>
        <p:spPr bwMode="auto">
          <a:xfrm>
            <a:off x="468313" y="4873625"/>
            <a:ext cx="2535237" cy="1147763"/>
          </a:xfrm>
          <a:prstGeom prst="rect">
            <a:avLst/>
          </a:prstGeom>
          <a:noFill/>
          <a:ln w="9525">
            <a:noFill/>
            <a:miter lim="800000"/>
            <a:headEnd/>
            <a:tailEnd/>
          </a:ln>
        </p:spPr>
      </p:pic>
      <p:grpSp>
        <p:nvGrpSpPr>
          <p:cNvPr id="23556" name="Group 15389"/>
          <p:cNvGrpSpPr>
            <a:grpSpLocks/>
          </p:cNvGrpSpPr>
          <p:nvPr/>
        </p:nvGrpSpPr>
        <p:grpSpPr bwMode="auto">
          <a:xfrm>
            <a:off x="179388" y="908050"/>
            <a:ext cx="2879725" cy="3025775"/>
            <a:chOff x="251520" y="980728"/>
            <a:chExt cx="2880320" cy="3024336"/>
          </a:xfrm>
        </p:grpSpPr>
        <p:sp>
          <p:nvSpPr>
            <p:cNvPr id="23618" name="Rectangle 73"/>
            <p:cNvSpPr>
              <a:spLocks noChangeArrowheads="1"/>
            </p:cNvSpPr>
            <p:nvPr/>
          </p:nvSpPr>
          <p:spPr bwMode="auto">
            <a:xfrm>
              <a:off x="251520" y="980728"/>
              <a:ext cx="2808312" cy="3024336"/>
            </a:xfrm>
            <a:prstGeom prst="rect">
              <a:avLst/>
            </a:prstGeom>
            <a:noFill/>
            <a:ln w="28575">
              <a:solidFill>
                <a:schemeClr val="accent2"/>
              </a:solidFill>
              <a:round/>
              <a:headEnd/>
              <a:tailEnd/>
            </a:ln>
          </p:spPr>
          <p:txBody>
            <a:bodyPr wrap="none" anchor="ctr"/>
            <a:lstStyle/>
            <a:p>
              <a:pPr eaLnBrk="0" hangingPunct="0"/>
              <a:endParaRPr lang="en-GB"/>
            </a:p>
          </p:txBody>
        </p:sp>
        <p:sp>
          <p:nvSpPr>
            <p:cNvPr id="23619" name="Rectangle 74"/>
            <p:cNvSpPr>
              <a:spLocks noChangeArrowheads="1"/>
            </p:cNvSpPr>
            <p:nvPr/>
          </p:nvSpPr>
          <p:spPr bwMode="auto">
            <a:xfrm>
              <a:off x="251520" y="980728"/>
              <a:ext cx="2808312" cy="504056"/>
            </a:xfrm>
            <a:prstGeom prst="rect">
              <a:avLst/>
            </a:prstGeom>
            <a:solidFill>
              <a:srgbClr val="3366FF"/>
            </a:solidFill>
            <a:ln w="28575">
              <a:solidFill>
                <a:schemeClr val="accent2"/>
              </a:solidFill>
              <a:round/>
              <a:headEnd/>
              <a:tailEnd/>
            </a:ln>
          </p:spPr>
          <p:txBody>
            <a:bodyPr wrap="none" anchor="ctr"/>
            <a:lstStyle/>
            <a:p>
              <a:pPr eaLnBrk="0" hangingPunct="0"/>
              <a:endParaRPr lang="en-GB"/>
            </a:p>
          </p:txBody>
        </p:sp>
        <p:sp>
          <p:nvSpPr>
            <p:cNvPr id="23620" name="TextBox 75"/>
            <p:cNvSpPr txBox="1">
              <a:spLocks noChangeArrowheads="1"/>
            </p:cNvSpPr>
            <p:nvPr/>
          </p:nvSpPr>
          <p:spPr bwMode="auto">
            <a:xfrm>
              <a:off x="683409" y="980728"/>
              <a:ext cx="2138804" cy="399860"/>
            </a:xfrm>
            <a:prstGeom prst="rect">
              <a:avLst/>
            </a:prstGeom>
            <a:noFill/>
            <a:ln w="9525">
              <a:noFill/>
              <a:miter lim="800000"/>
              <a:headEnd/>
              <a:tailEnd/>
            </a:ln>
          </p:spPr>
          <p:txBody>
            <a:bodyPr>
              <a:spAutoFit/>
            </a:bodyPr>
            <a:lstStyle/>
            <a:p>
              <a:pPr eaLnBrk="0" hangingPunct="0"/>
              <a:r>
                <a:rPr lang="en-GB" sz="2000" b="1">
                  <a:solidFill>
                    <a:srgbClr val="FFFFFF"/>
                  </a:solidFill>
                </a:rPr>
                <a:t>Position Switch</a:t>
              </a:r>
            </a:p>
          </p:txBody>
        </p:sp>
        <p:grpSp>
          <p:nvGrpSpPr>
            <p:cNvPr id="23621" name="Group 20"/>
            <p:cNvGrpSpPr>
              <a:grpSpLocks/>
            </p:cNvGrpSpPr>
            <p:nvPr/>
          </p:nvGrpSpPr>
          <p:grpSpPr bwMode="auto">
            <a:xfrm>
              <a:off x="899592" y="1886024"/>
              <a:ext cx="1440160" cy="1490464"/>
              <a:chOff x="899592" y="2082551"/>
              <a:chExt cx="1440160" cy="1490464"/>
            </a:xfrm>
          </p:grpSpPr>
          <p:sp>
            <p:nvSpPr>
              <p:cNvPr id="23" name="Block Arc 22"/>
              <p:cNvSpPr/>
              <p:nvPr/>
            </p:nvSpPr>
            <p:spPr bwMode="auto">
              <a:xfrm rot="10800000">
                <a:off x="899354" y="2299084"/>
                <a:ext cx="1440159" cy="1274156"/>
              </a:xfrm>
              <a:prstGeom prst="blockArc">
                <a:avLst>
                  <a:gd name="adj1" fmla="val 11657140"/>
                  <a:gd name="adj2" fmla="val 20645630"/>
                  <a:gd name="adj3" fmla="val 3545"/>
                </a:avLst>
              </a:prstGeom>
              <a:solidFill>
                <a:schemeClr val="tx2"/>
              </a:solidFill>
              <a:ln w="9525" cap="flat" cmpd="sng" algn="ctr">
                <a:solidFill>
                  <a:schemeClr val="tx1"/>
                </a:solidFill>
                <a:prstDash val="solid"/>
                <a:round/>
                <a:headEnd type="none" w="med" len="med"/>
                <a:tailEnd type="none" w="med" len="med"/>
              </a:ln>
              <a:effectLst/>
            </p:spPr>
            <p:txBody>
              <a:bodyPr wrap="none" anchor="ctr"/>
              <a:lstStyle/>
              <a:p>
                <a:pPr eaLnBrk="0" hangingPunct="0">
                  <a:defRPr/>
                </a:pPr>
                <a:endParaRPr lang="en-US">
                  <a:latin typeface="Times New Roman" pitchFamily="-107" charset="0"/>
                  <a:ea typeface="ＭＳ Ｐゴシック" pitchFamily="-107" charset="-128"/>
                </a:endParaRPr>
              </a:p>
            </p:txBody>
          </p:sp>
          <p:sp>
            <p:nvSpPr>
              <p:cNvPr id="24" name="Block Arc 23"/>
              <p:cNvSpPr/>
              <p:nvPr/>
            </p:nvSpPr>
            <p:spPr bwMode="auto">
              <a:xfrm rot="10800000">
                <a:off x="1331243" y="2443477"/>
                <a:ext cx="576381" cy="337977"/>
              </a:xfrm>
              <a:prstGeom prst="blockArc">
                <a:avLst>
                  <a:gd name="adj1" fmla="val 11657140"/>
                  <a:gd name="adj2" fmla="val 20645630"/>
                  <a:gd name="adj3" fmla="val 3545"/>
                </a:avLst>
              </a:prstGeom>
              <a:solidFill>
                <a:schemeClr val="tx2"/>
              </a:solidFill>
              <a:ln w="9525" cap="flat" cmpd="sng" algn="ctr">
                <a:solidFill>
                  <a:schemeClr val="tx1"/>
                </a:solidFill>
                <a:prstDash val="solid"/>
                <a:round/>
                <a:headEnd type="none" w="med" len="med"/>
                <a:tailEnd type="none" w="med" len="med"/>
              </a:ln>
              <a:effectLst/>
            </p:spPr>
            <p:txBody>
              <a:bodyPr wrap="none" anchor="ctr"/>
              <a:lstStyle/>
              <a:p>
                <a:pPr eaLnBrk="0" hangingPunct="0">
                  <a:defRPr/>
                </a:pPr>
                <a:endParaRPr lang="en-US">
                  <a:latin typeface="Times New Roman" pitchFamily="-107" charset="0"/>
                  <a:ea typeface="ＭＳ Ｐゴシック" pitchFamily="-107" charset="-128"/>
                </a:endParaRPr>
              </a:p>
            </p:txBody>
          </p:sp>
          <p:cxnSp>
            <p:nvCxnSpPr>
              <p:cNvPr id="23631" name="Straight Connector 19"/>
              <p:cNvCxnSpPr>
                <a:cxnSpLocks noChangeShapeType="1"/>
              </p:cNvCxnSpPr>
              <p:nvPr/>
            </p:nvCxnSpPr>
            <p:spPr bwMode="auto">
              <a:xfrm flipV="1">
                <a:off x="1619671" y="2082551"/>
                <a:ext cx="0" cy="1440160"/>
              </a:xfrm>
              <a:prstGeom prst="line">
                <a:avLst/>
              </a:prstGeom>
              <a:noFill/>
              <a:ln w="28575">
                <a:solidFill>
                  <a:schemeClr val="tx1"/>
                </a:solidFill>
                <a:round/>
                <a:headEnd/>
                <a:tailEnd type="arrow" w="lg" len="med"/>
              </a:ln>
            </p:spPr>
          </p:cxnSp>
        </p:grpSp>
        <p:grpSp>
          <p:nvGrpSpPr>
            <p:cNvPr id="4" name="Group 80"/>
            <p:cNvGrpSpPr/>
            <p:nvPr/>
          </p:nvGrpSpPr>
          <p:grpSpPr>
            <a:xfrm rot="1674155">
              <a:off x="1236633" y="1970644"/>
              <a:ext cx="1440160" cy="1490464"/>
              <a:chOff x="899592" y="2082551"/>
              <a:chExt cx="1440160" cy="1490464"/>
            </a:xfrm>
            <a:solidFill>
              <a:schemeClr val="bg2"/>
            </a:solidFill>
          </p:grpSpPr>
          <p:sp>
            <p:nvSpPr>
              <p:cNvPr id="20" name="Block Arc 19"/>
              <p:cNvSpPr/>
              <p:nvPr/>
            </p:nvSpPr>
            <p:spPr bwMode="auto">
              <a:xfrm rot="10800000">
                <a:off x="899592" y="2298575"/>
                <a:ext cx="1440160" cy="1274440"/>
              </a:xfrm>
              <a:prstGeom prst="blockArc">
                <a:avLst>
                  <a:gd name="adj1" fmla="val 11657140"/>
                  <a:gd name="adj2" fmla="val 20645630"/>
                  <a:gd name="adj3" fmla="val 3545"/>
                </a:avLst>
              </a:prstGeom>
              <a:grpFill/>
              <a:ln w="9525" cap="flat" cmpd="sng" algn="ctr">
                <a:solidFill>
                  <a:schemeClr val="bg2"/>
                </a:solidFill>
                <a:prstDash val="solid"/>
                <a:round/>
                <a:headEnd type="none" w="med" len="med"/>
                <a:tailEnd type="none" w="med" len="med"/>
              </a:ln>
              <a:effectLst/>
            </p:spPr>
            <p:txBody>
              <a:bodyPr wrap="none" anchor="ctr"/>
              <a:lstStyle/>
              <a:p>
                <a:pPr eaLnBrk="0" hangingPunct="0">
                  <a:defRPr/>
                </a:pPr>
                <a:endParaRPr lang="en-US">
                  <a:latin typeface="Times New Roman" pitchFamily="-109" charset="0"/>
                  <a:ea typeface="ＭＳ Ｐゴシック" charset="0"/>
                  <a:cs typeface="ＭＳ Ｐゴシック" charset="0"/>
                </a:endParaRPr>
              </a:p>
            </p:txBody>
          </p:sp>
          <p:sp>
            <p:nvSpPr>
              <p:cNvPr id="21" name="Block Arc 20"/>
              <p:cNvSpPr/>
              <p:nvPr/>
            </p:nvSpPr>
            <p:spPr bwMode="auto">
              <a:xfrm rot="10800000">
                <a:off x="1331638" y="2442591"/>
                <a:ext cx="576063" cy="338336"/>
              </a:xfrm>
              <a:prstGeom prst="blockArc">
                <a:avLst>
                  <a:gd name="adj1" fmla="val 11657140"/>
                  <a:gd name="adj2" fmla="val 20645630"/>
                  <a:gd name="adj3" fmla="val 3545"/>
                </a:avLst>
              </a:prstGeom>
              <a:grpFill/>
              <a:ln w="9525" cap="flat" cmpd="sng" algn="ctr">
                <a:solidFill>
                  <a:schemeClr val="bg2"/>
                </a:solidFill>
                <a:prstDash val="solid"/>
                <a:round/>
                <a:headEnd type="none" w="med" len="med"/>
                <a:tailEnd type="none" w="med" len="med"/>
              </a:ln>
              <a:effectLst/>
            </p:spPr>
            <p:txBody>
              <a:bodyPr wrap="none" anchor="ctr"/>
              <a:lstStyle/>
              <a:p>
                <a:pPr eaLnBrk="0" hangingPunct="0">
                  <a:defRPr/>
                </a:pPr>
                <a:endParaRPr lang="en-US">
                  <a:latin typeface="Times New Roman" pitchFamily="-109" charset="0"/>
                  <a:ea typeface="ＭＳ Ｐゴシック" charset="0"/>
                  <a:cs typeface="ＭＳ Ｐゴシック" charset="0"/>
                </a:endParaRPr>
              </a:p>
            </p:txBody>
          </p:sp>
          <p:cxnSp>
            <p:nvCxnSpPr>
              <p:cNvPr id="22" name="Straight Connector 21"/>
              <p:cNvCxnSpPr/>
              <p:nvPr/>
            </p:nvCxnSpPr>
            <p:spPr bwMode="auto">
              <a:xfrm flipV="1">
                <a:off x="1619671" y="2082551"/>
                <a:ext cx="0" cy="1440160"/>
              </a:xfrm>
              <a:prstGeom prst="line">
                <a:avLst/>
              </a:prstGeom>
              <a:grpFill/>
              <a:ln w="28575" cap="flat" cmpd="sng" algn="ctr">
                <a:solidFill>
                  <a:schemeClr val="bg2"/>
                </a:solidFill>
                <a:prstDash val="solid"/>
                <a:round/>
                <a:headEnd type="none" w="med" len="med"/>
                <a:tailEnd type="arrow" w="lg" len="med"/>
              </a:ln>
              <a:effectLst/>
            </p:spPr>
          </p:cxnSp>
        </p:grpSp>
        <p:sp>
          <p:nvSpPr>
            <p:cNvPr id="11" name="5-Point Star 10"/>
            <p:cNvSpPr/>
            <p:nvPr/>
          </p:nvSpPr>
          <p:spPr bwMode="auto">
            <a:xfrm>
              <a:off x="1512255" y="1575758"/>
              <a:ext cx="215945" cy="215797"/>
            </a:xfrm>
            <a:prstGeom prst="star5">
              <a:avLst/>
            </a:prstGeom>
            <a:solidFill>
              <a:srgbClr val="FF6600"/>
            </a:solidFill>
            <a:ln w="9525" cap="flat" cmpd="sng" algn="ctr">
              <a:solidFill>
                <a:srgbClr val="FF6600"/>
              </a:solidFill>
              <a:prstDash val="solid"/>
              <a:round/>
              <a:headEnd type="none" w="med" len="med"/>
              <a:tailEnd type="none" w="med" len="med"/>
            </a:ln>
            <a:effectLst/>
          </p:spPr>
          <p:txBody>
            <a:bodyPr wrap="none" anchor="ctr"/>
            <a:lstStyle/>
            <a:p>
              <a:pPr eaLnBrk="0" hangingPunct="0">
                <a:defRPr/>
              </a:pPr>
              <a:endParaRPr lang="en-US">
                <a:latin typeface="Times New Roman" pitchFamily="-107" charset="0"/>
                <a:ea typeface="ＭＳ Ｐゴシック" pitchFamily="-107" charset="-128"/>
              </a:endParaRPr>
            </a:p>
          </p:txBody>
        </p:sp>
        <p:sp>
          <p:nvSpPr>
            <p:cNvPr id="12" name="Cloud Callout 11"/>
            <p:cNvSpPr/>
            <p:nvPr/>
          </p:nvSpPr>
          <p:spPr bwMode="auto">
            <a:xfrm>
              <a:off x="2268062" y="1791555"/>
              <a:ext cx="287396" cy="217384"/>
            </a:xfrm>
            <a:prstGeom prst="cloudCallout">
              <a:avLst>
                <a:gd name="adj1" fmla="val -13889"/>
                <a:gd name="adj2" fmla="val 15858"/>
              </a:avLst>
            </a:prstGeom>
            <a:solidFill>
              <a:schemeClr val="bg2">
                <a:lumMod val="60000"/>
                <a:lumOff val="40000"/>
              </a:schemeClr>
            </a:solidFill>
            <a:ln w="9525" cap="flat" cmpd="sng" algn="ctr">
              <a:solidFill>
                <a:schemeClr val="bg2">
                  <a:lumMod val="60000"/>
                  <a:lumOff val="40000"/>
                </a:schemeClr>
              </a:solidFill>
              <a:prstDash val="solid"/>
              <a:round/>
              <a:headEnd type="none" w="med" len="med"/>
              <a:tailEnd type="none" w="med" len="med"/>
            </a:ln>
            <a:effectLst/>
          </p:spPr>
          <p:txBody>
            <a:bodyPr wrap="none" anchor="ctr"/>
            <a:lstStyle/>
            <a:p>
              <a:pPr eaLnBrk="0" hangingPunct="0">
                <a:defRPr/>
              </a:pPr>
              <a:endParaRPr lang="en-GB">
                <a:latin typeface="Times New Roman" pitchFamily="-107" charset="0"/>
                <a:ea typeface="ＭＳ Ｐゴシック" pitchFamily="-107" charset="-128"/>
              </a:endParaRPr>
            </a:p>
          </p:txBody>
        </p:sp>
        <p:sp>
          <p:nvSpPr>
            <p:cNvPr id="23625" name="TextBox 84"/>
            <p:cNvSpPr txBox="1">
              <a:spLocks noChangeArrowheads="1"/>
            </p:cNvSpPr>
            <p:nvPr/>
          </p:nvSpPr>
          <p:spPr bwMode="auto">
            <a:xfrm>
              <a:off x="993304" y="1484784"/>
              <a:ext cx="698376" cy="379537"/>
            </a:xfrm>
            <a:prstGeom prst="rect">
              <a:avLst/>
            </a:prstGeom>
            <a:noFill/>
            <a:ln w="9525">
              <a:noFill/>
              <a:miter lim="800000"/>
              <a:headEnd/>
              <a:tailEnd/>
            </a:ln>
          </p:spPr>
          <p:txBody>
            <a:bodyPr>
              <a:spAutoFit/>
            </a:bodyPr>
            <a:lstStyle/>
            <a:p>
              <a:pPr eaLnBrk="0" hangingPunct="0"/>
              <a:r>
                <a:rPr lang="en-GB" sz="1800" b="1" i="1">
                  <a:solidFill>
                    <a:schemeClr val="accent2"/>
                  </a:solidFill>
                </a:rPr>
                <a:t>ON</a:t>
              </a:r>
            </a:p>
          </p:txBody>
        </p:sp>
        <p:sp>
          <p:nvSpPr>
            <p:cNvPr id="23626" name="TextBox 85"/>
            <p:cNvSpPr txBox="1">
              <a:spLocks noChangeArrowheads="1"/>
            </p:cNvSpPr>
            <p:nvPr/>
          </p:nvSpPr>
          <p:spPr bwMode="auto">
            <a:xfrm>
              <a:off x="2433464" y="1484784"/>
              <a:ext cx="698376" cy="379537"/>
            </a:xfrm>
            <a:prstGeom prst="rect">
              <a:avLst/>
            </a:prstGeom>
            <a:noFill/>
            <a:ln w="9525">
              <a:noFill/>
              <a:miter lim="800000"/>
              <a:headEnd/>
              <a:tailEnd/>
            </a:ln>
          </p:spPr>
          <p:txBody>
            <a:bodyPr>
              <a:spAutoFit/>
            </a:bodyPr>
            <a:lstStyle/>
            <a:p>
              <a:pPr eaLnBrk="0" hangingPunct="0"/>
              <a:r>
                <a:rPr lang="en-GB" sz="1800" b="1" i="1">
                  <a:solidFill>
                    <a:schemeClr val="accent2"/>
                  </a:solidFill>
                </a:rPr>
                <a:t>OFF</a:t>
              </a:r>
            </a:p>
          </p:txBody>
        </p:sp>
        <p:grpSp>
          <p:nvGrpSpPr>
            <p:cNvPr id="5" name="Group 160"/>
            <p:cNvGrpSpPr/>
            <p:nvPr/>
          </p:nvGrpSpPr>
          <p:grpSpPr>
            <a:xfrm rot="1674155">
              <a:off x="1236633" y="1970644"/>
              <a:ext cx="1440160" cy="1490464"/>
              <a:chOff x="899592" y="2082551"/>
              <a:chExt cx="1440160" cy="1490464"/>
            </a:xfrm>
            <a:solidFill>
              <a:schemeClr val="bg2"/>
            </a:solidFill>
          </p:grpSpPr>
          <p:sp>
            <p:nvSpPr>
              <p:cNvPr id="17" name="Block Arc 16"/>
              <p:cNvSpPr/>
              <p:nvPr/>
            </p:nvSpPr>
            <p:spPr bwMode="auto">
              <a:xfrm rot="10800000">
                <a:off x="899592" y="2298575"/>
                <a:ext cx="1440160" cy="1274440"/>
              </a:xfrm>
              <a:prstGeom prst="blockArc">
                <a:avLst>
                  <a:gd name="adj1" fmla="val 11657140"/>
                  <a:gd name="adj2" fmla="val 20645630"/>
                  <a:gd name="adj3" fmla="val 3545"/>
                </a:avLst>
              </a:prstGeom>
              <a:grpFill/>
              <a:ln w="9525" cap="flat" cmpd="sng" algn="ctr">
                <a:solidFill>
                  <a:schemeClr val="bg2"/>
                </a:solidFill>
                <a:prstDash val="solid"/>
                <a:round/>
                <a:headEnd type="none" w="med" len="med"/>
                <a:tailEnd type="none" w="med" len="med"/>
              </a:ln>
              <a:effectLst/>
            </p:spPr>
            <p:txBody>
              <a:bodyPr wrap="none" anchor="ctr"/>
              <a:lstStyle/>
              <a:p>
                <a:pPr eaLnBrk="0" hangingPunct="0">
                  <a:defRPr/>
                </a:pPr>
                <a:endParaRPr lang="en-US">
                  <a:latin typeface="Times New Roman" pitchFamily="-109" charset="0"/>
                  <a:ea typeface="ＭＳ Ｐゴシック" charset="0"/>
                  <a:cs typeface="ＭＳ Ｐゴシック" charset="0"/>
                </a:endParaRPr>
              </a:p>
            </p:txBody>
          </p:sp>
          <p:sp>
            <p:nvSpPr>
              <p:cNvPr id="18" name="Block Arc 17"/>
              <p:cNvSpPr/>
              <p:nvPr/>
            </p:nvSpPr>
            <p:spPr bwMode="auto">
              <a:xfrm rot="10800000">
                <a:off x="1331638" y="2442591"/>
                <a:ext cx="576063" cy="338336"/>
              </a:xfrm>
              <a:prstGeom prst="blockArc">
                <a:avLst>
                  <a:gd name="adj1" fmla="val 11657140"/>
                  <a:gd name="adj2" fmla="val 20645630"/>
                  <a:gd name="adj3" fmla="val 3545"/>
                </a:avLst>
              </a:prstGeom>
              <a:grpFill/>
              <a:ln w="9525" cap="flat" cmpd="sng" algn="ctr">
                <a:solidFill>
                  <a:schemeClr val="bg2"/>
                </a:solidFill>
                <a:prstDash val="solid"/>
                <a:round/>
                <a:headEnd type="none" w="med" len="med"/>
                <a:tailEnd type="none" w="med" len="med"/>
              </a:ln>
              <a:effectLst/>
            </p:spPr>
            <p:txBody>
              <a:bodyPr wrap="none" anchor="ctr"/>
              <a:lstStyle/>
              <a:p>
                <a:pPr eaLnBrk="0" hangingPunct="0">
                  <a:defRPr/>
                </a:pPr>
                <a:endParaRPr lang="en-US">
                  <a:latin typeface="Times New Roman" pitchFamily="-109" charset="0"/>
                  <a:ea typeface="ＭＳ Ｐゴシック" charset="0"/>
                  <a:cs typeface="ＭＳ Ｐゴシック" charset="0"/>
                </a:endParaRPr>
              </a:p>
            </p:txBody>
          </p:sp>
          <p:cxnSp>
            <p:nvCxnSpPr>
              <p:cNvPr id="19" name="Straight Connector 18"/>
              <p:cNvCxnSpPr/>
              <p:nvPr/>
            </p:nvCxnSpPr>
            <p:spPr bwMode="auto">
              <a:xfrm flipV="1">
                <a:off x="1619671" y="2082551"/>
                <a:ext cx="0" cy="1440160"/>
              </a:xfrm>
              <a:prstGeom prst="line">
                <a:avLst/>
              </a:prstGeom>
              <a:grpFill/>
              <a:ln w="28575" cap="flat" cmpd="sng" algn="ctr">
                <a:solidFill>
                  <a:schemeClr val="bg2"/>
                </a:solidFill>
                <a:prstDash val="solid"/>
                <a:round/>
                <a:headEnd type="none" w="med" len="med"/>
                <a:tailEnd type="arrow" w="lg" len="med"/>
              </a:ln>
              <a:effectLst/>
            </p:spPr>
          </p:cxnSp>
        </p:grpSp>
        <p:sp>
          <p:nvSpPr>
            <p:cNvPr id="23628" name="TextBox 189"/>
            <p:cNvSpPr txBox="1">
              <a:spLocks noChangeArrowheads="1"/>
            </p:cNvSpPr>
            <p:nvPr/>
          </p:nvSpPr>
          <p:spPr bwMode="auto">
            <a:xfrm>
              <a:off x="467544" y="3501008"/>
              <a:ext cx="2592288" cy="379537"/>
            </a:xfrm>
            <a:prstGeom prst="rect">
              <a:avLst/>
            </a:prstGeom>
            <a:noFill/>
            <a:ln w="9525">
              <a:noFill/>
              <a:miter lim="800000"/>
              <a:headEnd/>
              <a:tailEnd/>
            </a:ln>
          </p:spPr>
          <p:txBody>
            <a:bodyPr>
              <a:spAutoFit/>
            </a:bodyPr>
            <a:lstStyle/>
            <a:p>
              <a:pPr eaLnBrk="0" hangingPunct="0"/>
              <a:r>
                <a:rPr lang="en-GB" sz="1800" b="1" i="1">
                  <a:solidFill>
                    <a:schemeClr val="accent2"/>
                  </a:solidFill>
                </a:rPr>
                <a:t>Telescope slewing</a:t>
              </a:r>
            </a:p>
          </p:txBody>
        </p:sp>
      </p:grpSp>
      <p:sp>
        <p:nvSpPr>
          <p:cNvPr id="23557" name="Rectangle 193"/>
          <p:cNvSpPr>
            <a:spLocks noChangeArrowheads="1"/>
          </p:cNvSpPr>
          <p:nvPr/>
        </p:nvSpPr>
        <p:spPr bwMode="auto">
          <a:xfrm>
            <a:off x="6227763" y="908050"/>
            <a:ext cx="2808287" cy="3025775"/>
          </a:xfrm>
          <a:prstGeom prst="rect">
            <a:avLst/>
          </a:prstGeom>
          <a:noFill/>
          <a:ln w="28575">
            <a:solidFill>
              <a:schemeClr val="accent2"/>
            </a:solidFill>
            <a:round/>
            <a:headEnd/>
            <a:tailEnd/>
          </a:ln>
        </p:spPr>
        <p:txBody>
          <a:bodyPr wrap="none" anchor="ctr"/>
          <a:lstStyle/>
          <a:p>
            <a:pPr eaLnBrk="0" hangingPunct="0"/>
            <a:endParaRPr lang="en-GB"/>
          </a:p>
        </p:txBody>
      </p:sp>
      <p:sp>
        <p:nvSpPr>
          <p:cNvPr id="23558" name="Rectangle 194"/>
          <p:cNvSpPr>
            <a:spLocks noChangeArrowheads="1"/>
          </p:cNvSpPr>
          <p:nvPr/>
        </p:nvSpPr>
        <p:spPr bwMode="auto">
          <a:xfrm>
            <a:off x="6227763" y="908050"/>
            <a:ext cx="2808287" cy="504825"/>
          </a:xfrm>
          <a:prstGeom prst="rect">
            <a:avLst/>
          </a:prstGeom>
          <a:solidFill>
            <a:srgbClr val="3366FF"/>
          </a:solidFill>
          <a:ln w="28575">
            <a:solidFill>
              <a:schemeClr val="accent2"/>
            </a:solidFill>
            <a:round/>
            <a:headEnd/>
            <a:tailEnd/>
          </a:ln>
        </p:spPr>
        <p:txBody>
          <a:bodyPr wrap="none" anchor="ctr"/>
          <a:lstStyle/>
          <a:p>
            <a:pPr eaLnBrk="0" hangingPunct="0"/>
            <a:endParaRPr lang="en-GB"/>
          </a:p>
        </p:txBody>
      </p:sp>
      <p:sp>
        <p:nvSpPr>
          <p:cNvPr id="23559" name="TextBox 195"/>
          <p:cNvSpPr txBox="1">
            <a:spLocks noChangeArrowheads="1"/>
          </p:cNvSpPr>
          <p:nvPr/>
        </p:nvSpPr>
        <p:spPr bwMode="auto">
          <a:xfrm>
            <a:off x="6875463" y="908050"/>
            <a:ext cx="1944687" cy="400050"/>
          </a:xfrm>
          <a:prstGeom prst="rect">
            <a:avLst/>
          </a:prstGeom>
          <a:noFill/>
          <a:ln w="9525">
            <a:noFill/>
            <a:miter lim="800000"/>
            <a:headEnd/>
            <a:tailEnd/>
          </a:ln>
        </p:spPr>
        <p:txBody>
          <a:bodyPr>
            <a:spAutoFit/>
          </a:bodyPr>
          <a:lstStyle/>
          <a:p>
            <a:pPr eaLnBrk="0" hangingPunct="0"/>
            <a:r>
              <a:rPr lang="en-GB" sz="2000" b="1">
                <a:solidFill>
                  <a:srgbClr val="FFFFFF"/>
                </a:solidFill>
              </a:rPr>
              <a:t>Load Chop</a:t>
            </a:r>
          </a:p>
        </p:txBody>
      </p:sp>
      <p:sp>
        <p:nvSpPr>
          <p:cNvPr id="23560" name="TextBox 199"/>
          <p:cNvSpPr txBox="1">
            <a:spLocks noChangeArrowheads="1"/>
          </p:cNvSpPr>
          <p:nvPr/>
        </p:nvSpPr>
        <p:spPr bwMode="auto">
          <a:xfrm>
            <a:off x="8172450" y="3357563"/>
            <a:ext cx="914400" cy="368300"/>
          </a:xfrm>
          <a:prstGeom prst="rect">
            <a:avLst/>
          </a:prstGeom>
          <a:noFill/>
          <a:ln w="9525">
            <a:noFill/>
            <a:miter lim="800000"/>
            <a:headEnd/>
            <a:tailEnd/>
          </a:ln>
        </p:spPr>
        <p:txBody>
          <a:bodyPr>
            <a:spAutoFit/>
          </a:bodyPr>
          <a:lstStyle/>
          <a:p>
            <a:pPr eaLnBrk="0" hangingPunct="0"/>
            <a:r>
              <a:rPr lang="en-GB" sz="1800" b="1" i="1">
                <a:solidFill>
                  <a:schemeClr val="accent2"/>
                </a:solidFill>
              </a:rPr>
              <a:t> COLD</a:t>
            </a:r>
            <a:endParaRPr lang="en-GB" b="1" i="1">
              <a:solidFill>
                <a:schemeClr val="accent2"/>
              </a:solidFill>
            </a:endParaRPr>
          </a:p>
        </p:txBody>
      </p:sp>
      <p:sp>
        <p:nvSpPr>
          <p:cNvPr id="23561" name="TextBox 210"/>
          <p:cNvSpPr txBox="1">
            <a:spLocks noChangeArrowheads="1"/>
          </p:cNvSpPr>
          <p:nvPr/>
        </p:nvSpPr>
        <p:spPr bwMode="auto">
          <a:xfrm>
            <a:off x="8027988" y="2708275"/>
            <a:ext cx="1116012" cy="649288"/>
          </a:xfrm>
          <a:prstGeom prst="rect">
            <a:avLst/>
          </a:prstGeom>
          <a:noFill/>
          <a:ln w="9525">
            <a:noFill/>
            <a:miter lim="800000"/>
            <a:headEnd/>
            <a:tailEnd/>
          </a:ln>
        </p:spPr>
        <p:txBody>
          <a:bodyPr>
            <a:spAutoFit/>
          </a:bodyPr>
          <a:lstStyle/>
          <a:p>
            <a:pPr eaLnBrk="0" hangingPunct="0"/>
            <a:r>
              <a:rPr lang="en-GB" sz="1800" b="1" i="1">
                <a:solidFill>
                  <a:schemeClr val="accent2"/>
                </a:solidFill>
              </a:rPr>
              <a:t>Internal load</a:t>
            </a:r>
          </a:p>
        </p:txBody>
      </p:sp>
      <p:sp>
        <p:nvSpPr>
          <p:cNvPr id="23562" name="Rectangle 212"/>
          <p:cNvSpPr>
            <a:spLocks noChangeArrowheads="1"/>
          </p:cNvSpPr>
          <p:nvPr/>
        </p:nvSpPr>
        <p:spPr bwMode="auto">
          <a:xfrm>
            <a:off x="3203575" y="908050"/>
            <a:ext cx="2808288" cy="3025775"/>
          </a:xfrm>
          <a:prstGeom prst="rect">
            <a:avLst/>
          </a:prstGeom>
          <a:noFill/>
          <a:ln w="28575">
            <a:solidFill>
              <a:schemeClr val="accent2"/>
            </a:solidFill>
            <a:round/>
            <a:headEnd/>
            <a:tailEnd/>
          </a:ln>
        </p:spPr>
        <p:txBody>
          <a:bodyPr wrap="none" anchor="ctr"/>
          <a:lstStyle/>
          <a:p>
            <a:pPr eaLnBrk="0" hangingPunct="0"/>
            <a:endParaRPr lang="en-GB"/>
          </a:p>
        </p:txBody>
      </p:sp>
      <p:sp>
        <p:nvSpPr>
          <p:cNvPr id="23563" name="Rectangle 213"/>
          <p:cNvSpPr>
            <a:spLocks noChangeArrowheads="1"/>
          </p:cNvSpPr>
          <p:nvPr/>
        </p:nvSpPr>
        <p:spPr bwMode="auto">
          <a:xfrm>
            <a:off x="3203575" y="908050"/>
            <a:ext cx="2808288" cy="504825"/>
          </a:xfrm>
          <a:prstGeom prst="rect">
            <a:avLst/>
          </a:prstGeom>
          <a:solidFill>
            <a:srgbClr val="3366FF"/>
          </a:solidFill>
          <a:ln w="28575">
            <a:solidFill>
              <a:schemeClr val="accent2"/>
            </a:solidFill>
            <a:round/>
            <a:headEnd/>
            <a:tailEnd/>
          </a:ln>
        </p:spPr>
        <p:txBody>
          <a:bodyPr wrap="none" anchor="ctr"/>
          <a:lstStyle/>
          <a:p>
            <a:pPr eaLnBrk="0" hangingPunct="0"/>
            <a:endParaRPr lang="en-GB"/>
          </a:p>
        </p:txBody>
      </p:sp>
      <p:sp>
        <p:nvSpPr>
          <p:cNvPr id="23564" name="TextBox 214"/>
          <p:cNvSpPr txBox="1">
            <a:spLocks noChangeArrowheads="1"/>
          </p:cNvSpPr>
          <p:nvPr/>
        </p:nvSpPr>
        <p:spPr bwMode="auto">
          <a:xfrm>
            <a:off x="3276600" y="908050"/>
            <a:ext cx="2808288" cy="400050"/>
          </a:xfrm>
          <a:prstGeom prst="rect">
            <a:avLst/>
          </a:prstGeom>
          <a:noFill/>
          <a:ln w="9525">
            <a:noFill/>
            <a:miter lim="800000"/>
            <a:headEnd/>
            <a:tailEnd/>
          </a:ln>
        </p:spPr>
        <p:txBody>
          <a:bodyPr>
            <a:spAutoFit/>
          </a:bodyPr>
          <a:lstStyle/>
          <a:p>
            <a:pPr eaLnBrk="0" hangingPunct="0"/>
            <a:r>
              <a:rPr lang="en-GB" sz="2000" b="1">
                <a:solidFill>
                  <a:srgbClr val="FFFFFF"/>
                </a:solidFill>
              </a:rPr>
              <a:t>Double Beam Switch</a:t>
            </a:r>
          </a:p>
        </p:txBody>
      </p:sp>
      <p:sp>
        <p:nvSpPr>
          <p:cNvPr id="34" name="5-Point Star 33"/>
          <p:cNvSpPr/>
          <p:nvPr/>
        </p:nvSpPr>
        <p:spPr bwMode="auto">
          <a:xfrm>
            <a:off x="4500563" y="1774825"/>
            <a:ext cx="215900" cy="215900"/>
          </a:xfrm>
          <a:prstGeom prst="star5">
            <a:avLst/>
          </a:prstGeom>
          <a:solidFill>
            <a:srgbClr val="FF6600"/>
          </a:solidFill>
          <a:ln w="9525" cap="flat" cmpd="sng" algn="ctr">
            <a:solidFill>
              <a:srgbClr val="FF6600"/>
            </a:solidFill>
            <a:prstDash val="solid"/>
            <a:round/>
            <a:headEnd type="none" w="med" len="med"/>
            <a:tailEnd type="none" w="med" len="med"/>
          </a:ln>
          <a:effectLst/>
        </p:spPr>
        <p:txBody>
          <a:bodyPr wrap="none" anchor="ctr"/>
          <a:lstStyle/>
          <a:p>
            <a:pPr eaLnBrk="0" hangingPunct="0">
              <a:defRPr/>
            </a:pPr>
            <a:endParaRPr lang="en-US">
              <a:latin typeface="Times New Roman" pitchFamily="-107" charset="0"/>
              <a:ea typeface="ＭＳ Ｐゴシック" pitchFamily="-107" charset="-128"/>
            </a:endParaRPr>
          </a:p>
        </p:txBody>
      </p:sp>
      <p:sp>
        <p:nvSpPr>
          <p:cNvPr id="35" name="Cloud Callout 34"/>
          <p:cNvSpPr/>
          <p:nvPr/>
        </p:nvSpPr>
        <p:spPr bwMode="auto">
          <a:xfrm>
            <a:off x="5003800" y="1779588"/>
            <a:ext cx="288925" cy="215900"/>
          </a:xfrm>
          <a:prstGeom prst="cloudCallout">
            <a:avLst>
              <a:gd name="adj1" fmla="val -13889"/>
              <a:gd name="adj2" fmla="val 15858"/>
            </a:avLst>
          </a:prstGeom>
          <a:solidFill>
            <a:schemeClr val="accent2"/>
          </a:solidFill>
          <a:ln w="9525" cap="flat" cmpd="sng" algn="ctr">
            <a:solidFill>
              <a:schemeClr val="accent6"/>
            </a:solidFill>
            <a:prstDash val="solid"/>
            <a:round/>
            <a:headEnd type="none" w="med" len="med"/>
            <a:tailEnd type="none" w="med" len="med"/>
          </a:ln>
          <a:effectLst/>
        </p:spPr>
        <p:txBody>
          <a:bodyPr wrap="none" anchor="ctr"/>
          <a:lstStyle/>
          <a:p>
            <a:pPr eaLnBrk="0" hangingPunct="0">
              <a:defRPr/>
            </a:pPr>
            <a:endParaRPr lang="en-GB">
              <a:latin typeface="Times New Roman" pitchFamily="-107" charset="0"/>
              <a:ea typeface="ＭＳ Ｐゴシック" pitchFamily="-107" charset="-128"/>
            </a:endParaRPr>
          </a:p>
        </p:txBody>
      </p:sp>
      <p:sp>
        <p:nvSpPr>
          <p:cNvPr id="23567" name="TextBox 217"/>
          <p:cNvSpPr txBox="1">
            <a:spLocks noChangeArrowheads="1"/>
          </p:cNvSpPr>
          <p:nvPr/>
        </p:nvSpPr>
        <p:spPr bwMode="auto">
          <a:xfrm>
            <a:off x="4067175" y="1414463"/>
            <a:ext cx="1225550" cy="379412"/>
          </a:xfrm>
          <a:prstGeom prst="rect">
            <a:avLst/>
          </a:prstGeom>
          <a:noFill/>
          <a:ln w="9525">
            <a:noFill/>
            <a:miter lim="800000"/>
            <a:headEnd/>
            <a:tailEnd/>
          </a:ln>
        </p:spPr>
        <p:txBody>
          <a:bodyPr>
            <a:spAutoFit/>
          </a:bodyPr>
          <a:lstStyle/>
          <a:p>
            <a:pPr eaLnBrk="0" hangingPunct="0"/>
            <a:r>
              <a:rPr lang="en-GB" sz="1800" b="1" i="1">
                <a:solidFill>
                  <a:srgbClr val="000000"/>
                </a:solidFill>
              </a:rPr>
              <a:t>ON</a:t>
            </a:r>
            <a:r>
              <a:rPr lang="en-GB" b="1" i="1">
                <a:solidFill>
                  <a:srgbClr val="000000"/>
                </a:solidFill>
              </a:rPr>
              <a:t>1</a:t>
            </a:r>
            <a:r>
              <a:rPr lang="en-GB" sz="1800" b="1" i="1">
                <a:solidFill>
                  <a:srgbClr val="000000"/>
                </a:solidFill>
              </a:rPr>
              <a:t>/ON</a:t>
            </a:r>
            <a:r>
              <a:rPr lang="en-GB" b="1" i="1">
                <a:solidFill>
                  <a:srgbClr val="000000"/>
                </a:solidFill>
              </a:rPr>
              <a:t>2</a:t>
            </a:r>
          </a:p>
        </p:txBody>
      </p:sp>
      <p:sp>
        <p:nvSpPr>
          <p:cNvPr id="23568" name="TextBox 218"/>
          <p:cNvSpPr txBox="1">
            <a:spLocks noChangeArrowheads="1"/>
          </p:cNvSpPr>
          <p:nvPr/>
        </p:nvSpPr>
        <p:spPr bwMode="auto">
          <a:xfrm>
            <a:off x="5241925" y="1695450"/>
            <a:ext cx="914400" cy="369888"/>
          </a:xfrm>
          <a:prstGeom prst="rect">
            <a:avLst/>
          </a:prstGeom>
          <a:noFill/>
          <a:ln w="9525">
            <a:noFill/>
            <a:miter lim="800000"/>
            <a:headEnd/>
            <a:tailEnd/>
          </a:ln>
        </p:spPr>
        <p:txBody>
          <a:bodyPr>
            <a:spAutoFit/>
          </a:bodyPr>
          <a:lstStyle/>
          <a:p>
            <a:pPr eaLnBrk="0" hangingPunct="0"/>
            <a:r>
              <a:rPr lang="en-GB" sz="1800" b="1" i="1">
                <a:solidFill>
                  <a:schemeClr val="accent2"/>
                </a:solidFill>
              </a:rPr>
              <a:t>OFF</a:t>
            </a:r>
            <a:r>
              <a:rPr lang="en-GB" b="1" i="1">
                <a:solidFill>
                  <a:schemeClr val="accent2"/>
                </a:solidFill>
              </a:rPr>
              <a:t>2</a:t>
            </a:r>
          </a:p>
        </p:txBody>
      </p:sp>
      <p:sp>
        <p:nvSpPr>
          <p:cNvPr id="23569" name="TextBox 219"/>
          <p:cNvSpPr txBox="1">
            <a:spLocks noChangeArrowheads="1"/>
          </p:cNvSpPr>
          <p:nvPr/>
        </p:nvSpPr>
        <p:spPr bwMode="auto">
          <a:xfrm>
            <a:off x="3203575" y="1703388"/>
            <a:ext cx="914400" cy="368300"/>
          </a:xfrm>
          <a:prstGeom prst="rect">
            <a:avLst/>
          </a:prstGeom>
          <a:noFill/>
          <a:ln w="9525">
            <a:noFill/>
            <a:miter lim="800000"/>
            <a:headEnd/>
            <a:tailEnd/>
          </a:ln>
        </p:spPr>
        <p:txBody>
          <a:bodyPr>
            <a:spAutoFit/>
          </a:bodyPr>
          <a:lstStyle/>
          <a:p>
            <a:pPr eaLnBrk="0" hangingPunct="0"/>
            <a:r>
              <a:rPr lang="en-GB" sz="1800" b="1" i="1">
                <a:solidFill>
                  <a:srgbClr val="FF0000"/>
                </a:solidFill>
              </a:rPr>
              <a:t>OFF</a:t>
            </a:r>
            <a:r>
              <a:rPr lang="en-GB" b="1" i="1">
                <a:solidFill>
                  <a:srgbClr val="FF0000"/>
                </a:solidFill>
              </a:rPr>
              <a:t>1</a:t>
            </a:r>
          </a:p>
        </p:txBody>
      </p:sp>
      <p:sp>
        <p:nvSpPr>
          <p:cNvPr id="23570" name="Cloud Callout 220"/>
          <p:cNvSpPr>
            <a:spLocks noChangeArrowheads="1"/>
          </p:cNvSpPr>
          <p:nvPr/>
        </p:nvSpPr>
        <p:spPr bwMode="auto">
          <a:xfrm>
            <a:off x="3924300" y="1779588"/>
            <a:ext cx="287338" cy="215900"/>
          </a:xfrm>
          <a:prstGeom prst="cloudCallout">
            <a:avLst>
              <a:gd name="adj1" fmla="val -13889"/>
              <a:gd name="adj2" fmla="val 15856"/>
            </a:avLst>
          </a:prstGeom>
          <a:solidFill>
            <a:srgbClr val="FF0000"/>
          </a:solidFill>
          <a:ln w="9525">
            <a:solidFill>
              <a:srgbClr val="FF0000"/>
            </a:solidFill>
            <a:round/>
            <a:headEnd/>
            <a:tailEnd/>
          </a:ln>
        </p:spPr>
        <p:txBody>
          <a:bodyPr wrap="none" anchor="ctr"/>
          <a:lstStyle/>
          <a:p>
            <a:pPr eaLnBrk="0" hangingPunct="0"/>
            <a:endParaRPr lang="en-GB"/>
          </a:p>
        </p:txBody>
      </p:sp>
      <p:grpSp>
        <p:nvGrpSpPr>
          <p:cNvPr id="6" name="Group 221"/>
          <p:cNvGrpSpPr/>
          <p:nvPr/>
        </p:nvGrpSpPr>
        <p:grpSpPr>
          <a:xfrm rot="1201505">
            <a:off x="4135585" y="2097052"/>
            <a:ext cx="1440160" cy="1490464"/>
            <a:chOff x="899592" y="2082551"/>
            <a:chExt cx="1440160" cy="1490464"/>
          </a:xfrm>
          <a:solidFill>
            <a:schemeClr val="bg2"/>
          </a:solidFill>
        </p:grpSpPr>
        <p:sp>
          <p:nvSpPr>
            <p:cNvPr id="41" name="Block Arc 40"/>
            <p:cNvSpPr/>
            <p:nvPr/>
          </p:nvSpPr>
          <p:spPr bwMode="auto">
            <a:xfrm rot="10800000">
              <a:off x="899592" y="2298575"/>
              <a:ext cx="1440160" cy="1274440"/>
            </a:xfrm>
            <a:prstGeom prst="blockArc">
              <a:avLst>
                <a:gd name="adj1" fmla="val 11657140"/>
                <a:gd name="adj2" fmla="val 20645630"/>
                <a:gd name="adj3" fmla="val 3545"/>
              </a:avLst>
            </a:prstGeom>
            <a:grpFill/>
            <a:ln w="9525" cap="flat" cmpd="sng" algn="ctr">
              <a:solidFill>
                <a:schemeClr val="bg2"/>
              </a:solidFill>
              <a:prstDash val="solid"/>
              <a:round/>
              <a:headEnd type="none" w="med" len="med"/>
              <a:tailEnd type="none" w="med" len="med"/>
            </a:ln>
            <a:effectLst/>
          </p:spPr>
          <p:txBody>
            <a:bodyPr wrap="none" anchor="ctr"/>
            <a:lstStyle/>
            <a:p>
              <a:pPr eaLnBrk="0" hangingPunct="0">
                <a:defRPr/>
              </a:pPr>
              <a:endParaRPr lang="en-US">
                <a:latin typeface="Times New Roman" pitchFamily="-109" charset="0"/>
                <a:ea typeface="ＭＳ Ｐゴシック" charset="0"/>
                <a:cs typeface="ＭＳ Ｐゴシック" charset="0"/>
              </a:endParaRPr>
            </a:p>
          </p:txBody>
        </p:sp>
        <p:sp>
          <p:nvSpPr>
            <p:cNvPr id="42" name="Block Arc 41"/>
            <p:cNvSpPr/>
            <p:nvPr/>
          </p:nvSpPr>
          <p:spPr bwMode="auto">
            <a:xfrm rot="10800000">
              <a:off x="1331638" y="2442591"/>
              <a:ext cx="576063" cy="338336"/>
            </a:xfrm>
            <a:prstGeom prst="blockArc">
              <a:avLst>
                <a:gd name="adj1" fmla="val 11657140"/>
                <a:gd name="adj2" fmla="val 20645630"/>
                <a:gd name="adj3" fmla="val 3545"/>
              </a:avLst>
            </a:prstGeom>
            <a:grpFill/>
            <a:ln w="9525" cap="flat" cmpd="sng" algn="ctr">
              <a:solidFill>
                <a:schemeClr val="bg2"/>
              </a:solidFill>
              <a:prstDash val="solid"/>
              <a:round/>
              <a:headEnd type="none" w="med" len="med"/>
              <a:tailEnd type="none" w="med" len="med"/>
            </a:ln>
            <a:effectLst/>
          </p:spPr>
          <p:txBody>
            <a:bodyPr wrap="none" anchor="ctr"/>
            <a:lstStyle/>
            <a:p>
              <a:pPr eaLnBrk="0" hangingPunct="0">
                <a:defRPr/>
              </a:pPr>
              <a:endParaRPr lang="en-US">
                <a:latin typeface="Times New Roman" pitchFamily="-109" charset="0"/>
                <a:ea typeface="ＭＳ Ｐゴシック" charset="0"/>
                <a:cs typeface="ＭＳ Ｐゴシック" charset="0"/>
              </a:endParaRPr>
            </a:p>
          </p:txBody>
        </p:sp>
        <p:cxnSp>
          <p:nvCxnSpPr>
            <p:cNvPr id="43" name="Straight Connector 42"/>
            <p:cNvCxnSpPr/>
            <p:nvPr/>
          </p:nvCxnSpPr>
          <p:spPr bwMode="auto">
            <a:xfrm flipV="1">
              <a:off x="1619671" y="2082551"/>
              <a:ext cx="0" cy="1440160"/>
            </a:xfrm>
            <a:prstGeom prst="line">
              <a:avLst/>
            </a:prstGeom>
            <a:grpFill/>
            <a:ln w="28575" cap="flat" cmpd="sng" algn="ctr">
              <a:solidFill>
                <a:schemeClr val="accent2"/>
              </a:solidFill>
              <a:prstDash val="solid"/>
              <a:round/>
              <a:headEnd type="none" w="med" len="med"/>
              <a:tailEnd type="arrow" w="lg" len="med"/>
            </a:ln>
            <a:effectLst/>
          </p:spPr>
        </p:cxnSp>
      </p:grpSp>
      <p:grpSp>
        <p:nvGrpSpPr>
          <p:cNvPr id="7" name="Group 225"/>
          <p:cNvGrpSpPr/>
          <p:nvPr/>
        </p:nvGrpSpPr>
        <p:grpSpPr>
          <a:xfrm rot="20401761">
            <a:off x="3640694" y="2097052"/>
            <a:ext cx="1440160" cy="1490464"/>
            <a:chOff x="899592" y="2082551"/>
            <a:chExt cx="1440160" cy="1490464"/>
          </a:xfrm>
          <a:solidFill>
            <a:schemeClr val="bg2"/>
          </a:solidFill>
        </p:grpSpPr>
        <p:sp>
          <p:nvSpPr>
            <p:cNvPr id="45" name="Block Arc 44"/>
            <p:cNvSpPr/>
            <p:nvPr/>
          </p:nvSpPr>
          <p:spPr bwMode="auto">
            <a:xfrm rot="10800000">
              <a:off x="899592" y="2298575"/>
              <a:ext cx="1440160" cy="1274440"/>
            </a:xfrm>
            <a:prstGeom prst="blockArc">
              <a:avLst>
                <a:gd name="adj1" fmla="val 11657140"/>
                <a:gd name="adj2" fmla="val 20645630"/>
                <a:gd name="adj3" fmla="val 3545"/>
              </a:avLst>
            </a:prstGeom>
            <a:solidFill>
              <a:schemeClr val="tx1"/>
            </a:solidFill>
            <a:ln w="9525" cap="flat" cmpd="sng" algn="ctr">
              <a:solidFill>
                <a:schemeClr val="tx1"/>
              </a:solidFill>
              <a:prstDash val="solid"/>
              <a:round/>
              <a:headEnd type="none" w="med" len="med"/>
              <a:tailEnd type="none" w="med" len="med"/>
            </a:ln>
            <a:effectLst/>
          </p:spPr>
          <p:txBody>
            <a:bodyPr wrap="none" anchor="ctr"/>
            <a:lstStyle/>
            <a:p>
              <a:pPr eaLnBrk="0" hangingPunct="0">
                <a:defRPr/>
              </a:pPr>
              <a:endParaRPr lang="en-US">
                <a:latin typeface="Times New Roman" pitchFamily="-109" charset="0"/>
                <a:ea typeface="ＭＳ Ｐゴシック" charset="0"/>
                <a:cs typeface="ＭＳ Ｐゴシック" charset="0"/>
              </a:endParaRPr>
            </a:p>
          </p:txBody>
        </p:sp>
        <p:sp>
          <p:nvSpPr>
            <p:cNvPr id="46" name="Block Arc 45"/>
            <p:cNvSpPr/>
            <p:nvPr/>
          </p:nvSpPr>
          <p:spPr bwMode="auto">
            <a:xfrm rot="10800000">
              <a:off x="1331638" y="2442591"/>
              <a:ext cx="576063" cy="338336"/>
            </a:xfrm>
            <a:prstGeom prst="blockArc">
              <a:avLst>
                <a:gd name="adj1" fmla="val 11657140"/>
                <a:gd name="adj2" fmla="val 20645630"/>
                <a:gd name="adj3" fmla="val 3545"/>
              </a:avLst>
            </a:prstGeom>
            <a:solidFill>
              <a:schemeClr val="tx1"/>
            </a:solidFill>
            <a:ln w="9525" cap="flat" cmpd="sng" algn="ctr">
              <a:solidFill>
                <a:schemeClr val="tx1"/>
              </a:solidFill>
              <a:prstDash val="solid"/>
              <a:round/>
              <a:headEnd type="none" w="med" len="med"/>
              <a:tailEnd type="none" w="med" len="med"/>
            </a:ln>
            <a:effectLst/>
          </p:spPr>
          <p:txBody>
            <a:bodyPr wrap="none" anchor="ctr"/>
            <a:lstStyle/>
            <a:p>
              <a:pPr eaLnBrk="0" hangingPunct="0">
                <a:defRPr/>
              </a:pPr>
              <a:endParaRPr lang="en-US">
                <a:latin typeface="Times New Roman" pitchFamily="-109" charset="0"/>
                <a:ea typeface="ＭＳ Ｐゴシック" charset="0"/>
                <a:cs typeface="ＭＳ Ｐゴシック" charset="0"/>
              </a:endParaRPr>
            </a:p>
          </p:txBody>
        </p:sp>
        <p:cxnSp>
          <p:nvCxnSpPr>
            <p:cNvPr id="47" name="Straight Connector 46"/>
            <p:cNvCxnSpPr/>
            <p:nvPr/>
          </p:nvCxnSpPr>
          <p:spPr bwMode="auto">
            <a:xfrm flipV="1">
              <a:off x="1619671" y="2082551"/>
              <a:ext cx="0" cy="1440160"/>
            </a:xfrm>
            <a:prstGeom prst="line">
              <a:avLst/>
            </a:prstGeom>
            <a:grpFill/>
            <a:ln w="28575" cap="flat" cmpd="sng" algn="ctr">
              <a:solidFill>
                <a:srgbClr val="FF0000"/>
              </a:solidFill>
              <a:prstDash val="solid"/>
              <a:round/>
              <a:headEnd type="none" w="med" len="med"/>
              <a:tailEnd type="arrow" w="lg" len="med"/>
            </a:ln>
            <a:effectLst/>
          </p:spPr>
        </p:cxnSp>
      </p:grpSp>
      <p:sp>
        <p:nvSpPr>
          <p:cNvPr id="23573" name="TextBox 229"/>
          <p:cNvSpPr txBox="1">
            <a:spLocks noChangeArrowheads="1"/>
          </p:cNvSpPr>
          <p:nvPr/>
        </p:nvSpPr>
        <p:spPr bwMode="auto">
          <a:xfrm>
            <a:off x="3492500" y="3573463"/>
            <a:ext cx="2592388" cy="379412"/>
          </a:xfrm>
          <a:prstGeom prst="rect">
            <a:avLst/>
          </a:prstGeom>
          <a:noFill/>
          <a:ln w="9525">
            <a:noFill/>
            <a:miter lim="800000"/>
            <a:headEnd/>
            <a:tailEnd/>
          </a:ln>
        </p:spPr>
        <p:txBody>
          <a:bodyPr>
            <a:spAutoFit/>
          </a:bodyPr>
          <a:lstStyle/>
          <a:p>
            <a:pPr eaLnBrk="0" hangingPunct="0"/>
            <a:r>
              <a:rPr lang="en-GB" sz="1800" b="1" i="1">
                <a:solidFill>
                  <a:schemeClr val="accent2"/>
                </a:solidFill>
              </a:rPr>
              <a:t>Chopping/nodding</a:t>
            </a:r>
          </a:p>
        </p:txBody>
      </p:sp>
      <p:cxnSp>
        <p:nvCxnSpPr>
          <p:cNvPr id="23574" name="Straight Arrow Connector 230"/>
          <p:cNvCxnSpPr>
            <a:cxnSpLocks noChangeShapeType="1"/>
          </p:cNvCxnSpPr>
          <p:nvPr/>
        </p:nvCxnSpPr>
        <p:spPr bwMode="auto">
          <a:xfrm flipV="1">
            <a:off x="4608513" y="2062163"/>
            <a:ext cx="0" cy="1441450"/>
          </a:xfrm>
          <a:prstGeom prst="straightConnector1">
            <a:avLst/>
          </a:prstGeom>
          <a:noFill/>
          <a:ln w="28575">
            <a:solidFill>
              <a:schemeClr val="tx1"/>
            </a:solidFill>
            <a:round/>
            <a:headEnd/>
            <a:tailEnd type="arrow" w="lg" len="med"/>
          </a:ln>
        </p:spPr>
      </p:cxnSp>
      <p:grpSp>
        <p:nvGrpSpPr>
          <p:cNvPr id="23575" name="Group 232"/>
          <p:cNvGrpSpPr>
            <a:grpSpLocks/>
          </p:cNvGrpSpPr>
          <p:nvPr/>
        </p:nvGrpSpPr>
        <p:grpSpPr bwMode="auto">
          <a:xfrm>
            <a:off x="6516688" y="1412875"/>
            <a:ext cx="1439862" cy="1871663"/>
            <a:chOff x="6876257" y="1484784"/>
            <a:chExt cx="1440160" cy="1872208"/>
          </a:xfrm>
        </p:grpSpPr>
        <p:grpSp>
          <p:nvGrpSpPr>
            <p:cNvPr id="23612" name="Group 15390"/>
            <p:cNvGrpSpPr>
              <a:grpSpLocks/>
            </p:cNvGrpSpPr>
            <p:nvPr/>
          </p:nvGrpSpPr>
          <p:grpSpPr bwMode="auto">
            <a:xfrm>
              <a:off x="6876257" y="1572913"/>
              <a:ext cx="1440160" cy="1784079"/>
              <a:chOff x="6876257" y="1911249"/>
              <a:chExt cx="1440160" cy="1784079"/>
            </a:xfrm>
          </p:grpSpPr>
          <p:sp>
            <p:nvSpPr>
              <p:cNvPr id="53" name="5-Point Star 52"/>
              <p:cNvSpPr/>
              <p:nvPr/>
            </p:nvSpPr>
            <p:spPr bwMode="auto">
              <a:xfrm>
                <a:off x="7487570" y="1910459"/>
                <a:ext cx="217533" cy="215963"/>
              </a:xfrm>
              <a:prstGeom prst="star5">
                <a:avLst/>
              </a:prstGeom>
              <a:solidFill>
                <a:srgbClr val="FF6600"/>
              </a:solidFill>
              <a:ln w="9525" cap="flat" cmpd="sng" algn="ctr">
                <a:solidFill>
                  <a:srgbClr val="FF6600"/>
                </a:solidFill>
                <a:prstDash val="solid"/>
                <a:round/>
                <a:headEnd type="none" w="med" len="med"/>
                <a:tailEnd type="none" w="med" len="med"/>
              </a:ln>
              <a:effectLst/>
            </p:spPr>
            <p:txBody>
              <a:bodyPr wrap="none" anchor="ctr"/>
              <a:lstStyle/>
              <a:p>
                <a:pPr eaLnBrk="0" hangingPunct="0">
                  <a:defRPr/>
                </a:pPr>
                <a:endParaRPr lang="en-US">
                  <a:latin typeface="Times New Roman" pitchFamily="-107" charset="0"/>
                  <a:ea typeface="ＭＳ Ｐゴシック" pitchFamily="-107" charset="-128"/>
                </a:endParaRPr>
              </a:p>
            </p:txBody>
          </p:sp>
          <p:sp>
            <p:nvSpPr>
              <p:cNvPr id="54" name="Block Arc 53"/>
              <p:cNvSpPr/>
              <p:nvPr/>
            </p:nvSpPr>
            <p:spPr bwMode="auto">
              <a:xfrm rot="10800000">
                <a:off x="6876257" y="2420194"/>
                <a:ext cx="1440160" cy="1275134"/>
              </a:xfrm>
              <a:prstGeom prst="blockArc">
                <a:avLst>
                  <a:gd name="adj1" fmla="val 11657140"/>
                  <a:gd name="adj2" fmla="val 20645630"/>
                  <a:gd name="adj3" fmla="val 3545"/>
                </a:avLst>
              </a:prstGeom>
              <a:solidFill>
                <a:schemeClr val="tx2"/>
              </a:solidFill>
              <a:ln w="9525" cap="flat" cmpd="sng" algn="ctr">
                <a:solidFill>
                  <a:schemeClr val="tx1"/>
                </a:solidFill>
                <a:prstDash val="solid"/>
                <a:round/>
                <a:headEnd type="none" w="med" len="med"/>
                <a:tailEnd type="none" w="med" len="med"/>
              </a:ln>
              <a:effectLst/>
            </p:spPr>
            <p:txBody>
              <a:bodyPr wrap="none" anchor="ctr"/>
              <a:lstStyle/>
              <a:p>
                <a:pPr eaLnBrk="0" hangingPunct="0">
                  <a:defRPr/>
                </a:pPr>
                <a:endParaRPr lang="en-US">
                  <a:latin typeface="Times New Roman" pitchFamily="-107" charset="0"/>
                  <a:ea typeface="ＭＳ Ｐゴシック" pitchFamily="-107" charset="-128"/>
                </a:endParaRPr>
              </a:p>
            </p:txBody>
          </p:sp>
          <p:sp>
            <p:nvSpPr>
              <p:cNvPr id="55" name="Block Arc 54"/>
              <p:cNvSpPr/>
              <p:nvPr/>
            </p:nvSpPr>
            <p:spPr bwMode="auto">
              <a:xfrm rot="10800000">
                <a:off x="7308146" y="2564699"/>
                <a:ext cx="576381" cy="338235"/>
              </a:xfrm>
              <a:prstGeom prst="blockArc">
                <a:avLst>
                  <a:gd name="adj1" fmla="val 11657140"/>
                  <a:gd name="adj2" fmla="val 20645630"/>
                  <a:gd name="adj3" fmla="val 3545"/>
                </a:avLst>
              </a:prstGeom>
              <a:solidFill>
                <a:schemeClr val="tx2"/>
              </a:solidFill>
              <a:ln w="9525" cap="flat" cmpd="sng" algn="ctr">
                <a:solidFill>
                  <a:schemeClr val="tx1"/>
                </a:solidFill>
                <a:prstDash val="solid"/>
                <a:round/>
                <a:headEnd type="none" w="med" len="med"/>
                <a:tailEnd type="none" w="med" len="med"/>
              </a:ln>
              <a:effectLst/>
            </p:spPr>
            <p:txBody>
              <a:bodyPr wrap="none" anchor="ctr"/>
              <a:lstStyle/>
              <a:p>
                <a:pPr eaLnBrk="0" hangingPunct="0">
                  <a:defRPr/>
                </a:pPr>
                <a:endParaRPr lang="en-US">
                  <a:latin typeface="Times New Roman" pitchFamily="-107" charset="0"/>
                  <a:ea typeface="ＭＳ Ｐゴシック" pitchFamily="-107" charset="-128"/>
                </a:endParaRPr>
              </a:p>
            </p:txBody>
          </p:sp>
          <p:cxnSp>
            <p:nvCxnSpPr>
              <p:cNvPr id="23617" name="Straight Connector 236"/>
              <p:cNvCxnSpPr>
                <a:cxnSpLocks noChangeShapeType="1"/>
              </p:cNvCxnSpPr>
              <p:nvPr/>
            </p:nvCxnSpPr>
            <p:spPr bwMode="auto">
              <a:xfrm flipV="1">
                <a:off x="7596336" y="2204864"/>
                <a:ext cx="0" cy="1440160"/>
              </a:xfrm>
              <a:prstGeom prst="line">
                <a:avLst/>
              </a:prstGeom>
              <a:noFill/>
              <a:ln w="28575">
                <a:solidFill>
                  <a:schemeClr val="tx1"/>
                </a:solidFill>
                <a:round/>
                <a:headEnd/>
                <a:tailEnd type="arrow" w="lg" len="med"/>
              </a:ln>
            </p:spPr>
          </p:cxnSp>
        </p:grpSp>
        <p:sp>
          <p:nvSpPr>
            <p:cNvPr id="23613" name="TextBox 237"/>
            <p:cNvSpPr txBox="1">
              <a:spLocks noChangeArrowheads="1"/>
            </p:cNvSpPr>
            <p:nvPr/>
          </p:nvSpPr>
          <p:spPr bwMode="auto">
            <a:xfrm>
              <a:off x="6969968" y="1484784"/>
              <a:ext cx="698376" cy="379537"/>
            </a:xfrm>
            <a:prstGeom prst="rect">
              <a:avLst/>
            </a:prstGeom>
            <a:noFill/>
            <a:ln w="9525">
              <a:noFill/>
              <a:miter lim="800000"/>
              <a:headEnd/>
              <a:tailEnd/>
            </a:ln>
          </p:spPr>
          <p:txBody>
            <a:bodyPr>
              <a:spAutoFit/>
            </a:bodyPr>
            <a:lstStyle/>
            <a:p>
              <a:pPr eaLnBrk="0" hangingPunct="0"/>
              <a:r>
                <a:rPr lang="en-GB" sz="1800" b="1" i="1">
                  <a:solidFill>
                    <a:schemeClr val="accent2"/>
                  </a:solidFill>
                </a:rPr>
                <a:t>ON</a:t>
              </a:r>
            </a:p>
          </p:txBody>
        </p:sp>
      </p:grpSp>
      <p:cxnSp>
        <p:nvCxnSpPr>
          <p:cNvPr id="23576" name="Straight Connector 239"/>
          <p:cNvCxnSpPr>
            <a:cxnSpLocks noChangeShapeType="1"/>
          </p:cNvCxnSpPr>
          <p:nvPr/>
        </p:nvCxnSpPr>
        <p:spPr bwMode="auto">
          <a:xfrm>
            <a:off x="7019925" y="3429000"/>
            <a:ext cx="431800" cy="0"/>
          </a:xfrm>
          <a:prstGeom prst="line">
            <a:avLst/>
          </a:prstGeom>
          <a:noFill/>
          <a:ln w="38100">
            <a:solidFill>
              <a:schemeClr val="bg1"/>
            </a:solidFill>
            <a:round/>
            <a:headEnd/>
            <a:tailEnd/>
          </a:ln>
        </p:spPr>
      </p:cxnSp>
      <p:grpSp>
        <p:nvGrpSpPr>
          <p:cNvPr id="23577" name="Group 244"/>
          <p:cNvGrpSpPr>
            <a:grpSpLocks/>
          </p:cNvGrpSpPr>
          <p:nvPr/>
        </p:nvGrpSpPr>
        <p:grpSpPr bwMode="auto">
          <a:xfrm rot="-9590134">
            <a:off x="8004175" y="3354388"/>
            <a:ext cx="239713" cy="406400"/>
            <a:chOff x="7428078" y="3547476"/>
            <a:chExt cx="240265" cy="405632"/>
          </a:xfrm>
        </p:grpSpPr>
        <p:sp>
          <p:nvSpPr>
            <p:cNvPr id="23610" name="Rectangle 247"/>
            <p:cNvSpPr>
              <a:spLocks noChangeArrowheads="1"/>
            </p:cNvSpPr>
            <p:nvPr/>
          </p:nvSpPr>
          <p:spPr bwMode="auto">
            <a:xfrm rot="4191642">
              <a:off x="7369621" y="3694192"/>
              <a:ext cx="288032" cy="171118"/>
            </a:xfrm>
            <a:prstGeom prst="rect">
              <a:avLst/>
            </a:prstGeom>
            <a:pattFill prst="wdDnDiag">
              <a:fgClr>
                <a:schemeClr val="bg2"/>
              </a:fgClr>
              <a:bgClr>
                <a:srgbClr val="FFFFFF"/>
              </a:bgClr>
            </a:pattFill>
            <a:ln w="28575">
              <a:solidFill>
                <a:schemeClr val="bg2"/>
              </a:solidFill>
              <a:round/>
              <a:headEnd/>
              <a:tailEnd/>
            </a:ln>
          </p:spPr>
          <p:txBody>
            <a:bodyPr wrap="none" anchor="ctr"/>
            <a:lstStyle/>
            <a:p>
              <a:pPr eaLnBrk="0" hangingPunct="0"/>
              <a:endParaRPr lang="en-GB"/>
            </a:p>
          </p:txBody>
        </p:sp>
        <p:cxnSp>
          <p:nvCxnSpPr>
            <p:cNvPr id="23611" name="Straight Connector 246"/>
            <p:cNvCxnSpPr>
              <a:cxnSpLocks noChangeShapeType="1"/>
            </p:cNvCxnSpPr>
            <p:nvPr/>
          </p:nvCxnSpPr>
          <p:spPr bwMode="auto">
            <a:xfrm>
              <a:off x="7519587" y="3547476"/>
              <a:ext cx="148756" cy="405632"/>
            </a:xfrm>
            <a:prstGeom prst="line">
              <a:avLst/>
            </a:prstGeom>
            <a:noFill/>
            <a:ln w="38100">
              <a:solidFill>
                <a:schemeClr val="bg1"/>
              </a:solidFill>
              <a:round/>
              <a:headEnd/>
              <a:tailEnd/>
            </a:ln>
          </p:spPr>
        </p:cxnSp>
      </p:grpSp>
      <p:cxnSp>
        <p:nvCxnSpPr>
          <p:cNvPr id="23578" name="Straight Connector 249"/>
          <p:cNvCxnSpPr>
            <a:cxnSpLocks noChangeShapeType="1"/>
          </p:cNvCxnSpPr>
          <p:nvPr/>
        </p:nvCxnSpPr>
        <p:spPr bwMode="auto">
          <a:xfrm flipV="1">
            <a:off x="7019925" y="3357563"/>
            <a:ext cx="431800" cy="358775"/>
          </a:xfrm>
          <a:prstGeom prst="line">
            <a:avLst/>
          </a:prstGeom>
          <a:noFill/>
          <a:ln w="28575">
            <a:solidFill>
              <a:schemeClr val="tx1"/>
            </a:solidFill>
            <a:round/>
            <a:headEnd/>
            <a:tailEnd/>
          </a:ln>
        </p:spPr>
      </p:cxnSp>
      <p:cxnSp>
        <p:nvCxnSpPr>
          <p:cNvPr id="23579" name="Straight Connector 251"/>
          <p:cNvCxnSpPr>
            <a:cxnSpLocks noChangeShapeType="1"/>
          </p:cNvCxnSpPr>
          <p:nvPr/>
        </p:nvCxnSpPr>
        <p:spPr bwMode="auto">
          <a:xfrm>
            <a:off x="7235825" y="3284538"/>
            <a:ext cx="0" cy="504825"/>
          </a:xfrm>
          <a:prstGeom prst="line">
            <a:avLst/>
          </a:prstGeom>
          <a:noFill/>
          <a:ln w="28575">
            <a:solidFill>
              <a:schemeClr val="tx1"/>
            </a:solidFill>
            <a:prstDash val="sysDash"/>
            <a:round/>
            <a:headEnd/>
            <a:tailEnd/>
          </a:ln>
        </p:spPr>
      </p:cxnSp>
      <p:cxnSp>
        <p:nvCxnSpPr>
          <p:cNvPr id="23580" name="Straight Connector 258"/>
          <p:cNvCxnSpPr>
            <a:cxnSpLocks noChangeShapeType="1"/>
          </p:cNvCxnSpPr>
          <p:nvPr/>
        </p:nvCxnSpPr>
        <p:spPr bwMode="auto">
          <a:xfrm>
            <a:off x="7235825" y="3536950"/>
            <a:ext cx="792163" cy="0"/>
          </a:xfrm>
          <a:prstGeom prst="line">
            <a:avLst/>
          </a:prstGeom>
          <a:noFill/>
          <a:ln w="28575">
            <a:solidFill>
              <a:schemeClr val="bg2"/>
            </a:solidFill>
            <a:round/>
            <a:headEnd/>
            <a:tailEnd type="arrow" w="lg" len="med"/>
          </a:ln>
        </p:spPr>
      </p:cxnSp>
      <p:cxnSp>
        <p:nvCxnSpPr>
          <p:cNvPr id="23581" name="Straight Connector 257"/>
          <p:cNvCxnSpPr>
            <a:cxnSpLocks noChangeShapeType="1"/>
          </p:cNvCxnSpPr>
          <p:nvPr/>
        </p:nvCxnSpPr>
        <p:spPr bwMode="auto">
          <a:xfrm flipV="1">
            <a:off x="7235825" y="3573463"/>
            <a:ext cx="0" cy="215900"/>
          </a:xfrm>
          <a:prstGeom prst="line">
            <a:avLst/>
          </a:prstGeom>
          <a:noFill/>
          <a:ln w="28575">
            <a:solidFill>
              <a:schemeClr val="tx1"/>
            </a:solidFill>
            <a:round/>
            <a:headEnd/>
            <a:tailEnd/>
          </a:ln>
        </p:spPr>
      </p:cxnSp>
      <p:sp>
        <p:nvSpPr>
          <p:cNvPr id="65" name="Cloud Callout 64"/>
          <p:cNvSpPr/>
          <p:nvPr/>
        </p:nvSpPr>
        <p:spPr bwMode="auto">
          <a:xfrm>
            <a:off x="8027988" y="1628775"/>
            <a:ext cx="288925" cy="215900"/>
          </a:xfrm>
          <a:prstGeom prst="cloudCallout">
            <a:avLst>
              <a:gd name="adj1" fmla="val -13889"/>
              <a:gd name="adj2" fmla="val 15858"/>
            </a:avLst>
          </a:prstGeom>
          <a:solidFill>
            <a:schemeClr val="accent2"/>
          </a:solidFill>
          <a:ln w="9525" cap="flat" cmpd="sng" algn="ctr">
            <a:solidFill>
              <a:schemeClr val="accent6"/>
            </a:solidFill>
            <a:prstDash val="solid"/>
            <a:round/>
            <a:headEnd type="none" w="med" len="med"/>
            <a:tailEnd type="none" w="med" len="med"/>
          </a:ln>
          <a:effectLst/>
        </p:spPr>
        <p:txBody>
          <a:bodyPr wrap="none" anchor="ctr"/>
          <a:lstStyle/>
          <a:p>
            <a:pPr eaLnBrk="0" hangingPunct="0">
              <a:defRPr/>
            </a:pPr>
            <a:endParaRPr lang="en-GB">
              <a:latin typeface="Times New Roman" pitchFamily="-107" charset="0"/>
              <a:ea typeface="ＭＳ Ｐゴシック" pitchFamily="-107" charset="-128"/>
            </a:endParaRPr>
          </a:p>
        </p:txBody>
      </p:sp>
      <p:sp>
        <p:nvSpPr>
          <p:cNvPr id="23583" name="TextBox 263"/>
          <p:cNvSpPr txBox="1">
            <a:spLocks noChangeArrowheads="1"/>
          </p:cNvSpPr>
          <p:nvPr/>
        </p:nvSpPr>
        <p:spPr bwMode="auto">
          <a:xfrm>
            <a:off x="8337550" y="1547813"/>
            <a:ext cx="914400" cy="368300"/>
          </a:xfrm>
          <a:prstGeom prst="rect">
            <a:avLst/>
          </a:prstGeom>
          <a:noFill/>
          <a:ln w="9525">
            <a:noFill/>
            <a:miter lim="800000"/>
            <a:headEnd/>
            <a:tailEnd/>
          </a:ln>
        </p:spPr>
        <p:txBody>
          <a:bodyPr>
            <a:spAutoFit/>
          </a:bodyPr>
          <a:lstStyle/>
          <a:p>
            <a:pPr eaLnBrk="0" hangingPunct="0"/>
            <a:r>
              <a:rPr lang="en-GB" sz="1800" b="1" i="1">
                <a:solidFill>
                  <a:schemeClr val="accent2"/>
                </a:solidFill>
              </a:rPr>
              <a:t>REF</a:t>
            </a:r>
            <a:endParaRPr lang="en-GB" b="1" i="1">
              <a:solidFill>
                <a:schemeClr val="accent2"/>
              </a:solidFill>
            </a:endParaRPr>
          </a:p>
        </p:txBody>
      </p:sp>
      <p:sp>
        <p:nvSpPr>
          <p:cNvPr id="23584" name="TextBox 264"/>
          <p:cNvSpPr txBox="1">
            <a:spLocks noChangeArrowheads="1"/>
          </p:cNvSpPr>
          <p:nvPr/>
        </p:nvSpPr>
        <p:spPr bwMode="auto">
          <a:xfrm>
            <a:off x="7812088" y="1844675"/>
            <a:ext cx="1296987" cy="369888"/>
          </a:xfrm>
          <a:prstGeom prst="rect">
            <a:avLst/>
          </a:prstGeom>
          <a:noFill/>
          <a:ln w="9525">
            <a:noFill/>
            <a:miter lim="800000"/>
            <a:headEnd/>
            <a:tailEnd/>
          </a:ln>
        </p:spPr>
        <p:txBody>
          <a:bodyPr>
            <a:spAutoFit/>
          </a:bodyPr>
          <a:lstStyle/>
          <a:p>
            <a:pPr eaLnBrk="0" hangingPunct="0"/>
            <a:r>
              <a:rPr lang="en-GB" sz="1800" b="1" i="1">
                <a:solidFill>
                  <a:schemeClr val="accent2"/>
                </a:solidFill>
              </a:rPr>
              <a:t>(optional)</a:t>
            </a:r>
          </a:p>
        </p:txBody>
      </p:sp>
      <p:sp>
        <p:nvSpPr>
          <p:cNvPr id="23585" name="Rectangle 268"/>
          <p:cNvSpPr>
            <a:spLocks noChangeArrowheads="1"/>
          </p:cNvSpPr>
          <p:nvPr/>
        </p:nvSpPr>
        <p:spPr bwMode="auto">
          <a:xfrm>
            <a:off x="179388" y="4076700"/>
            <a:ext cx="8856662" cy="2089150"/>
          </a:xfrm>
          <a:prstGeom prst="rect">
            <a:avLst/>
          </a:prstGeom>
          <a:noFill/>
          <a:ln w="28575">
            <a:solidFill>
              <a:schemeClr val="accent2"/>
            </a:solidFill>
            <a:round/>
            <a:headEnd/>
            <a:tailEnd/>
          </a:ln>
        </p:spPr>
        <p:txBody>
          <a:bodyPr wrap="none" anchor="ctr"/>
          <a:lstStyle/>
          <a:p>
            <a:pPr eaLnBrk="0" hangingPunct="0"/>
            <a:endParaRPr lang="en-GB"/>
          </a:p>
        </p:txBody>
      </p:sp>
      <p:sp>
        <p:nvSpPr>
          <p:cNvPr id="23586" name="Rectangle 269"/>
          <p:cNvSpPr>
            <a:spLocks noChangeArrowheads="1"/>
          </p:cNvSpPr>
          <p:nvPr/>
        </p:nvSpPr>
        <p:spPr bwMode="auto">
          <a:xfrm>
            <a:off x="6227763" y="4076700"/>
            <a:ext cx="2808287" cy="504825"/>
          </a:xfrm>
          <a:prstGeom prst="rect">
            <a:avLst/>
          </a:prstGeom>
          <a:solidFill>
            <a:srgbClr val="3366FF"/>
          </a:solidFill>
          <a:ln w="28575">
            <a:solidFill>
              <a:schemeClr val="accent2"/>
            </a:solidFill>
            <a:round/>
            <a:headEnd/>
            <a:tailEnd/>
          </a:ln>
        </p:spPr>
        <p:txBody>
          <a:bodyPr wrap="none" anchor="ctr"/>
          <a:lstStyle/>
          <a:p>
            <a:pPr eaLnBrk="0" hangingPunct="0"/>
            <a:endParaRPr lang="en-GB"/>
          </a:p>
        </p:txBody>
      </p:sp>
      <p:sp>
        <p:nvSpPr>
          <p:cNvPr id="23587" name="TextBox 270"/>
          <p:cNvSpPr txBox="1">
            <a:spLocks noChangeArrowheads="1"/>
          </p:cNvSpPr>
          <p:nvPr/>
        </p:nvSpPr>
        <p:spPr bwMode="auto">
          <a:xfrm>
            <a:off x="6443663" y="4108450"/>
            <a:ext cx="2808287" cy="400050"/>
          </a:xfrm>
          <a:prstGeom prst="rect">
            <a:avLst/>
          </a:prstGeom>
          <a:noFill/>
          <a:ln w="9525">
            <a:noFill/>
            <a:miter lim="800000"/>
            <a:headEnd/>
            <a:tailEnd/>
          </a:ln>
        </p:spPr>
        <p:txBody>
          <a:bodyPr>
            <a:spAutoFit/>
          </a:bodyPr>
          <a:lstStyle/>
          <a:p>
            <a:pPr eaLnBrk="0" hangingPunct="0"/>
            <a:r>
              <a:rPr lang="en-GB" sz="2000" b="1">
                <a:solidFill>
                  <a:srgbClr val="FFFFFF"/>
                </a:solidFill>
              </a:rPr>
              <a:t>Frequency Switch</a:t>
            </a:r>
          </a:p>
        </p:txBody>
      </p:sp>
      <p:pic>
        <p:nvPicPr>
          <p:cNvPr id="23588" name="Picture 271" descr="hifi_fsw1.tiff"/>
          <p:cNvPicPr>
            <a:picLocks noChangeAspect="1"/>
          </p:cNvPicPr>
          <p:nvPr/>
        </p:nvPicPr>
        <p:blipFill>
          <a:blip r:embed="rId3" cstate="print"/>
          <a:srcRect/>
          <a:stretch>
            <a:fillRect/>
          </a:stretch>
        </p:blipFill>
        <p:spPr bwMode="auto">
          <a:xfrm>
            <a:off x="3132138" y="4221163"/>
            <a:ext cx="2611437" cy="1158875"/>
          </a:xfrm>
          <a:prstGeom prst="rect">
            <a:avLst/>
          </a:prstGeom>
          <a:noFill/>
          <a:ln w="9525">
            <a:noFill/>
            <a:miter lim="800000"/>
            <a:headEnd/>
            <a:tailEnd/>
          </a:ln>
        </p:spPr>
      </p:pic>
      <p:sp>
        <p:nvSpPr>
          <p:cNvPr id="23589" name="Rectangle 276"/>
          <p:cNvSpPr>
            <a:spLocks noChangeArrowheads="1"/>
          </p:cNvSpPr>
          <p:nvPr/>
        </p:nvSpPr>
        <p:spPr bwMode="auto">
          <a:xfrm rot="5400000">
            <a:off x="467519" y="4796632"/>
            <a:ext cx="215900" cy="360362"/>
          </a:xfrm>
          <a:prstGeom prst="rect">
            <a:avLst/>
          </a:prstGeom>
          <a:solidFill>
            <a:schemeClr val="bg1"/>
          </a:solidFill>
          <a:ln w="9525">
            <a:solidFill>
              <a:schemeClr val="bg1"/>
            </a:solidFill>
            <a:round/>
            <a:headEnd/>
            <a:tailEnd/>
          </a:ln>
        </p:spPr>
        <p:txBody>
          <a:bodyPr wrap="none" anchor="ctr"/>
          <a:lstStyle/>
          <a:p>
            <a:pPr eaLnBrk="0" hangingPunct="0"/>
            <a:endParaRPr lang="en-GB"/>
          </a:p>
        </p:txBody>
      </p:sp>
      <p:sp>
        <p:nvSpPr>
          <p:cNvPr id="23590" name="Rectangle 277"/>
          <p:cNvSpPr>
            <a:spLocks noChangeArrowheads="1"/>
          </p:cNvSpPr>
          <p:nvPr/>
        </p:nvSpPr>
        <p:spPr bwMode="auto">
          <a:xfrm rot="5400000">
            <a:off x="1151731" y="4256882"/>
            <a:ext cx="1152525" cy="2376488"/>
          </a:xfrm>
          <a:prstGeom prst="rect">
            <a:avLst/>
          </a:prstGeom>
          <a:noFill/>
          <a:ln w="28575">
            <a:solidFill>
              <a:schemeClr val="accent2"/>
            </a:solidFill>
            <a:round/>
            <a:headEnd/>
            <a:tailEnd/>
          </a:ln>
        </p:spPr>
        <p:txBody>
          <a:bodyPr wrap="none" anchor="ctr"/>
          <a:lstStyle/>
          <a:p>
            <a:pPr eaLnBrk="0" hangingPunct="0"/>
            <a:endParaRPr lang="en-GB"/>
          </a:p>
        </p:txBody>
      </p:sp>
      <p:sp>
        <p:nvSpPr>
          <p:cNvPr id="23591" name="Rectangle 275"/>
          <p:cNvSpPr>
            <a:spLocks noChangeArrowheads="1"/>
          </p:cNvSpPr>
          <p:nvPr/>
        </p:nvSpPr>
        <p:spPr bwMode="auto">
          <a:xfrm rot="5400000">
            <a:off x="3204369" y="4220369"/>
            <a:ext cx="215900" cy="360362"/>
          </a:xfrm>
          <a:prstGeom prst="rect">
            <a:avLst/>
          </a:prstGeom>
          <a:solidFill>
            <a:schemeClr val="bg1"/>
          </a:solidFill>
          <a:ln w="9525">
            <a:solidFill>
              <a:schemeClr val="bg1"/>
            </a:solidFill>
            <a:round/>
            <a:headEnd/>
            <a:tailEnd/>
          </a:ln>
        </p:spPr>
        <p:txBody>
          <a:bodyPr wrap="none" anchor="ctr"/>
          <a:lstStyle/>
          <a:p>
            <a:pPr eaLnBrk="0" hangingPunct="0"/>
            <a:endParaRPr lang="en-GB"/>
          </a:p>
        </p:txBody>
      </p:sp>
      <p:sp>
        <p:nvSpPr>
          <p:cNvPr id="23592" name="Rectangle 278"/>
          <p:cNvSpPr>
            <a:spLocks noChangeArrowheads="1"/>
          </p:cNvSpPr>
          <p:nvPr/>
        </p:nvSpPr>
        <p:spPr bwMode="auto">
          <a:xfrm rot="5400000">
            <a:off x="3887787" y="3609976"/>
            <a:ext cx="1152525" cy="2374900"/>
          </a:xfrm>
          <a:prstGeom prst="rect">
            <a:avLst/>
          </a:prstGeom>
          <a:noFill/>
          <a:ln w="28575">
            <a:solidFill>
              <a:schemeClr val="accent2"/>
            </a:solidFill>
            <a:round/>
            <a:headEnd/>
            <a:tailEnd/>
          </a:ln>
        </p:spPr>
        <p:txBody>
          <a:bodyPr wrap="none" anchor="ctr"/>
          <a:lstStyle/>
          <a:p>
            <a:pPr eaLnBrk="0" hangingPunct="0"/>
            <a:endParaRPr lang="en-GB"/>
          </a:p>
        </p:txBody>
      </p:sp>
      <p:grpSp>
        <p:nvGrpSpPr>
          <p:cNvPr id="23593" name="Group 261"/>
          <p:cNvGrpSpPr>
            <a:grpSpLocks/>
          </p:cNvGrpSpPr>
          <p:nvPr/>
        </p:nvGrpSpPr>
        <p:grpSpPr bwMode="auto">
          <a:xfrm>
            <a:off x="6084888" y="4724400"/>
            <a:ext cx="2876550" cy="1296988"/>
            <a:chOff x="6084168" y="4797152"/>
            <a:chExt cx="2876794" cy="1296144"/>
          </a:xfrm>
        </p:grpSpPr>
        <p:pic>
          <p:nvPicPr>
            <p:cNvPr id="23607" name="Picture 273" descr="hifi_fsw3.tiff"/>
            <p:cNvPicPr>
              <a:picLocks noChangeAspect="1"/>
            </p:cNvPicPr>
            <p:nvPr/>
          </p:nvPicPr>
          <p:blipFill>
            <a:blip r:embed="rId4" cstate="print"/>
            <a:srcRect/>
            <a:stretch>
              <a:fillRect/>
            </a:stretch>
          </p:blipFill>
          <p:spPr bwMode="auto">
            <a:xfrm>
              <a:off x="6084168" y="4797152"/>
              <a:ext cx="2876794" cy="1273695"/>
            </a:xfrm>
            <a:prstGeom prst="rect">
              <a:avLst/>
            </a:prstGeom>
            <a:noFill/>
            <a:ln w="9525">
              <a:noFill/>
              <a:miter lim="800000"/>
              <a:headEnd/>
              <a:tailEnd/>
            </a:ln>
          </p:spPr>
        </p:pic>
        <p:sp>
          <p:nvSpPr>
            <p:cNvPr id="23608" name="Rectangle 274"/>
            <p:cNvSpPr>
              <a:spLocks noChangeArrowheads="1"/>
            </p:cNvSpPr>
            <p:nvPr/>
          </p:nvSpPr>
          <p:spPr bwMode="auto">
            <a:xfrm rot="5400000">
              <a:off x="6156176" y="4797152"/>
              <a:ext cx="216024" cy="360040"/>
            </a:xfrm>
            <a:prstGeom prst="rect">
              <a:avLst/>
            </a:prstGeom>
            <a:solidFill>
              <a:schemeClr val="bg1"/>
            </a:solidFill>
            <a:ln w="9525">
              <a:solidFill>
                <a:schemeClr val="bg1"/>
              </a:solidFill>
              <a:round/>
              <a:headEnd/>
              <a:tailEnd/>
            </a:ln>
          </p:spPr>
          <p:txBody>
            <a:bodyPr wrap="none" anchor="ctr"/>
            <a:lstStyle/>
            <a:p>
              <a:pPr eaLnBrk="0" hangingPunct="0"/>
              <a:endParaRPr lang="en-GB"/>
            </a:p>
          </p:txBody>
        </p:sp>
        <p:sp>
          <p:nvSpPr>
            <p:cNvPr id="23609" name="Rectangle 281"/>
            <p:cNvSpPr>
              <a:spLocks noChangeArrowheads="1"/>
            </p:cNvSpPr>
            <p:nvPr/>
          </p:nvSpPr>
          <p:spPr bwMode="auto">
            <a:xfrm rot="5400000">
              <a:off x="6840252" y="4113076"/>
              <a:ext cx="1296144" cy="2664296"/>
            </a:xfrm>
            <a:prstGeom prst="rect">
              <a:avLst/>
            </a:prstGeom>
            <a:noFill/>
            <a:ln w="28575">
              <a:solidFill>
                <a:schemeClr val="accent2"/>
              </a:solidFill>
              <a:round/>
              <a:headEnd/>
              <a:tailEnd/>
            </a:ln>
          </p:spPr>
          <p:txBody>
            <a:bodyPr wrap="none" anchor="ctr"/>
            <a:lstStyle/>
            <a:p>
              <a:pPr eaLnBrk="0" hangingPunct="0"/>
              <a:endParaRPr lang="en-GB"/>
            </a:p>
          </p:txBody>
        </p:sp>
      </p:grpSp>
      <p:sp>
        <p:nvSpPr>
          <p:cNvPr id="23594" name="Oval 279"/>
          <p:cNvSpPr>
            <a:spLocks noChangeArrowheads="1"/>
          </p:cNvSpPr>
          <p:nvPr/>
        </p:nvSpPr>
        <p:spPr bwMode="auto">
          <a:xfrm>
            <a:off x="4427538" y="5589588"/>
            <a:ext cx="215900" cy="215900"/>
          </a:xfrm>
          <a:prstGeom prst="ellipse">
            <a:avLst/>
          </a:prstGeom>
          <a:noFill/>
          <a:ln w="28575">
            <a:solidFill>
              <a:schemeClr val="accent2"/>
            </a:solidFill>
            <a:round/>
            <a:headEnd/>
            <a:tailEnd/>
          </a:ln>
        </p:spPr>
        <p:txBody>
          <a:bodyPr wrap="none" anchor="ctr"/>
          <a:lstStyle/>
          <a:p>
            <a:pPr eaLnBrk="0" hangingPunct="0"/>
            <a:endParaRPr lang="en-GB"/>
          </a:p>
        </p:txBody>
      </p:sp>
      <p:cxnSp>
        <p:nvCxnSpPr>
          <p:cNvPr id="23595" name="Straight Connector 284"/>
          <p:cNvCxnSpPr>
            <a:cxnSpLocks noChangeShapeType="1"/>
          </p:cNvCxnSpPr>
          <p:nvPr/>
        </p:nvCxnSpPr>
        <p:spPr bwMode="auto">
          <a:xfrm>
            <a:off x="4643438" y="5697538"/>
            <a:ext cx="1512887" cy="0"/>
          </a:xfrm>
          <a:prstGeom prst="line">
            <a:avLst/>
          </a:prstGeom>
          <a:noFill/>
          <a:ln w="28575">
            <a:solidFill>
              <a:schemeClr val="accent2"/>
            </a:solidFill>
            <a:round/>
            <a:headEnd/>
            <a:tailEnd type="arrow" w="lg" len="med"/>
          </a:ln>
        </p:spPr>
      </p:cxnSp>
      <p:cxnSp>
        <p:nvCxnSpPr>
          <p:cNvPr id="23596" name="Straight Connector 288"/>
          <p:cNvCxnSpPr>
            <a:cxnSpLocks noChangeShapeType="1"/>
          </p:cNvCxnSpPr>
          <p:nvPr/>
        </p:nvCxnSpPr>
        <p:spPr bwMode="auto">
          <a:xfrm>
            <a:off x="2916238" y="5697538"/>
            <a:ext cx="1511300" cy="0"/>
          </a:xfrm>
          <a:prstGeom prst="line">
            <a:avLst/>
          </a:prstGeom>
          <a:noFill/>
          <a:ln w="28575">
            <a:solidFill>
              <a:schemeClr val="accent2"/>
            </a:solidFill>
            <a:round/>
            <a:headEnd/>
            <a:tailEnd type="none" w="lg" len="med"/>
          </a:ln>
        </p:spPr>
      </p:cxnSp>
      <p:cxnSp>
        <p:nvCxnSpPr>
          <p:cNvPr id="23597" name="Straight Connector 289"/>
          <p:cNvCxnSpPr>
            <a:cxnSpLocks noChangeShapeType="1"/>
            <a:endCxn id="23594" idx="0"/>
          </p:cNvCxnSpPr>
          <p:nvPr/>
        </p:nvCxnSpPr>
        <p:spPr bwMode="auto">
          <a:xfrm>
            <a:off x="4535488" y="5373688"/>
            <a:ext cx="0" cy="215900"/>
          </a:xfrm>
          <a:prstGeom prst="line">
            <a:avLst/>
          </a:prstGeom>
          <a:noFill/>
          <a:ln w="28575">
            <a:solidFill>
              <a:schemeClr val="accent2"/>
            </a:solidFill>
            <a:round/>
            <a:headEnd/>
            <a:tailEnd type="none" w="lg" len="med"/>
          </a:ln>
        </p:spPr>
      </p:cxnSp>
      <p:cxnSp>
        <p:nvCxnSpPr>
          <p:cNvPr id="23598" name="Straight Connector 295"/>
          <p:cNvCxnSpPr>
            <a:cxnSpLocks noChangeShapeType="1"/>
          </p:cNvCxnSpPr>
          <p:nvPr/>
        </p:nvCxnSpPr>
        <p:spPr bwMode="auto">
          <a:xfrm>
            <a:off x="4475163" y="5697538"/>
            <a:ext cx="120650" cy="0"/>
          </a:xfrm>
          <a:prstGeom prst="line">
            <a:avLst/>
          </a:prstGeom>
          <a:noFill/>
          <a:ln w="28575">
            <a:solidFill>
              <a:schemeClr val="accent2"/>
            </a:solidFill>
            <a:round/>
            <a:headEnd/>
            <a:tailEnd type="none" w="lg" len="med"/>
          </a:ln>
        </p:spPr>
      </p:cxnSp>
      <p:sp>
        <p:nvSpPr>
          <p:cNvPr id="23599" name="TextBox 298"/>
          <p:cNvSpPr txBox="1">
            <a:spLocks noChangeArrowheads="1"/>
          </p:cNvSpPr>
          <p:nvPr/>
        </p:nvSpPr>
        <p:spPr bwMode="auto">
          <a:xfrm>
            <a:off x="4284663" y="4221163"/>
            <a:ext cx="1366837" cy="369887"/>
          </a:xfrm>
          <a:prstGeom prst="rect">
            <a:avLst/>
          </a:prstGeom>
          <a:noFill/>
          <a:ln w="9525">
            <a:noFill/>
            <a:miter lim="800000"/>
            <a:headEnd/>
            <a:tailEnd/>
          </a:ln>
        </p:spPr>
        <p:txBody>
          <a:bodyPr>
            <a:spAutoFit/>
          </a:bodyPr>
          <a:lstStyle/>
          <a:p>
            <a:pPr eaLnBrk="0" hangingPunct="0"/>
            <a:r>
              <a:rPr lang="en-GB" sz="1800" b="1" i="1">
                <a:solidFill>
                  <a:schemeClr val="accent2"/>
                </a:solidFill>
              </a:rPr>
              <a:t>ON</a:t>
            </a:r>
            <a:r>
              <a:rPr lang="en-GB" b="1" i="1">
                <a:solidFill>
                  <a:schemeClr val="accent2"/>
                </a:solidFill>
              </a:rPr>
              <a:t>2</a:t>
            </a:r>
            <a:r>
              <a:rPr lang="en-GB" sz="1800" b="1" i="1">
                <a:solidFill>
                  <a:schemeClr val="accent2"/>
                </a:solidFill>
              </a:rPr>
              <a:t> @ LO</a:t>
            </a:r>
            <a:r>
              <a:rPr lang="en-GB" b="1" i="1">
                <a:solidFill>
                  <a:schemeClr val="accent2"/>
                </a:solidFill>
              </a:rPr>
              <a:t>2</a:t>
            </a:r>
          </a:p>
        </p:txBody>
      </p:sp>
      <p:sp>
        <p:nvSpPr>
          <p:cNvPr id="23600" name="TextBox 299"/>
          <p:cNvSpPr txBox="1">
            <a:spLocks noChangeArrowheads="1"/>
          </p:cNvSpPr>
          <p:nvPr/>
        </p:nvSpPr>
        <p:spPr bwMode="auto">
          <a:xfrm>
            <a:off x="539750" y="4859338"/>
            <a:ext cx="1368425" cy="369887"/>
          </a:xfrm>
          <a:prstGeom prst="rect">
            <a:avLst/>
          </a:prstGeom>
          <a:noFill/>
          <a:ln w="9525">
            <a:noFill/>
            <a:miter lim="800000"/>
            <a:headEnd/>
            <a:tailEnd/>
          </a:ln>
        </p:spPr>
        <p:txBody>
          <a:bodyPr>
            <a:spAutoFit/>
          </a:bodyPr>
          <a:lstStyle/>
          <a:p>
            <a:pPr eaLnBrk="0" hangingPunct="0"/>
            <a:r>
              <a:rPr lang="en-GB" sz="1800" b="1" i="1">
                <a:solidFill>
                  <a:srgbClr val="FF0000"/>
                </a:solidFill>
              </a:rPr>
              <a:t>ON</a:t>
            </a:r>
            <a:r>
              <a:rPr lang="en-GB" b="1" i="1">
                <a:solidFill>
                  <a:srgbClr val="FF0000"/>
                </a:solidFill>
              </a:rPr>
              <a:t>1</a:t>
            </a:r>
            <a:r>
              <a:rPr lang="en-GB" sz="1800" b="1" i="1">
                <a:solidFill>
                  <a:srgbClr val="FF0000"/>
                </a:solidFill>
              </a:rPr>
              <a:t> @ LO</a:t>
            </a:r>
            <a:r>
              <a:rPr lang="en-GB" b="1" i="1">
                <a:solidFill>
                  <a:srgbClr val="FF0000"/>
                </a:solidFill>
              </a:rPr>
              <a:t>1</a:t>
            </a:r>
          </a:p>
        </p:txBody>
      </p:sp>
      <p:sp>
        <p:nvSpPr>
          <p:cNvPr id="23601" name="TextBox 300"/>
          <p:cNvSpPr txBox="1">
            <a:spLocks noChangeArrowheads="1"/>
          </p:cNvSpPr>
          <p:nvPr/>
        </p:nvSpPr>
        <p:spPr bwMode="auto">
          <a:xfrm>
            <a:off x="468313" y="4078288"/>
            <a:ext cx="2879725" cy="646112"/>
          </a:xfrm>
          <a:prstGeom prst="rect">
            <a:avLst/>
          </a:prstGeom>
          <a:noFill/>
          <a:ln w="9525">
            <a:noFill/>
            <a:miter lim="800000"/>
            <a:headEnd/>
            <a:tailEnd/>
          </a:ln>
        </p:spPr>
        <p:txBody>
          <a:bodyPr>
            <a:spAutoFit/>
          </a:bodyPr>
          <a:lstStyle/>
          <a:p>
            <a:pPr eaLnBrk="0" hangingPunct="0"/>
            <a:r>
              <a:rPr lang="en-GB" sz="1800" b="1" i="1">
                <a:solidFill>
                  <a:schemeClr val="accent2"/>
                </a:solidFill>
              </a:rPr>
              <a:t>Reference signal taken by slight LO shift</a:t>
            </a:r>
          </a:p>
        </p:txBody>
      </p:sp>
      <p:sp>
        <p:nvSpPr>
          <p:cNvPr id="23602" name="TextBox 301"/>
          <p:cNvSpPr txBox="1">
            <a:spLocks noChangeArrowheads="1"/>
          </p:cNvSpPr>
          <p:nvPr/>
        </p:nvSpPr>
        <p:spPr bwMode="auto">
          <a:xfrm>
            <a:off x="6156325" y="4716463"/>
            <a:ext cx="1368425" cy="368300"/>
          </a:xfrm>
          <a:prstGeom prst="rect">
            <a:avLst/>
          </a:prstGeom>
          <a:noFill/>
          <a:ln w="9525">
            <a:noFill/>
            <a:miter lim="800000"/>
            <a:headEnd/>
            <a:tailEnd/>
          </a:ln>
        </p:spPr>
        <p:txBody>
          <a:bodyPr>
            <a:spAutoFit/>
          </a:bodyPr>
          <a:lstStyle/>
          <a:p>
            <a:pPr eaLnBrk="0" hangingPunct="0"/>
            <a:r>
              <a:rPr lang="en-GB" sz="1800" b="1" i="1">
                <a:solidFill>
                  <a:srgbClr val="FF0000"/>
                </a:solidFill>
              </a:rPr>
              <a:t>ON</a:t>
            </a:r>
            <a:r>
              <a:rPr lang="en-GB" b="1" i="1">
                <a:solidFill>
                  <a:srgbClr val="FF0000"/>
                </a:solidFill>
              </a:rPr>
              <a:t>1</a:t>
            </a:r>
            <a:r>
              <a:rPr lang="en-GB" sz="1800" b="1" i="1">
                <a:solidFill>
                  <a:schemeClr val="accent2"/>
                </a:solidFill>
              </a:rPr>
              <a:t>-ON</a:t>
            </a:r>
            <a:r>
              <a:rPr lang="en-GB" b="1" i="1">
                <a:solidFill>
                  <a:schemeClr val="accent2"/>
                </a:solidFill>
              </a:rPr>
              <a:t>2</a:t>
            </a:r>
          </a:p>
        </p:txBody>
      </p:sp>
      <p:sp>
        <p:nvSpPr>
          <p:cNvPr id="89" name="TextBox 88"/>
          <p:cNvSpPr txBox="1"/>
          <p:nvPr/>
        </p:nvSpPr>
        <p:spPr>
          <a:xfrm>
            <a:off x="492125" y="1957388"/>
            <a:ext cx="962025" cy="338137"/>
          </a:xfrm>
          <a:prstGeom prst="rect">
            <a:avLst/>
          </a:prstGeom>
          <a:noFill/>
        </p:spPr>
        <p:txBody>
          <a:bodyPr wrap="none">
            <a:spAutoFit/>
          </a:bodyPr>
          <a:lstStyle/>
          <a:p>
            <a:pPr>
              <a:defRPr/>
            </a:pPr>
            <a:r>
              <a:rPr lang="en-US" sz="1600" b="1" dirty="0">
                <a:solidFill>
                  <a:schemeClr val="accent1">
                    <a:lumMod val="50000"/>
                  </a:schemeClr>
                </a:solidFill>
              </a:rPr>
              <a:t>Up to 2</a:t>
            </a:r>
            <a:r>
              <a:rPr lang="en-US" sz="1600" b="1" dirty="0">
                <a:solidFill>
                  <a:schemeClr val="accent1">
                    <a:lumMod val="50000"/>
                  </a:schemeClr>
                </a:solidFill>
                <a:latin typeface="MS Reference Sans Serif"/>
              </a:rPr>
              <a:t>°</a:t>
            </a:r>
            <a:endParaRPr lang="en-US" sz="1600" b="1" dirty="0">
              <a:solidFill>
                <a:schemeClr val="accent1">
                  <a:lumMod val="50000"/>
                </a:schemeClr>
              </a:solidFill>
            </a:endParaRPr>
          </a:p>
        </p:txBody>
      </p:sp>
      <p:sp>
        <p:nvSpPr>
          <p:cNvPr id="96" name="Block Arc 95"/>
          <p:cNvSpPr/>
          <p:nvPr/>
        </p:nvSpPr>
        <p:spPr>
          <a:xfrm rot="1582865">
            <a:off x="1077913" y="2698750"/>
            <a:ext cx="914400" cy="865188"/>
          </a:xfrm>
          <a:prstGeom prst="blockArc">
            <a:avLst>
              <a:gd name="adj1" fmla="val 14708177"/>
              <a:gd name="adj2" fmla="val 16976263"/>
              <a:gd name="adj3" fmla="val 132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accent1">
                  <a:lumMod val="50000"/>
                </a:schemeClr>
              </a:solidFill>
            </a:endParaRPr>
          </a:p>
        </p:txBody>
      </p:sp>
      <p:sp>
        <p:nvSpPr>
          <p:cNvPr id="97" name="Block Arc 96"/>
          <p:cNvSpPr/>
          <p:nvPr/>
        </p:nvSpPr>
        <p:spPr>
          <a:xfrm rot="21362573">
            <a:off x="4122738" y="2909888"/>
            <a:ext cx="914400" cy="769937"/>
          </a:xfrm>
          <a:prstGeom prst="blockArc">
            <a:avLst>
              <a:gd name="adj1" fmla="val 14708177"/>
              <a:gd name="adj2" fmla="val 16976263"/>
              <a:gd name="adj3" fmla="val 132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accent1">
                  <a:lumMod val="50000"/>
                </a:schemeClr>
              </a:solidFill>
            </a:endParaRPr>
          </a:p>
        </p:txBody>
      </p:sp>
      <p:sp>
        <p:nvSpPr>
          <p:cNvPr id="98" name="TextBox 97"/>
          <p:cNvSpPr txBox="1"/>
          <p:nvPr/>
        </p:nvSpPr>
        <p:spPr>
          <a:xfrm>
            <a:off x="3248025" y="2368550"/>
            <a:ext cx="960438" cy="338138"/>
          </a:xfrm>
          <a:prstGeom prst="rect">
            <a:avLst/>
          </a:prstGeom>
          <a:noFill/>
        </p:spPr>
        <p:txBody>
          <a:bodyPr wrap="none">
            <a:spAutoFit/>
          </a:bodyPr>
          <a:lstStyle/>
          <a:p>
            <a:pPr>
              <a:defRPr/>
            </a:pPr>
            <a:r>
              <a:rPr lang="en-US" sz="1600" b="1" dirty="0">
                <a:solidFill>
                  <a:schemeClr val="accent1">
                    <a:lumMod val="50000"/>
                  </a:schemeClr>
                </a:solidFill>
              </a:rPr>
              <a:t>Fixed 3</a:t>
            </a:r>
            <a:r>
              <a:rPr lang="en-US" sz="1600" b="1" dirty="0">
                <a:solidFill>
                  <a:schemeClr val="accent1">
                    <a:lumMod val="50000"/>
                  </a:schemeClr>
                </a:solidFill>
                <a:latin typeface="MS Reference Sans Serif"/>
              </a:rPr>
              <a:t>’</a:t>
            </a:r>
            <a:endParaRPr lang="en-US" sz="1600" b="1"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2130425" y="0"/>
            <a:ext cx="5267325" cy="715963"/>
          </a:xfrm>
        </p:spPr>
        <p:txBody>
          <a:bodyPr/>
          <a:lstStyle/>
          <a:p>
            <a:r>
              <a:rPr lang="en-US" dirty="0" smtClean="0"/>
              <a:t>Basics of the Intensity Calibration</a:t>
            </a:r>
            <a:br>
              <a:rPr lang="en-US" dirty="0" smtClean="0"/>
            </a:br>
            <a:r>
              <a:rPr lang="en-US" sz="2000" dirty="0" smtClean="0"/>
              <a:t>(more in Supplemental Slides at end)</a:t>
            </a:r>
          </a:p>
        </p:txBody>
      </p:sp>
      <p:sp>
        <p:nvSpPr>
          <p:cNvPr id="4" name="Rectangle 3"/>
          <p:cNvSpPr txBox="1">
            <a:spLocks noChangeArrowheads="1"/>
          </p:cNvSpPr>
          <p:nvPr/>
        </p:nvSpPr>
        <p:spPr bwMode="auto">
          <a:xfrm>
            <a:off x="179388" y="836613"/>
            <a:ext cx="8640762" cy="1871662"/>
          </a:xfrm>
          <a:prstGeom prst="rect">
            <a:avLst/>
          </a:prstGeom>
          <a:noFill/>
          <a:ln w="9525">
            <a:noFill/>
            <a:miter lim="800000"/>
            <a:headEnd/>
            <a:tailEnd/>
          </a:ln>
        </p:spPr>
        <p:txBody>
          <a:bodyPr/>
          <a:lstStyle/>
          <a:p>
            <a:pPr marL="457200" indent="-457200" defTabSz="820738" eaLnBrk="0" hangingPunct="0">
              <a:spcBef>
                <a:spcPct val="20000"/>
              </a:spcBef>
              <a:buFontTx/>
              <a:buChar char="•"/>
              <a:defRPr/>
            </a:pPr>
            <a:r>
              <a:rPr lang="en-US" sz="2000" b="1" kern="0" dirty="0">
                <a:latin typeface="+mn-lt"/>
                <a:ea typeface="ＭＳ Ｐゴシック" pitchFamily="34" charset="-128"/>
                <a:cs typeface="+mn-cs"/>
              </a:rPr>
              <a:t>The final HIFI products (from level2 upwards) are calibrated in the so-called </a:t>
            </a:r>
            <a:r>
              <a:rPr lang="en-US" sz="2000" b="1" i="1" kern="0" dirty="0">
                <a:solidFill>
                  <a:schemeClr val="accent2"/>
                </a:solidFill>
                <a:latin typeface="+mn-lt"/>
                <a:ea typeface="ＭＳ Ｐゴシック" pitchFamily="34" charset="-128"/>
                <a:cs typeface="+mn-cs"/>
              </a:rPr>
              <a:t>T</a:t>
            </a:r>
            <a:r>
              <a:rPr lang="en-US" sz="2000" b="1" i="1" kern="0" baseline="-25000" dirty="0">
                <a:solidFill>
                  <a:schemeClr val="accent2"/>
                </a:solidFill>
                <a:latin typeface="+mn-lt"/>
                <a:ea typeface="ＭＳ Ｐゴシック" pitchFamily="34" charset="-128"/>
                <a:cs typeface="+mn-cs"/>
              </a:rPr>
              <a:t>A</a:t>
            </a:r>
            <a:r>
              <a:rPr lang="en-US" sz="2000" b="1" i="1" kern="0" dirty="0">
                <a:solidFill>
                  <a:schemeClr val="accent2"/>
                </a:solidFill>
                <a:latin typeface="+mn-lt"/>
                <a:ea typeface="ＭＳ Ｐゴシック" pitchFamily="34" charset="-128"/>
                <a:cs typeface="+mn-cs"/>
              </a:rPr>
              <a:t>*</a:t>
            </a:r>
            <a:r>
              <a:rPr lang="en-US" sz="2000" b="1" kern="0" dirty="0">
                <a:latin typeface="+mn-lt"/>
                <a:ea typeface="ＭＳ Ｐゴシック" pitchFamily="34" charset="-128"/>
                <a:cs typeface="+mn-cs"/>
              </a:rPr>
              <a:t> scale:</a:t>
            </a:r>
          </a:p>
        </p:txBody>
      </p:sp>
      <p:sp>
        <p:nvSpPr>
          <p:cNvPr id="5" name="Rectangle 3"/>
          <p:cNvSpPr txBox="1">
            <a:spLocks noChangeArrowheads="1"/>
          </p:cNvSpPr>
          <p:nvPr/>
        </p:nvSpPr>
        <p:spPr bwMode="auto">
          <a:xfrm>
            <a:off x="179388" y="3500438"/>
            <a:ext cx="8785225" cy="2736850"/>
          </a:xfrm>
          <a:prstGeom prst="rect">
            <a:avLst/>
          </a:prstGeom>
          <a:noFill/>
          <a:ln w="9525">
            <a:noFill/>
            <a:miter lim="800000"/>
            <a:headEnd/>
            <a:tailEnd/>
          </a:ln>
        </p:spPr>
        <p:txBody>
          <a:bodyPr/>
          <a:lstStyle/>
          <a:p>
            <a:pPr marL="457200" indent="-457200" eaLnBrk="0" hangingPunct="0">
              <a:spcBef>
                <a:spcPct val="20000"/>
              </a:spcBef>
              <a:buFontTx/>
              <a:buChar char="•"/>
              <a:defRPr/>
            </a:pPr>
            <a:r>
              <a:rPr lang="en-US" sz="1800" b="1" i="1" dirty="0">
                <a:solidFill>
                  <a:schemeClr val="accent2"/>
                </a:solidFill>
                <a:latin typeface="Arial" pitchFamily="34" charset="0"/>
              </a:rPr>
              <a:t>HIFI flux calibration accuracy</a:t>
            </a:r>
            <a:r>
              <a:rPr lang="en-US" sz="1800" dirty="0">
                <a:latin typeface="Arial" pitchFamily="34" charset="0"/>
              </a:rPr>
              <a:t> </a:t>
            </a:r>
          </a:p>
          <a:p>
            <a:pPr marL="857250" lvl="1" indent="-457200" eaLnBrk="0" hangingPunct="0">
              <a:spcBef>
                <a:spcPct val="20000"/>
              </a:spcBef>
              <a:buFontTx/>
              <a:buChar char="–"/>
              <a:defRPr/>
            </a:pPr>
            <a:r>
              <a:rPr lang="en-US" sz="1800" dirty="0">
                <a:latin typeface="Arial" pitchFamily="34" charset="0"/>
              </a:rPr>
              <a:t>The absolute calibration accuracy varies with the bands and frequency ranges – the main contributors to the calibration errors are the </a:t>
            </a:r>
            <a:r>
              <a:rPr lang="en-US" sz="1800" b="1" i="1" dirty="0">
                <a:solidFill>
                  <a:srgbClr val="3333CC"/>
                </a:solidFill>
                <a:latin typeface="Arial" pitchFamily="34" charset="0"/>
              </a:rPr>
              <a:t>side-band ratio</a:t>
            </a:r>
            <a:r>
              <a:rPr lang="en-US" sz="1800" dirty="0">
                <a:latin typeface="Arial" pitchFamily="34" charset="0"/>
              </a:rPr>
              <a:t> and the accuracy of the </a:t>
            </a:r>
            <a:r>
              <a:rPr lang="en-US" sz="1800" b="1" i="1" dirty="0">
                <a:solidFill>
                  <a:srgbClr val="3333CC"/>
                </a:solidFill>
                <a:latin typeface="Arial" pitchFamily="34" charset="0"/>
              </a:rPr>
              <a:t>planetary models </a:t>
            </a:r>
            <a:r>
              <a:rPr lang="en-US" sz="1800" dirty="0">
                <a:latin typeface="Arial" pitchFamily="34" charset="0"/>
              </a:rPr>
              <a:t>used to derive efficiencies</a:t>
            </a:r>
          </a:p>
          <a:p>
            <a:pPr marL="857250" lvl="1" indent="-457200" eaLnBrk="0" hangingPunct="0">
              <a:spcBef>
                <a:spcPct val="20000"/>
              </a:spcBef>
              <a:buFontTx/>
              <a:buChar char="–"/>
              <a:defRPr/>
            </a:pPr>
            <a:r>
              <a:rPr lang="en-US" sz="1800" i="1" dirty="0">
                <a:solidFill>
                  <a:schemeClr val="accent6"/>
                </a:solidFill>
                <a:latin typeface="Arial" pitchFamily="34" charset="0"/>
              </a:rPr>
              <a:t>Conservative</a:t>
            </a:r>
            <a:r>
              <a:rPr lang="en-US" sz="1800" dirty="0">
                <a:solidFill>
                  <a:schemeClr val="tx2"/>
                </a:solidFill>
                <a:latin typeface="Arial" pitchFamily="34" charset="0"/>
              </a:rPr>
              <a:t> figures of 15% in bands 1-2, 20% in bands 3-5 and 30% in bands 6-7</a:t>
            </a:r>
            <a:endParaRPr lang="en-US" sz="1800" b="1" i="1" dirty="0">
              <a:solidFill>
                <a:schemeClr val="accent2"/>
              </a:solidFill>
              <a:latin typeface="Arial" pitchFamily="34" charset="0"/>
            </a:endParaRPr>
          </a:p>
          <a:p>
            <a:pPr marL="857250" lvl="1" indent="-457200" eaLnBrk="0" hangingPunct="0">
              <a:spcBef>
                <a:spcPct val="20000"/>
              </a:spcBef>
              <a:buFontTx/>
              <a:buChar char="–"/>
              <a:defRPr/>
            </a:pPr>
            <a:r>
              <a:rPr lang="en-US" sz="1800" dirty="0">
                <a:latin typeface="Arial" pitchFamily="34" charset="0"/>
              </a:rPr>
              <a:t>The relative calibration accuracy is still being assessed, </a:t>
            </a:r>
            <a:r>
              <a:rPr lang="en-US" sz="1800" b="1" i="1" dirty="0" err="1">
                <a:solidFill>
                  <a:schemeClr val="accent6"/>
                </a:solidFill>
                <a:latin typeface="Arial" pitchFamily="34" charset="0"/>
              </a:rPr>
              <a:t>G</a:t>
            </a:r>
            <a:r>
              <a:rPr lang="en-US" sz="1800" b="1" i="1" baseline="-25000" dirty="0" err="1">
                <a:solidFill>
                  <a:schemeClr val="accent6"/>
                </a:solidFill>
                <a:latin typeface="Arial" pitchFamily="34" charset="0"/>
              </a:rPr>
              <a:t>ssb</a:t>
            </a:r>
            <a:r>
              <a:rPr lang="en-US" sz="1800" dirty="0">
                <a:latin typeface="Arial" pitchFamily="34" charset="0"/>
              </a:rPr>
              <a:t> at important frequencies is a main calibration activity towards the Final Archive in 2016.  </a:t>
            </a:r>
          </a:p>
          <a:p>
            <a:pPr marL="857250" lvl="1" indent="-457200" eaLnBrk="0" hangingPunct="0">
              <a:spcBef>
                <a:spcPct val="20000"/>
              </a:spcBef>
              <a:buFontTx/>
              <a:buChar char="–"/>
              <a:defRPr/>
            </a:pPr>
            <a:r>
              <a:rPr lang="en-US" sz="1800" dirty="0">
                <a:solidFill>
                  <a:schemeClr val="accent6"/>
                </a:solidFill>
                <a:latin typeface="Arial" pitchFamily="34" charset="0"/>
              </a:rPr>
              <a:t>Reproducibility of HIFI data is usually good to better than 5%.</a:t>
            </a:r>
          </a:p>
        </p:txBody>
      </p:sp>
      <p:grpSp>
        <p:nvGrpSpPr>
          <p:cNvPr id="24581" name="Group 9"/>
          <p:cNvGrpSpPr>
            <a:grpSpLocks/>
          </p:cNvGrpSpPr>
          <p:nvPr/>
        </p:nvGrpSpPr>
        <p:grpSpPr bwMode="auto">
          <a:xfrm>
            <a:off x="6096000" y="2728913"/>
            <a:ext cx="1944688" cy="760412"/>
            <a:chOff x="2627784" y="5415608"/>
            <a:chExt cx="1944216" cy="759848"/>
          </a:xfrm>
        </p:grpSpPr>
        <p:sp>
          <p:nvSpPr>
            <p:cNvPr id="24588" name="Rectangle 52"/>
            <p:cNvSpPr>
              <a:spLocks noChangeArrowheads="1"/>
            </p:cNvSpPr>
            <p:nvPr/>
          </p:nvSpPr>
          <p:spPr bwMode="auto">
            <a:xfrm>
              <a:off x="2627784" y="5559624"/>
              <a:ext cx="1759169" cy="399808"/>
            </a:xfrm>
            <a:prstGeom prst="rect">
              <a:avLst/>
            </a:prstGeom>
            <a:noFill/>
            <a:ln w="9525">
              <a:noFill/>
              <a:miter lim="800000"/>
              <a:headEnd/>
              <a:tailEnd/>
            </a:ln>
          </p:spPr>
          <p:txBody>
            <a:bodyPr>
              <a:spAutoFit/>
            </a:bodyPr>
            <a:lstStyle/>
            <a:p>
              <a:pPr eaLnBrk="0" hangingPunct="0"/>
              <a:r>
                <a:rPr lang="en-GB" sz="2000" b="1" i="1">
                  <a:latin typeface="Calibri" pitchFamily="34" charset="0"/>
                  <a:cs typeface="Times New Roman" pitchFamily="18" charset="0"/>
                </a:rPr>
                <a:t>T</a:t>
              </a:r>
              <a:r>
                <a:rPr lang="en-GB" sz="2000" b="1" i="1" baseline="-25000">
                  <a:solidFill>
                    <a:srgbClr val="000000"/>
                  </a:solidFill>
                  <a:latin typeface="Calibri" pitchFamily="34" charset="0"/>
                  <a:cs typeface="Times New Roman" pitchFamily="18" charset="0"/>
                </a:rPr>
                <a:t>mb </a:t>
              </a:r>
              <a:r>
                <a:rPr lang="en-GB" sz="2000" b="1" i="1">
                  <a:latin typeface="Calibri" pitchFamily="34" charset="0"/>
                  <a:cs typeface="Times New Roman" pitchFamily="18" charset="0"/>
                </a:rPr>
                <a:t>= T</a:t>
              </a:r>
              <a:r>
                <a:rPr lang="en-GB" sz="2000" b="1" i="1" baseline="-25000">
                  <a:solidFill>
                    <a:srgbClr val="000000"/>
                  </a:solidFill>
                  <a:latin typeface="Calibri" pitchFamily="34" charset="0"/>
                  <a:cs typeface="Times New Roman" pitchFamily="18" charset="0"/>
                </a:rPr>
                <a:t>A</a:t>
              </a:r>
              <a:r>
                <a:rPr lang="en-GB" sz="2000" b="1" i="1">
                  <a:latin typeface="Calibri" pitchFamily="34" charset="0"/>
                  <a:cs typeface="Times New Roman" pitchFamily="18" charset="0"/>
                </a:rPr>
                <a:t>*</a:t>
              </a:r>
              <a:r>
                <a:rPr lang="en-GB" sz="2000" b="1" i="1" baseline="-25000">
                  <a:solidFill>
                    <a:srgbClr val="000000"/>
                  </a:solidFill>
                  <a:latin typeface="Calibri" pitchFamily="34" charset="0"/>
                  <a:cs typeface="Times New Roman" pitchFamily="18" charset="0"/>
                </a:rPr>
                <a:t> </a:t>
              </a:r>
              <a:endParaRPr lang="en-GB" sz="2000" b="1"/>
            </a:p>
          </p:txBody>
        </p:sp>
        <p:cxnSp>
          <p:nvCxnSpPr>
            <p:cNvPr id="8" name="Straight Connector 7"/>
            <p:cNvCxnSpPr/>
            <p:nvPr/>
          </p:nvCxnSpPr>
          <p:spPr>
            <a:xfrm>
              <a:off x="3924457" y="5877227"/>
              <a:ext cx="503115" cy="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24590" name="Rectangle 55"/>
            <p:cNvSpPr>
              <a:spLocks noChangeArrowheads="1"/>
            </p:cNvSpPr>
            <p:nvPr/>
          </p:nvSpPr>
          <p:spPr bwMode="auto">
            <a:xfrm>
              <a:off x="3923928" y="5415608"/>
              <a:ext cx="576064" cy="399808"/>
            </a:xfrm>
            <a:prstGeom prst="rect">
              <a:avLst/>
            </a:prstGeom>
            <a:noFill/>
            <a:ln w="9525">
              <a:noFill/>
              <a:miter lim="800000"/>
              <a:headEnd/>
              <a:tailEnd/>
            </a:ln>
          </p:spPr>
          <p:txBody>
            <a:bodyPr>
              <a:spAutoFit/>
            </a:bodyPr>
            <a:lstStyle/>
            <a:p>
              <a:pPr eaLnBrk="0" hangingPunct="0"/>
              <a:r>
                <a:rPr lang="en-GB" sz="2000" b="1" i="1">
                  <a:solidFill>
                    <a:srgbClr val="000000"/>
                  </a:solidFill>
                  <a:latin typeface="Calibri" pitchFamily="34" charset="0"/>
                  <a:cs typeface="Times New Roman" pitchFamily="18" charset="0"/>
                </a:rPr>
                <a:t>η</a:t>
              </a:r>
              <a:r>
                <a:rPr lang="en-GB" sz="2000" b="1" i="1" baseline="-25000">
                  <a:solidFill>
                    <a:srgbClr val="000000"/>
                  </a:solidFill>
                  <a:latin typeface="Calibri" pitchFamily="34" charset="0"/>
                  <a:cs typeface="Times New Roman" pitchFamily="18" charset="0"/>
                </a:rPr>
                <a:t>l</a:t>
              </a:r>
              <a:endParaRPr lang="en-GB" sz="2000" b="1">
                <a:latin typeface="Calibri" pitchFamily="34" charset="0"/>
              </a:endParaRPr>
            </a:p>
          </p:txBody>
        </p:sp>
        <p:sp>
          <p:nvSpPr>
            <p:cNvPr id="24591" name="Rectangle 56"/>
            <p:cNvSpPr>
              <a:spLocks noChangeArrowheads="1"/>
            </p:cNvSpPr>
            <p:nvPr/>
          </p:nvSpPr>
          <p:spPr bwMode="auto">
            <a:xfrm>
              <a:off x="3851920" y="5775648"/>
              <a:ext cx="720080" cy="399808"/>
            </a:xfrm>
            <a:prstGeom prst="rect">
              <a:avLst/>
            </a:prstGeom>
            <a:noFill/>
            <a:ln w="9525">
              <a:noFill/>
              <a:miter lim="800000"/>
              <a:headEnd/>
              <a:tailEnd/>
            </a:ln>
          </p:spPr>
          <p:txBody>
            <a:bodyPr>
              <a:spAutoFit/>
            </a:bodyPr>
            <a:lstStyle/>
            <a:p>
              <a:pPr eaLnBrk="0" hangingPunct="0"/>
              <a:r>
                <a:rPr lang="en-GB" sz="2000" b="1" i="1">
                  <a:solidFill>
                    <a:srgbClr val="000000"/>
                  </a:solidFill>
                  <a:latin typeface="Calibri" pitchFamily="34" charset="0"/>
                  <a:cs typeface="Times New Roman" pitchFamily="18" charset="0"/>
                </a:rPr>
                <a:t>η</a:t>
              </a:r>
              <a:r>
                <a:rPr lang="en-GB" sz="2000" b="1" i="1" baseline="-25000">
                  <a:solidFill>
                    <a:srgbClr val="000000"/>
                  </a:solidFill>
                  <a:latin typeface="Calibri" pitchFamily="34" charset="0"/>
                  <a:cs typeface="Times New Roman" pitchFamily="18" charset="0"/>
                </a:rPr>
                <a:t>mb</a:t>
              </a:r>
              <a:endParaRPr lang="en-GB" sz="2000" b="1">
                <a:latin typeface="Calibri" pitchFamily="34" charset="0"/>
              </a:endParaRPr>
            </a:p>
          </p:txBody>
        </p:sp>
      </p:grpSp>
      <p:sp>
        <p:nvSpPr>
          <p:cNvPr id="24582" name="Rectangle 3"/>
          <p:cNvSpPr txBox="1">
            <a:spLocks noChangeArrowheads="1"/>
          </p:cNvSpPr>
          <p:nvPr/>
        </p:nvSpPr>
        <p:spPr bwMode="auto">
          <a:xfrm>
            <a:off x="179388" y="1412875"/>
            <a:ext cx="5545137" cy="2232025"/>
          </a:xfrm>
          <a:prstGeom prst="rect">
            <a:avLst/>
          </a:prstGeom>
          <a:noFill/>
          <a:ln w="9525">
            <a:noFill/>
            <a:miter lim="800000"/>
            <a:headEnd/>
            <a:tailEnd/>
          </a:ln>
        </p:spPr>
        <p:txBody>
          <a:bodyPr/>
          <a:lstStyle/>
          <a:p>
            <a:pPr marL="857250" lvl="1" indent="-457200" eaLnBrk="0" hangingPunct="0">
              <a:spcBef>
                <a:spcPct val="20000"/>
              </a:spcBef>
              <a:buFontTx/>
              <a:buChar char="–"/>
            </a:pPr>
            <a:r>
              <a:rPr lang="en-US" sz="1800"/>
              <a:t>This scale thus includes the correction from the side-band gain ratio (called </a:t>
            </a:r>
            <a:r>
              <a:rPr lang="en-US" sz="1800" b="1" i="1">
                <a:solidFill>
                  <a:srgbClr val="3333CC"/>
                </a:solidFill>
              </a:rPr>
              <a:t>G</a:t>
            </a:r>
            <a:r>
              <a:rPr lang="en-US" sz="1800" b="1" i="1" baseline="-25000">
                <a:solidFill>
                  <a:srgbClr val="3333CC"/>
                </a:solidFill>
              </a:rPr>
              <a:t>ssb</a:t>
            </a:r>
            <a:r>
              <a:rPr lang="en-US" sz="1800"/>
              <a:t> in HIFI)</a:t>
            </a:r>
          </a:p>
          <a:p>
            <a:pPr marL="857250" lvl="1" indent="-457200" eaLnBrk="0" hangingPunct="0">
              <a:spcBef>
                <a:spcPct val="20000"/>
              </a:spcBef>
              <a:buFontTx/>
              <a:buChar char="–"/>
            </a:pPr>
            <a:r>
              <a:rPr lang="en-US" sz="1800"/>
              <a:t>Source coupling correction depends on the </a:t>
            </a:r>
            <a:r>
              <a:rPr lang="en-US" sz="1800" u="sng"/>
              <a:t>source extent compared to the beam</a:t>
            </a:r>
            <a:r>
              <a:rPr lang="en-US" sz="1800"/>
              <a:t> (not included in pipeline)– many radio-astronomers convert their data into a </a:t>
            </a:r>
            <a:r>
              <a:rPr lang="en-US" sz="1800" b="1" i="1">
                <a:solidFill>
                  <a:schemeClr val="accent2"/>
                </a:solidFill>
              </a:rPr>
              <a:t>main beam temperature T</a:t>
            </a:r>
            <a:r>
              <a:rPr lang="en-US" sz="1800" b="1" i="1" baseline="-25000">
                <a:solidFill>
                  <a:schemeClr val="accent2"/>
                </a:solidFill>
              </a:rPr>
              <a:t>mb</a:t>
            </a:r>
            <a:endParaRPr lang="en-US" sz="1800" baseline="-25000"/>
          </a:p>
        </p:txBody>
      </p:sp>
      <p:grpSp>
        <p:nvGrpSpPr>
          <p:cNvPr id="24583" name="Group 3"/>
          <p:cNvGrpSpPr>
            <a:grpSpLocks/>
          </p:cNvGrpSpPr>
          <p:nvPr/>
        </p:nvGrpSpPr>
        <p:grpSpPr bwMode="auto">
          <a:xfrm>
            <a:off x="5886450" y="1631950"/>
            <a:ext cx="3990975" cy="758825"/>
            <a:chOff x="5117087" y="3068961"/>
            <a:chExt cx="3991417" cy="760149"/>
          </a:xfrm>
        </p:grpSpPr>
        <p:sp>
          <p:nvSpPr>
            <p:cNvPr id="24584" name="Rectangle 32"/>
            <p:cNvSpPr>
              <a:spLocks noChangeArrowheads="1"/>
            </p:cNvSpPr>
            <p:nvPr/>
          </p:nvSpPr>
          <p:spPr bwMode="auto">
            <a:xfrm>
              <a:off x="5117087" y="3244914"/>
              <a:ext cx="1759169" cy="400110"/>
            </a:xfrm>
            <a:prstGeom prst="rect">
              <a:avLst/>
            </a:prstGeom>
            <a:noFill/>
            <a:ln w="9525">
              <a:noFill/>
              <a:miter lim="800000"/>
              <a:headEnd/>
              <a:tailEnd/>
            </a:ln>
          </p:spPr>
          <p:txBody>
            <a:bodyPr>
              <a:spAutoFit/>
            </a:bodyPr>
            <a:lstStyle/>
            <a:p>
              <a:pPr eaLnBrk="0" hangingPunct="0"/>
              <a:r>
                <a:rPr lang="en-GB" sz="2000" b="1">
                  <a:latin typeface="Calibri" pitchFamily="34" charset="0"/>
                  <a:cs typeface="Times New Roman" pitchFamily="18" charset="0"/>
                </a:rPr>
                <a:t>[</a:t>
              </a:r>
              <a:r>
                <a:rPr lang="en-GB" sz="2000" b="1" i="1">
                  <a:latin typeface="Calibri" pitchFamily="34" charset="0"/>
                  <a:cs typeface="Times New Roman" pitchFamily="18" charset="0"/>
                </a:rPr>
                <a:t>J</a:t>
              </a:r>
              <a:r>
                <a:rPr lang="en-GB" sz="2000" b="1" i="1" baseline="-25000">
                  <a:solidFill>
                    <a:srgbClr val="000000"/>
                  </a:solidFill>
                  <a:latin typeface="Calibri" pitchFamily="34" charset="0"/>
                  <a:cs typeface="Times New Roman" pitchFamily="18" charset="0"/>
                </a:rPr>
                <a:t>sou</a:t>
              </a:r>
              <a:r>
                <a:rPr lang="en-GB" sz="2000" b="1" i="1">
                  <a:latin typeface="Calibri" pitchFamily="34" charset="0"/>
                  <a:cs typeface="Times New Roman" pitchFamily="18" charset="0"/>
                </a:rPr>
                <a:t> </a:t>
              </a:r>
              <a:r>
                <a:rPr lang="en-US" sz="2000" b="1" i="1">
                  <a:latin typeface="Calibri" pitchFamily="34" charset="0"/>
                  <a:cs typeface="Times New Roman" pitchFamily="18" charset="0"/>
                </a:rPr>
                <a:t>–</a:t>
              </a:r>
              <a:r>
                <a:rPr lang="en-GB" sz="2000" b="1" i="1">
                  <a:latin typeface="Calibri" pitchFamily="34" charset="0"/>
                  <a:cs typeface="Times New Roman" pitchFamily="18" charset="0"/>
                </a:rPr>
                <a:t> J</a:t>
              </a:r>
              <a:r>
                <a:rPr lang="en-GB" sz="2000" b="1" i="1" baseline="-25000">
                  <a:solidFill>
                    <a:srgbClr val="000000"/>
                  </a:solidFill>
                  <a:latin typeface="Calibri" pitchFamily="34" charset="0"/>
                  <a:cs typeface="Times New Roman" pitchFamily="18" charset="0"/>
                </a:rPr>
                <a:t>OFF</a:t>
              </a:r>
              <a:r>
                <a:rPr lang="en-GB" sz="2000" b="1">
                  <a:latin typeface="Calibri" pitchFamily="34" charset="0"/>
                  <a:cs typeface="Times New Roman" pitchFamily="18" charset="0"/>
                </a:rPr>
                <a:t>]</a:t>
              </a:r>
              <a:r>
                <a:rPr lang="en-GB" sz="2000" b="1" i="1" baseline="-25000">
                  <a:solidFill>
                    <a:srgbClr val="FF0000"/>
                  </a:solidFill>
                  <a:latin typeface="Calibri" pitchFamily="34" charset="0"/>
                  <a:cs typeface="Times New Roman" pitchFamily="18" charset="0"/>
                </a:rPr>
                <a:t>SSB</a:t>
              </a:r>
              <a:r>
                <a:rPr lang="en-GB" sz="2000" b="1" i="1" baseline="-25000">
                  <a:solidFill>
                    <a:srgbClr val="000000"/>
                  </a:solidFill>
                  <a:latin typeface="Calibri" pitchFamily="34" charset="0"/>
                  <a:cs typeface="Times New Roman" pitchFamily="18" charset="0"/>
                </a:rPr>
                <a:t> </a:t>
              </a:r>
              <a:r>
                <a:rPr lang="en-GB" sz="2000" b="1" i="1">
                  <a:latin typeface="Calibri" pitchFamily="34" charset="0"/>
                  <a:cs typeface="Times New Roman" pitchFamily="18" charset="0"/>
                </a:rPr>
                <a:t>=</a:t>
              </a:r>
              <a:endParaRPr lang="en-GB" sz="2000" b="1"/>
            </a:p>
          </p:txBody>
        </p:sp>
        <p:cxnSp>
          <p:nvCxnSpPr>
            <p:cNvPr id="14" name="Straight Connector 13"/>
            <p:cNvCxnSpPr/>
            <p:nvPr/>
          </p:nvCxnSpPr>
          <p:spPr>
            <a:xfrm>
              <a:off x="6838128" y="3501514"/>
              <a:ext cx="1406681" cy="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24586" name="Rectangle 36"/>
            <p:cNvSpPr>
              <a:spLocks noChangeArrowheads="1"/>
            </p:cNvSpPr>
            <p:nvPr/>
          </p:nvSpPr>
          <p:spPr bwMode="auto">
            <a:xfrm>
              <a:off x="7236296" y="3429000"/>
              <a:ext cx="864096" cy="400110"/>
            </a:xfrm>
            <a:prstGeom prst="rect">
              <a:avLst/>
            </a:prstGeom>
            <a:noFill/>
            <a:ln w="9525">
              <a:noFill/>
              <a:miter lim="800000"/>
              <a:headEnd/>
              <a:tailEnd/>
            </a:ln>
          </p:spPr>
          <p:txBody>
            <a:bodyPr>
              <a:spAutoFit/>
            </a:bodyPr>
            <a:lstStyle/>
            <a:p>
              <a:pPr eaLnBrk="0" hangingPunct="0"/>
              <a:r>
                <a:rPr lang="en-GB" sz="2000" b="1" i="1">
                  <a:solidFill>
                    <a:srgbClr val="000000"/>
                  </a:solidFill>
                  <a:latin typeface="Calibri" pitchFamily="34" charset="0"/>
                  <a:cs typeface="Times New Roman" pitchFamily="18" charset="0"/>
                </a:rPr>
                <a:t>G</a:t>
              </a:r>
              <a:r>
                <a:rPr lang="en-GB" sz="2000" b="1" i="1" baseline="-25000">
                  <a:solidFill>
                    <a:srgbClr val="000000"/>
                  </a:solidFill>
                  <a:latin typeface="Calibri" pitchFamily="34" charset="0"/>
                  <a:cs typeface="Times New Roman" pitchFamily="18" charset="0"/>
                </a:rPr>
                <a:t>ssb</a:t>
              </a:r>
              <a:endParaRPr lang="en-GB" sz="2000" b="1">
                <a:latin typeface="Calibri" pitchFamily="34" charset="0"/>
              </a:endParaRPr>
            </a:p>
          </p:txBody>
        </p:sp>
        <p:sp>
          <p:nvSpPr>
            <p:cNvPr id="24587" name="Rectangle 37"/>
            <p:cNvSpPr>
              <a:spLocks noChangeArrowheads="1"/>
            </p:cNvSpPr>
            <p:nvPr/>
          </p:nvSpPr>
          <p:spPr bwMode="auto">
            <a:xfrm>
              <a:off x="6732240" y="3068961"/>
              <a:ext cx="2376264" cy="708996"/>
            </a:xfrm>
            <a:prstGeom prst="rect">
              <a:avLst/>
            </a:prstGeom>
            <a:noFill/>
            <a:ln w="9525">
              <a:noFill/>
              <a:miter lim="800000"/>
              <a:headEnd/>
              <a:tailEnd/>
            </a:ln>
          </p:spPr>
          <p:txBody>
            <a:bodyPr>
              <a:spAutoFit/>
            </a:bodyPr>
            <a:lstStyle/>
            <a:p>
              <a:pPr eaLnBrk="0" hangingPunct="0"/>
              <a:r>
                <a:rPr lang="en-GB" sz="2000" b="1">
                  <a:latin typeface="Calibri" pitchFamily="34" charset="0"/>
                  <a:cs typeface="Times New Roman" pitchFamily="18" charset="0"/>
                </a:rPr>
                <a:t>[</a:t>
              </a:r>
              <a:r>
                <a:rPr lang="en-GB" sz="2000" b="1" i="1">
                  <a:latin typeface="Calibri" pitchFamily="34" charset="0"/>
                  <a:cs typeface="Times New Roman" pitchFamily="18" charset="0"/>
                </a:rPr>
                <a:t>J</a:t>
              </a:r>
              <a:r>
                <a:rPr lang="en-GB" sz="2000" b="1" i="1" baseline="-25000">
                  <a:solidFill>
                    <a:srgbClr val="000000"/>
                  </a:solidFill>
                  <a:latin typeface="Calibri" pitchFamily="34" charset="0"/>
                  <a:cs typeface="Times New Roman" pitchFamily="18" charset="0"/>
                </a:rPr>
                <a:t>sou</a:t>
              </a:r>
              <a:r>
                <a:rPr lang="en-GB" sz="2000" b="1" i="1">
                  <a:latin typeface="Calibri" pitchFamily="34" charset="0"/>
                  <a:cs typeface="Times New Roman" pitchFamily="18" charset="0"/>
                </a:rPr>
                <a:t> </a:t>
              </a:r>
              <a:r>
                <a:rPr lang="en-US" sz="2000" b="1">
                  <a:latin typeface="Calibri" pitchFamily="34" charset="0"/>
                  <a:cs typeface="Times New Roman" pitchFamily="18" charset="0"/>
                </a:rPr>
                <a:t>–</a:t>
              </a:r>
              <a:r>
                <a:rPr lang="en-GB" sz="2000" b="1">
                  <a:latin typeface="Calibri" pitchFamily="34" charset="0"/>
                  <a:cs typeface="Times New Roman" pitchFamily="18" charset="0"/>
                </a:rPr>
                <a:t> </a:t>
              </a:r>
              <a:r>
                <a:rPr lang="en-GB" sz="2000" b="1" i="1">
                  <a:solidFill>
                    <a:srgbClr val="000000"/>
                  </a:solidFill>
                  <a:latin typeface="Calibri" pitchFamily="34" charset="0"/>
                  <a:cs typeface="Times New Roman" pitchFamily="18" charset="0"/>
                </a:rPr>
                <a:t>J</a:t>
              </a:r>
              <a:r>
                <a:rPr lang="en-GB" sz="2000" b="1" i="1" baseline="-25000">
                  <a:solidFill>
                    <a:srgbClr val="000000"/>
                  </a:solidFill>
                  <a:latin typeface="Calibri" pitchFamily="34" charset="0"/>
                  <a:cs typeface="Times New Roman" pitchFamily="18" charset="0"/>
                </a:rPr>
                <a:t>OFF</a:t>
              </a:r>
              <a:r>
                <a:rPr lang="en-GB" sz="2000" b="1">
                  <a:latin typeface="Calibri" pitchFamily="34" charset="0"/>
                  <a:cs typeface="Times New Roman" pitchFamily="18" charset="0"/>
                </a:rPr>
                <a:t>]</a:t>
              </a:r>
              <a:r>
                <a:rPr lang="en-GB" sz="2000" b="1" i="1" baseline="-25000">
                  <a:solidFill>
                    <a:srgbClr val="FF0000"/>
                  </a:solidFill>
                  <a:latin typeface="Calibri" pitchFamily="34" charset="0"/>
                  <a:cs typeface="Times New Roman" pitchFamily="18" charset="0"/>
                </a:rPr>
                <a:t>DSB</a:t>
              </a:r>
              <a:endParaRPr lang="en-GB" sz="2000" b="1">
                <a:solidFill>
                  <a:srgbClr val="FF0000"/>
                </a:solidFill>
                <a:latin typeface="Calibri" pitchFamily="34" charset="0"/>
              </a:endParaRPr>
            </a:p>
            <a:p>
              <a:pPr eaLnBrk="0" hangingPunct="0"/>
              <a:endParaRPr lang="en-GB" sz="2000" b="1">
                <a:latin typeface="Calibri" pitchFamily="34" charset="0"/>
              </a:endParaRPr>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mtClean="0"/>
              <a:t>Frequency Calibration</a:t>
            </a:r>
          </a:p>
        </p:txBody>
      </p:sp>
      <p:sp>
        <p:nvSpPr>
          <p:cNvPr id="4" name="Rectangle 3"/>
          <p:cNvSpPr txBox="1">
            <a:spLocks noChangeArrowheads="1"/>
          </p:cNvSpPr>
          <p:nvPr/>
        </p:nvSpPr>
        <p:spPr bwMode="auto">
          <a:xfrm>
            <a:off x="122238" y="839788"/>
            <a:ext cx="5026025" cy="2157412"/>
          </a:xfrm>
          <a:prstGeom prst="rect">
            <a:avLst/>
          </a:prstGeom>
          <a:noFill/>
          <a:ln w="9525">
            <a:noFill/>
            <a:miter lim="800000"/>
            <a:headEnd/>
            <a:tailEnd/>
          </a:ln>
        </p:spPr>
        <p:txBody>
          <a:bodyPr/>
          <a:lstStyle/>
          <a:p>
            <a:pPr marL="457200" indent="-457200" eaLnBrk="0" hangingPunct="0">
              <a:spcBef>
                <a:spcPct val="20000"/>
              </a:spcBef>
              <a:buFontTx/>
              <a:buChar char="•"/>
              <a:defRPr/>
            </a:pPr>
            <a:r>
              <a:rPr lang="en-US" sz="2000" b="1" i="1" dirty="0">
                <a:solidFill>
                  <a:schemeClr val="accent2"/>
                </a:solidFill>
                <a:latin typeface="Arial" pitchFamily="34" charset="0"/>
              </a:rPr>
              <a:t>High-Resolution Spectrometer</a:t>
            </a:r>
          </a:p>
          <a:p>
            <a:pPr marL="857250" lvl="1" indent="-457200" eaLnBrk="0" hangingPunct="0">
              <a:spcBef>
                <a:spcPct val="20000"/>
              </a:spcBef>
              <a:buFontTx/>
              <a:buChar char="–"/>
              <a:defRPr/>
            </a:pPr>
            <a:r>
              <a:rPr lang="en-US" sz="1800" dirty="0">
                <a:latin typeface="Arial" pitchFamily="34" charset="0"/>
              </a:rPr>
              <a:t>Frequency calibration entirely relying on accuracy of the </a:t>
            </a:r>
            <a:r>
              <a:rPr lang="en-US" sz="1800" i="1" dirty="0">
                <a:solidFill>
                  <a:schemeClr val="accent2"/>
                </a:solidFill>
                <a:latin typeface="Arial" pitchFamily="34" charset="0"/>
              </a:rPr>
              <a:t>master oscillator</a:t>
            </a:r>
          </a:p>
          <a:p>
            <a:pPr marL="857250" lvl="1" indent="-457200" eaLnBrk="0" hangingPunct="0">
              <a:spcBef>
                <a:spcPct val="20000"/>
              </a:spcBef>
              <a:buFontTx/>
              <a:buChar char="–"/>
              <a:defRPr/>
            </a:pPr>
            <a:r>
              <a:rPr lang="en-US" sz="1800" dirty="0">
                <a:latin typeface="Arial" pitchFamily="34" charset="0"/>
              </a:rPr>
              <a:t>Master oscillator has a frequency accuracy of ~0.5 part in 10</a:t>
            </a:r>
            <a:r>
              <a:rPr lang="en-US" sz="1800" baseline="30000" dirty="0">
                <a:latin typeface="Arial" pitchFamily="34" charset="0"/>
              </a:rPr>
              <a:t>7</a:t>
            </a:r>
            <a:endParaRPr lang="en-US" sz="1800" dirty="0">
              <a:latin typeface="Arial" pitchFamily="34" charset="0"/>
            </a:endParaRPr>
          </a:p>
          <a:p>
            <a:pPr marL="857250" lvl="1" indent="-457200" eaLnBrk="0" hangingPunct="0">
              <a:spcBef>
                <a:spcPct val="20000"/>
              </a:spcBef>
              <a:buFontTx/>
              <a:buChar char="–"/>
              <a:defRPr/>
            </a:pPr>
            <a:r>
              <a:rPr lang="en-US" sz="1800" dirty="0">
                <a:latin typeface="Arial" pitchFamily="34" charset="0"/>
              </a:rPr>
              <a:t>Freq. accuracy range from </a:t>
            </a:r>
            <a:r>
              <a:rPr lang="en-US" sz="1800" b="1" i="1" dirty="0">
                <a:solidFill>
                  <a:schemeClr val="accent6"/>
                </a:solidFill>
                <a:latin typeface="Arial" pitchFamily="34" charset="0"/>
              </a:rPr>
              <a:t>~30 kHz (band 1) to ~150 kHz (band 7) </a:t>
            </a:r>
          </a:p>
        </p:txBody>
      </p:sp>
      <p:pic>
        <p:nvPicPr>
          <p:cNvPr id="25604" name="Picture 22" descr="HRS_vs_WBS.png"/>
          <p:cNvPicPr>
            <a:picLocks noChangeAspect="1"/>
          </p:cNvPicPr>
          <p:nvPr/>
        </p:nvPicPr>
        <p:blipFill>
          <a:blip r:embed="rId2" cstate="print"/>
          <a:srcRect/>
          <a:stretch>
            <a:fillRect/>
          </a:stretch>
        </p:blipFill>
        <p:spPr bwMode="auto">
          <a:xfrm>
            <a:off x="5076825" y="1052513"/>
            <a:ext cx="4016375" cy="2232025"/>
          </a:xfrm>
          <a:prstGeom prst="rect">
            <a:avLst/>
          </a:prstGeom>
          <a:noFill/>
          <a:ln w="9525">
            <a:noFill/>
            <a:miter lim="800000"/>
            <a:headEnd/>
            <a:tailEnd/>
          </a:ln>
        </p:spPr>
      </p:pic>
      <p:sp>
        <p:nvSpPr>
          <p:cNvPr id="25605" name="TextBox 23"/>
          <p:cNvSpPr txBox="1">
            <a:spLocks noChangeArrowheads="1"/>
          </p:cNvSpPr>
          <p:nvPr/>
        </p:nvSpPr>
        <p:spPr bwMode="auto">
          <a:xfrm>
            <a:off x="7524750" y="1536700"/>
            <a:ext cx="914400" cy="307975"/>
          </a:xfrm>
          <a:prstGeom prst="rect">
            <a:avLst/>
          </a:prstGeom>
          <a:noFill/>
          <a:ln w="9525">
            <a:noFill/>
            <a:miter lim="800000"/>
            <a:headEnd/>
            <a:tailEnd/>
          </a:ln>
        </p:spPr>
        <p:txBody>
          <a:bodyPr>
            <a:spAutoFit/>
          </a:bodyPr>
          <a:lstStyle/>
          <a:p>
            <a:pPr eaLnBrk="0" hangingPunct="0"/>
            <a:r>
              <a:rPr lang="en-GB" sz="1400" b="1">
                <a:solidFill>
                  <a:schemeClr val="accent2"/>
                </a:solidFill>
              </a:rPr>
              <a:t>WBS</a:t>
            </a:r>
          </a:p>
        </p:txBody>
      </p:sp>
      <p:sp>
        <p:nvSpPr>
          <p:cNvPr id="25606" name="TextBox 24"/>
          <p:cNvSpPr txBox="1">
            <a:spLocks noChangeArrowheads="1"/>
          </p:cNvSpPr>
          <p:nvPr/>
        </p:nvSpPr>
        <p:spPr bwMode="auto">
          <a:xfrm>
            <a:off x="7524750" y="1308100"/>
            <a:ext cx="1501775" cy="307975"/>
          </a:xfrm>
          <a:prstGeom prst="rect">
            <a:avLst/>
          </a:prstGeom>
          <a:noFill/>
          <a:ln w="9525">
            <a:noFill/>
            <a:miter lim="800000"/>
            <a:headEnd/>
            <a:tailEnd/>
          </a:ln>
        </p:spPr>
        <p:txBody>
          <a:bodyPr>
            <a:spAutoFit/>
          </a:bodyPr>
          <a:lstStyle/>
          <a:p>
            <a:pPr eaLnBrk="0" hangingPunct="0"/>
            <a:r>
              <a:rPr lang="en-GB" sz="1400" b="1">
                <a:solidFill>
                  <a:srgbClr val="3FCCC5"/>
                </a:solidFill>
              </a:rPr>
              <a:t>HRS High-Res</a:t>
            </a:r>
          </a:p>
        </p:txBody>
      </p:sp>
      <p:sp>
        <p:nvSpPr>
          <p:cNvPr id="25607" name="TextBox 25"/>
          <p:cNvSpPr txBox="1">
            <a:spLocks noChangeArrowheads="1"/>
          </p:cNvSpPr>
          <p:nvPr/>
        </p:nvSpPr>
        <p:spPr bwMode="auto">
          <a:xfrm>
            <a:off x="5837238" y="1308100"/>
            <a:ext cx="1143000" cy="307975"/>
          </a:xfrm>
          <a:prstGeom prst="rect">
            <a:avLst/>
          </a:prstGeom>
          <a:noFill/>
          <a:ln w="9525">
            <a:noFill/>
            <a:miter lim="800000"/>
            <a:headEnd/>
            <a:tailEnd/>
          </a:ln>
        </p:spPr>
        <p:txBody>
          <a:bodyPr>
            <a:spAutoFit/>
          </a:bodyPr>
          <a:lstStyle/>
          <a:p>
            <a:pPr eaLnBrk="0" hangingPunct="0"/>
            <a:r>
              <a:rPr lang="en-GB" sz="1400" b="1"/>
              <a:t>NH</a:t>
            </a:r>
            <a:r>
              <a:rPr lang="en-GB" sz="1400" b="1" baseline="-25000"/>
              <a:t>3 </a:t>
            </a:r>
            <a:r>
              <a:rPr lang="en-GB" sz="1400" b="1"/>
              <a:t>HFS</a:t>
            </a:r>
          </a:p>
        </p:txBody>
      </p:sp>
      <p:pic>
        <p:nvPicPr>
          <p:cNvPr id="25608" name="Picture 26" descr="COMB_V_example.png"/>
          <p:cNvPicPr>
            <a:picLocks noChangeAspect="1"/>
          </p:cNvPicPr>
          <p:nvPr/>
        </p:nvPicPr>
        <p:blipFill>
          <a:blip r:embed="rId3" cstate="print"/>
          <a:srcRect/>
          <a:stretch>
            <a:fillRect/>
          </a:stretch>
        </p:blipFill>
        <p:spPr bwMode="auto">
          <a:xfrm>
            <a:off x="5151438" y="3573463"/>
            <a:ext cx="3871912" cy="2108200"/>
          </a:xfrm>
          <a:prstGeom prst="rect">
            <a:avLst/>
          </a:prstGeom>
          <a:noFill/>
          <a:ln w="9525">
            <a:noFill/>
            <a:miter lim="800000"/>
            <a:headEnd/>
            <a:tailEnd/>
          </a:ln>
        </p:spPr>
      </p:pic>
      <p:sp>
        <p:nvSpPr>
          <p:cNvPr id="25609" name="TextBox 27"/>
          <p:cNvSpPr txBox="1">
            <a:spLocks noChangeArrowheads="1"/>
          </p:cNvSpPr>
          <p:nvPr/>
        </p:nvSpPr>
        <p:spPr bwMode="auto">
          <a:xfrm>
            <a:off x="5608638" y="3694113"/>
            <a:ext cx="1676400" cy="307975"/>
          </a:xfrm>
          <a:prstGeom prst="rect">
            <a:avLst/>
          </a:prstGeom>
          <a:noFill/>
          <a:ln w="9525">
            <a:noFill/>
            <a:miter lim="800000"/>
            <a:headEnd/>
            <a:tailEnd/>
          </a:ln>
        </p:spPr>
        <p:txBody>
          <a:bodyPr>
            <a:spAutoFit/>
          </a:bodyPr>
          <a:lstStyle/>
          <a:p>
            <a:pPr eaLnBrk="0" hangingPunct="0"/>
            <a:r>
              <a:rPr lang="en-GB" sz="1400" b="1">
                <a:solidFill>
                  <a:schemeClr val="accent2"/>
                </a:solidFill>
              </a:rPr>
              <a:t>WBS COMB </a:t>
            </a:r>
          </a:p>
        </p:txBody>
      </p:sp>
      <p:sp>
        <p:nvSpPr>
          <p:cNvPr id="25610" name="Rectangle 3"/>
          <p:cNvSpPr txBox="1">
            <a:spLocks noChangeArrowheads="1"/>
          </p:cNvSpPr>
          <p:nvPr/>
        </p:nvSpPr>
        <p:spPr bwMode="auto">
          <a:xfrm>
            <a:off x="122238" y="3055938"/>
            <a:ext cx="5026025" cy="2965450"/>
          </a:xfrm>
          <a:prstGeom prst="rect">
            <a:avLst/>
          </a:prstGeom>
          <a:noFill/>
          <a:ln w="9525">
            <a:noFill/>
            <a:miter lim="800000"/>
            <a:headEnd/>
            <a:tailEnd/>
          </a:ln>
        </p:spPr>
        <p:txBody>
          <a:bodyPr/>
          <a:lstStyle/>
          <a:p>
            <a:pPr marL="457200" indent="-457200" eaLnBrk="0" hangingPunct="0">
              <a:spcBef>
                <a:spcPct val="20000"/>
              </a:spcBef>
              <a:buFontTx/>
              <a:buChar char="•"/>
            </a:pPr>
            <a:r>
              <a:rPr lang="en-US" sz="2000" b="1" i="1">
                <a:solidFill>
                  <a:schemeClr val="accent2"/>
                </a:solidFill>
              </a:rPr>
              <a:t>Wide-Band Spectrometer</a:t>
            </a:r>
            <a:endParaRPr lang="en-US" sz="800" b="1" i="1">
              <a:solidFill>
                <a:schemeClr val="accent2"/>
              </a:solidFill>
            </a:endParaRPr>
          </a:p>
          <a:p>
            <a:pPr marL="857250" lvl="1" indent="-457200" eaLnBrk="0" hangingPunct="0">
              <a:spcBef>
                <a:spcPct val="20000"/>
              </a:spcBef>
              <a:buFontTx/>
              <a:buChar char="–"/>
            </a:pPr>
            <a:r>
              <a:rPr lang="en-US" sz="1800"/>
              <a:t>Frequency calibration based on internal </a:t>
            </a:r>
            <a:r>
              <a:rPr lang="en-US" sz="1800" b="1" i="1">
                <a:solidFill>
                  <a:schemeClr val="accent2"/>
                </a:solidFill>
              </a:rPr>
              <a:t>COMB measurement</a:t>
            </a:r>
            <a:r>
              <a:rPr lang="en-US" sz="1800"/>
              <a:t>. Accuracy of the COMB reference relies on the master oscillator</a:t>
            </a:r>
          </a:p>
          <a:p>
            <a:pPr marL="857250" lvl="1" indent="-457200" eaLnBrk="0" hangingPunct="0">
              <a:spcBef>
                <a:spcPct val="20000"/>
              </a:spcBef>
              <a:buFontTx/>
              <a:buChar char="–"/>
            </a:pPr>
            <a:r>
              <a:rPr lang="en-US" sz="1800"/>
              <a:t>Regular COMB measurement period to monitor frequency drift due to temperature</a:t>
            </a:r>
          </a:p>
          <a:p>
            <a:pPr marL="857250" lvl="1" indent="-457200" eaLnBrk="0" hangingPunct="0">
              <a:spcBef>
                <a:spcPct val="20000"/>
              </a:spcBef>
              <a:buFontTx/>
              <a:buChar char="–"/>
            </a:pPr>
            <a:r>
              <a:rPr lang="en-US" sz="1800"/>
              <a:t>COMB fitting allows frequency resolution accuracy of </a:t>
            </a:r>
            <a:r>
              <a:rPr lang="en-US" sz="1800" b="1" i="1">
                <a:solidFill>
                  <a:schemeClr val="accent2"/>
                </a:solidFill>
              </a:rPr>
              <a:t>100 kHz</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Content Placeholder 4" descr="Pipestruc.png"/>
          <p:cNvPicPr>
            <a:picLocks noGrp="1" noChangeAspect="1"/>
          </p:cNvPicPr>
          <p:nvPr/>
        </p:nvPicPr>
        <p:blipFill>
          <a:blip r:embed="rId2" cstate="print"/>
          <a:srcRect l="-3848" r="-3848"/>
          <a:stretch>
            <a:fillRect/>
          </a:stretch>
        </p:blipFill>
        <p:spPr bwMode="auto">
          <a:xfrm>
            <a:off x="579562" y="1973263"/>
            <a:ext cx="6829425" cy="3883025"/>
          </a:xfrm>
          <a:prstGeom prst="rect">
            <a:avLst/>
          </a:prstGeom>
          <a:noFill/>
          <a:ln w="9525">
            <a:noFill/>
            <a:miter lim="800000"/>
            <a:headEnd/>
            <a:tailEnd/>
          </a:ln>
        </p:spPr>
      </p:pic>
      <p:sp>
        <p:nvSpPr>
          <p:cNvPr id="26627" name="Rectangle 3"/>
          <p:cNvSpPr txBox="1">
            <a:spLocks noChangeArrowheads="1"/>
          </p:cNvSpPr>
          <p:nvPr/>
        </p:nvSpPr>
        <p:spPr bwMode="auto">
          <a:xfrm>
            <a:off x="179388" y="836613"/>
            <a:ext cx="8785225" cy="936625"/>
          </a:xfrm>
          <a:prstGeom prst="rect">
            <a:avLst/>
          </a:prstGeom>
          <a:noFill/>
          <a:ln w="9525">
            <a:noFill/>
            <a:miter lim="800000"/>
            <a:headEnd/>
            <a:tailEnd/>
          </a:ln>
        </p:spPr>
        <p:txBody>
          <a:bodyPr/>
          <a:lstStyle/>
          <a:p>
            <a:pPr marL="457200" indent="-457200" eaLnBrk="0" hangingPunct="0">
              <a:spcBef>
                <a:spcPct val="20000"/>
              </a:spcBef>
              <a:buFontTx/>
              <a:buChar char="•"/>
            </a:pPr>
            <a:r>
              <a:rPr lang="en-US" sz="2000"/>
              <a:t>One pipeline for </a:t>
            </a:r>
            <a:r>
              <a:rPr lang="en-US" sz="2000" b="1" i="1">
                <a:solidFill>
                  <a:schemeClr val="accent2"/>
                </a:solidFill>
              </a:rPr>
              <a:t>all</a:t>
            </a:r>
            <a:r>
              <a:rPr lang="en-US" sz="2000"/>
              <a:t> HIFI observing modes, customizable in HIPE.</a:t>
            </a:r>
          </a:p>
          <a:p>
            <a:pPr marL="457200" indent="-457200" eaLnBrk="0" hangingPunct="0">
              <a:spcBef>
                <a:spcPct val="20000"/>
              </a:spcBef>
              <a:buFontTx/>
              <a:buChar char="•"/>
            </a:pPr>
            <a:r>
              <a:rPr lang="en-US" sz="2000"/>
              <a:t>H and V polarizations treated independently (not combined in the pipline), and provided on both USB and LSB frequency scales.</a:t>
            </a:r>
          </a:p>
        </p:txBody>
      </p:sp>
      <p:sp>
        <p:nvSpPr>
          <p:cNvPr id="26628" name="Rectangle 2"/>
          <p:cNvSpPr>
            <a:spLocks noGrp="1" noChangeArrowheads="1"/>
          </p:cNvSpPr>
          <p:nvPr>
            <p:ph type="title"/>
          </p:nvPr>
        </p:nvSpPr>
        <p:spPr>
          <a:xfrm>
            <a:off x="900113" y="44450"/>
            <a:ext cx="7488237" cy="647700"/>
          </a:xfrm>
        </p:spPr>
        <p:txBody>
          <a:bodyPr/>
          <a:lstStyle/>
          <a:p>
            <a:r>
              <a:rPr lang="en-US" smtClean="0">
                <a:ea typeface="ＭＳ Ｐゴシック" pitchFamily="34" charset="-128"/>
              </a:rPr>
              <a:t>The HIFI pipeline schematic</a:t>
            </a:r>
          </a:p>
        </p:txBody>
      </p:sp>
      <p:sp>
        <p:nvSpPr>
          <p:cNvPr id="7" name="Parallelogram 6"/>
          <p:cNvSpPr/>
          <p:nvPr/>
        </p:nvSpPr>
        <p:spPr>
          <a:xfrm>
            <a:off x="4422900" y="5873750"/>
            <a:ext cx="1216025" cy="385763"/>
          </a:xfrm>
          <a:prstGeom prst="parallelogram">
            <a:avLst>
              <a:gd name="adj" fmla="val 55303"/>
            </a:avLst>
          </a:prstGeom>
          <a:solidFill>
            <a:schemeClr val="accent1">
              <a:lumMod val="20000"/>
              <a:lumOff val="80000"/>
            </a:schemeClr>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i="1" dirty="0">
                <a:solidFill>
                  <a:schemeClr val="tx1"/>
                </a:solidFill>
                <a:latin typeface="Arial" pitchFamily="34" charset="0"/>
                <a:cs typeface="Arial" pitchFamily="34" charset="0"/>
              </a:rPr>
              <a:t>Level 2.5 Product</a:t>
            </a:r>
          </a:p>
        </p:txBody>
      </p:sp>
      <p:sp>
        <p:nvSpPr>
          <p:cNvPr id="8" name="Rectangle 7"/>
          <p:cNvSpPr/>
          <p:nvPr/>
        </p:nvSpPr>
        <p:spPr>
          <a:xfrm flipV="1">
            <a:off x="4676900" y="4676775"/>
            <a:ext cx="868362" cy="1285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5" name="Straight Arrow Connector 14"/>
          <p:cNvCxnSpPr/>
          <p:nvPr/>
        </p:nvCxnSpPr>
        <p:spPr>
          <a:xfrm rot="180000">
            <a:off x="5105525" y="5419725"/>
            <a:ext cx="19050" cy="44132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rot="10800000" flipV="1">
            <a:off x="4527675" y="5537200"/>
            <a:ext cx="1111250" cy="209550"/>
          </a:xfrm>
          <a:prstGeom prst="rect">
            <a:avLst/>
          </a:prstGeom>
          <a:solidFill>
            <a:srgbClr val="FFCC00"/>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 b="1" dirty="0">
                <a:solidFill>
                  <a:schemeClr val="tx1"/>
                </a:solidFill>
                <a:latin typeface="Arial" pitchFamily="34" charset="0"/>
                <a:cs typeface="Arial" pitchFamily="34" charset="0"/>
              </a:rPr>
              <a:t>Cube Construction</a:t>
            </a:r>
          </a:p>
        </p:txBody>
      </p:sp>
      <p:sp>
        <p:nvSpPr>
          <p:cNvPr id="19" name="Parallelogram 18"/>
          <p:cNvSpPr/>
          <p:nvPr/>
        </p:nvSpPr>
        <p:spPr>
          <a:xfrm>
            <a:off x="5680200" y="5865813"/>
            <a:ext cx="1216025" cy="385762"/>
          </a:xfrm>
          <a:prstGeom prst="parallelogram">
            <a:avLst>
              <a:gd name="adj" fmla="val 55303"/>
            </a:avLst>
          </a:prstGeom>
          <a:solidFill>
            <a:schemeClr val="accent1">
              <a:lumMod val="20000"/>
              <a:lumOff val="80000"/>
            </a:schemeClr>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i="1" dirty="0">
                <a:solidFill>
                  <a:schemeClr val="tx1"/>
                </a:solidFill>
                <a:latin typeface="Arial" pitchFamily="34" charset="0"/>
                <a:cs typeface="Arial" pitchFamily="34" charset="0"/>
              </a:rPr>
              <a:t>Level 2.5 Product</a:t>
            </a:r>
          </a:p>
        </p:txBody>
      </p:sp>
      <p:cxnSp>
        <p:nvCxnSpPr>
          <p:cNvPr id="20" name="Straight Arrow Connector 19"/>
          <p:cNvCxnSpPr/>
          <p:nvPr/>
        </p:nvCxnSpPr>
        <p:spPr>
          <a:xfrm rot="180000">
            <a:off x="6362825" y="5411788"/>
            <a:ext cx="19050" cy="44132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rot="10800000" flipV="1">
            <a:off x="5815137" y="5499100"/>
            <a:ext cx="1112838" cy="239713"/>
          </a:xfrm>
          <a:prstGeom prst="rect">
            <a:avLst/>
          </a:prstGeom>
          <a:solidFill>
            <a:srgbClr val="FFCC00"/>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 b="1" dirty="0">
                <a:solidFill>
                  <a:schemeClr val="tx1"/>
                </a:solidFill>
                <a:latin typeface="Arial" pitchFamily="34" charset="0"/>
                <a:cs typeface="Arial" pitchFamily="34" charset="0"/>
              </a:rPr>
              <a:t>Sideband Deconvolution</a:t>
            </a:r>
          </a:p>
        </p:txBody>
      </p:sp>
      <p:sp>
        <p:nvSpPr>
          <p:cNvPr id="12" name="TextBox 11"/>
          <p:cNvSpPr txBox="1"/>
          <p:nvPr/>
        </p:nvSpPr>
        <p:spPr>
          <a:xfrm>
            <a:off x="2954218" y="5345722"/>
            <a:ext cx="1332416" cy="276999"/>
          </a:xfrm>
          <a:prstGeom prst="rect">
            <a:avLst/>
          </a:prstGeom>
          <a:noFill/>
        </p:spPr>
        <p:txBody>
          <a:bodyPr wrap="none" rtlCol="0">
            <a:spAutoFit/>
          </a:bodyPr>
          <a:lstStyle/>
          <a:p>
            <a:r>
              <a:rPr lang="en-US" dirty="0" smtClean="0"/>
              <a:t>Double sideband</a:t>
            </a:r>
            <a:endParaRPr lang="en-US" dirty="0"/>
          </a:p>
        </p:txBody>
      </p:sp>
      <p:sp>
        <p:nvSpPr>
          <p:cNvPr id="13" name="TextBox 12"/>
          <p:cNvSpPr txBox="1"/>
          <p:nvPr/>
        </p:nvSpPr>
        <p:spPr>
          <a:xfrm>
            <a:off x="4290649" y="6201506"/>
            <a:ext cx="1332416" cy="276999"/>
          </a:xfrm>
          <a:prstGeom prst="rect">
            <a:avLst/>
          </a:prstGeom>
          <a:noFill/>
        </p:spPr>
        <p:txBody>
          <a:bodyPr wrap="none" rtlCol="0">
            <a:spAutoFit/>
          </a:bodyPr>
          <a:lstStyle/>
          <a:p>
            <a:r>
              <a:rPr lang="en-US" dirty="0" smtClean="0"/>
              <a:t>Double sideband</a:t>
            </a:r>
            <a:endParaRPr lang="en-US" dirty="0"/>
          </a:p>
        </p:txBody>
      </p:sp>
      <p:sp>
        <p:nvSpPr>
          <p:cNvPr id="14" name="TextBox 13"/>
          <p:cNvSpPr txBox="1"/>
          <p:nvPr/>
        </p:nvSpPr>
        <p:spPr>
          <a:xfrm>
            <a:off x="5568463" y="6189782"/>
            <a:ext cx="1273105" cy="276999"/>
          </a:xfrm>
          <a:prstGeom prst="rect">
            <a:avLst/>
          </a:prstGeom>
          <a:noFill/>
        </p:spPr>
        <p:txBody>
          <a:bodyPr wrap="none" rtlCol="0">
            <a:spAutoFit/>
          </a:bodyPr>
          <a:lstStyle/>
          <a:p>
            <a:r>
              <a:rPr lang="en-US" dirty="0" smtClean="0"/>
              <a:t>Single sideband</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noChangeArrowheads="1"/>
          </p:cNvSpPr>
          <p:nvPr>
            <p:ph type="dt" sz="quarter" idx="4294967295"/>
          </p:nvPr>
        </p:nvSpPr>
        <p:spPr bwMode="auto">
          <a:xfrm>
            <a:off x="107950" y="6375400"/>
            <a:ext cx="3741738" cy="180975"/>
          </a:xfrm>
          <a:prstGeom prst="rect">
            <a:avLst/>
          </a:prstGeom>
          <a:noFill/>
          <a:ln>
            <a:miter lim="800000"/>
            <a:headEnd/>
            <a:tailEnd/>
          </a:ln>
        </p:spPr>
        <p:txBody>
          <a:bodyPr/>
          <a:lstStyle/>
          <a:p>
            <a:r>
              <a:rPr lang="en-US">
                <a:ea typeface="ＭＳ Ｐゴシック" pitchFamily="34" charset="-128"/>
              </a:rPr>
              <a:t>Herschel DP workshop – 27 June 2013 - page </a:t>
            </a:r>
          </a:p>
        </p:txBody>
      </p:sp>
      <p:sp>
        <p:nvSpPr>
          <p:cNvPr id="27651" name="Rectangle 5"/>
          <p:cNvSpPr>
            <a:spLocks noGrp="1" noChangeArrowheads="1"/>
          </p:cNvSpPr>
          <p:nvPr>
            <p:ph type="ftr" sz="quarter" idx="4294967295"/>
          </p:nvPr>
        </p:nvSpPr>
        <p:spPr bwMode="auto">
          <a:xfrm>
            <a:off x="107950" y="6159500"/>
            <a:ext cx="3741738" cy="163513"/>
          </a:xfrm>
          <a:prstGeom prst="rect">
            <a:avLst/>
          </a:prstGeom>
          <a:noFill/>
          <a:ln>
            <a:miter lim="800000"/>
            <a:headEnd/>
            <a:tailEnd/>
          </a:ln>
        </p:spPr>
        <p:txBody>
          <a:bodyPr/>
          <a:lstStyle/>
          <a:p>
            <a:r>
              <a:rPr lang="en-US">
                <a:ea typeface="ＭＳ Ｐゴシック" pitchFamily="34" charset="-128"/>
              </a:rPr>
              <a:t>The HIFI Instrument</a:t>
            </a:r>
          </a:p>
        </p:txBody>
      </p:sp>
      <p:pic>
        <p:nvPicPr>
          <p:cNvPr id="27652" name="Picture 1" descr="HIFI_obsvisu1.tiff"/>
          <p:cNvPicPr>
            <a:picLocks noChangeAspect="1"/>
          </p:cNvPicPr>
          <p:nvPr/>
        </p:nvPicPr>
        <p:blipFill>
          <a:blip r:embed="rId2" cstate="print"/>
          <a:srcRect/>
          <a:stretch>
            <a:fillRect/>
          </a:stretch>
        </p:blipFill>
        <p:spPr bwMode="auto">
          <a:xfrm>
            <a:off x="0" y="1046163"/>
            <a:ext cx="9144000" cy="5616575"/>
          </a:xfrm>
          <a:prstGeom prst="rect">
            <a:avLst/>
          </a:prstGeom>
          <a:noFill/>
          <a:ln w="9525">
            <a:noFill/>
            <a:miter lim="800000"/>
            <a:headEnd/>
            <a:tailEnd/>
          </a:ln>
        </p:spPr>
      </p:pic>
      <p:sp>
        <p:nvSpPr>
          <p:cNvPr id="27653" name="Rectangle 2"/>
          <p:cNvSpPr>
            <a:spLocks noGrp="1" noChangeArrowheads="1"/>
          </p:cNvSpPr>
          <p:nvPr>
            <p:ph type="title"/>
          </p:nvPr>
        </p:nvSpPr>
        <p:spPr>
          <a:xfrm>
            <a:off x="755650" y="44450"/>
            <a:ext cx="7488238" cy="647700"/>
          </a:xfrm>
        </p:spPr>
        <p:txBody>
          <a:bodyPr/>
          <a:lstStyle/>
          <a:p>
            <a:r>
              <a:rPr lang="en-US" dirty="0" smtClean="0">
                <a:ea typeface="ＭＳ Ｐゴシック" pitchFamily="34" charset="-128"/>
              </a:rPr>
              <a:t>HIFI Observation Context</a:t>
            </a:r>
            <a:endParaRPr lang="en-US" sz="2400" dirty="0" smtClean="0">
              <a:ea typeface="ＭＳ Ｐゴシック" pitchFamily="34" charset="-128"/>
            </a:endParaRPr>
          </a:p>
        </p:txBody>
      </p:sp>
      <p:sp>
        <p:nvSpPr>
          <p:cNvPr id="27654" name="TextBox 20"/>
          <p:cNvSpPr txBox="1">
            <a:spLocks noChangeArrowheads="1"/>
          </p:cNvSpPr>
          <p:nvPr/>
        </p:nvSpPr>
        <p:spPr bwMode="auto">
          <a:xfrm>
            <a:off x="3779838" y="1531938"/>
            <a:ext cx="1944687" cy="522287"/>
          </a:xfrm>
          <a:prstGeom prst="rect">
            <a:avLst/>
          </a:prstGeom>
          <a:noFill/>
          <a:ln w="9525">
            <a:noFill/>
            <a:miter lim="800000"/>
            <a:headEnd/>
            <a:tailEnd/>
          </a:ln>
        </p:spPr>
        <p:txBody>
          <a:bodyPr>
            <a:spAutoFit/>
          </a:bodyPr>
          <a:lstStyle/>
          <a:p>
            <a:pPr eaLnBrk="0" hangingPunct="0"/>
            <a:r>
              <a:rPr lang="en-GB" sz="1400" b="1">
                <a:solidFill>
                  <a:srgbClr val="FF0000"/>
                </a:solidFill>
              </a:rPr>
              <a:t>Observation summary</a:t>
            </a:r>
          </a:p>
        </p:txBody>
      </p:sp>
      <p:sp>
        <p:nvSpPr>
          <p:cNvPr id="27655" name="TextBox 20"/>
          <p:cNvSpPr txBox="1">
            <a:spLocks noChangeArrowheads="1"/>
          </p:cNvSpPr>
          <p:nvPr/>
        </p:nvSpPr>
        <p:spPr bwMode="auto">
          <a:xfrm>
            <a:off x="5724525" y="2774950"/>
            <a:ext cx="1584325" cy="307975"/>
          </a:xfrm>
          <a:prstGeom prst="rect">
            <a:avLst/>
          </a:prstGeom>
          <a:noFill/>
          <a:ln w="9525">
            <a:noFill/>
            <a:miter lim="800000"/>
            <a:headEnd/>
            <a:tailEnd/>
          </a:ln>
        </p:spPr>
        <p:txBody>
          <a:bodyPr>
            <a:spAutoFit/>
          </a:bodyPr>
          <a:lstStyle/>
          <a:p>
            <a:pPr eaLnBrk="0" hangingPunct="0"/>
            <a:r>
              <a:rPr lang="en-GB" sz="1400" b="1">
                <a:solidFill>
                  <a:srgbClr val="FF0000"/>
                </a:solidFill>
              </a:rPr>
              <a:t>Product header</a:t>
            </a:r>
          </a:p>
        </p:txBody>
      </p:sp>
      <p:sp>
        <p:nvSpPr>
          <p:cNvPr id="27656" name="TextBox 20"/>
          <p:cNvSpPr txBox="1">
            <a:spLocks noChangeArrowheads="1"/>
          </p:cNvSpPr>
          <p:nvPr/>
        </p:nvSpPr>
        <p:spPr bwMode="auto">
          <a:xfrm>
            <a:off x="1476375" y="4935538"/>
            <a:ext cx="2153793" cy="523220"/>
          </a:xfrm>
          <a:prstGeom prst="rect">
            <a:avLst/>
          </a:prstGeom>
          <a:noFill/>
          <a:ln w="9525">
            <a:noFill/>
            <a:miter lim="800000"/>
            <a:headEnd/>
            <a:tailEnd/>
          </a:ln>
        </p:spPr>
        <p:txBody>
          <a:bodyPr wrap="square">
            <a:spAutoFit/>
          </a:bodyPr>
          <a:lstStyle/>
          <a:p>
            <a:pPr eaLnBrk="0" hangingPunct="0"/>
            <a:r>
              <a:rPr lang="en-GB" sz="1400" b="1" dirty="0" smtClean="0">
                <a:solidFill>
                  <a:srgbClr val="FF0000"/>
                </a:solidFill>
              </a:rPr>
              <a:t>Product pointers in the </a:t>
            </a:r>
            <a:r>
              <a:rPr lang="en-GB" sz="1400" b="1" dirty="0">
                <a:solidFill>
                  <a:srgbClr val="FF0000"/>
                </a:solidFill>
              </a:rPr>
              <a:t>O</a:t>
            </a:r>
            <a:r>
              <a:rPr lang="en-GB" sz="1400" b="1" dirty="0" smtClean="0">
                <a:solidFill>
                  <a:srgbClr val="FF0000"/>
                </a:solidFill>
              </a:rPr>
              <a:t>bservation </a:t>
            </a:r>
            <a:r>
              <a:rPr lang="en-GB" sz="1400" b="1" dirty="0">
                <a:solidFill>
                  <a:srgbClr val="FF0000"/>
                </a:solidFill>
              </a:rPr>
              <a:t>C</a:t>
            </a:r>
            <a:r>
              <a:rPr lang="en-GB" sz="1400" b="1" dirty="0" smtClean="0">
                <a:solidFill>
                  <a:srgbClr val="FF0000"/>
                </a:solidFill>
              </a:rPr>
              <a:t>ontext</a:t>
            </a:r>
            <a:endParaRPr lang="en-GB" sz="1400" b="1" dirty="0">
              <a:solidFill>
                <a:srgbClr val="FF0000"/>
              </a:solidFill>
            </a:endParaRPr>
          </a:p>
        </p:txBody>
      </p:sp>
      <p:sp>
        <p:nvSpPr>
          <p:cNvPr id="27657" name="TextBox 20"/>
          <p:cNvSpPr txBox="1">
            <a:spLocks noChangeArrowheads="1"/>
          </p:cNvSpPr>
          <p:nvPr/>
        </p:nvSpPr>
        <p:spPr bwMode="auto">
          <a:xfrm>
            <a:off x="7019925" y="1477963"/>
            <a:ext cx="1512888" cy="523875"/>
          </a:xfrm>
          <a:prstGeom prst="rect">
            <a:avLst/>
          </a:prstGeom>
          <a:noFill/>
          <a:ln w="9525">
            <a:noFill/>
            <a:miter lim="800000"/>
            <a:headEnd/>
            <a:tailEnd/>
          </a:ln>
        </p:spPr>
        <p:txBody>
          <a:bodyPr>
            <a:spAutoFit/>
          </a:bodyPr>
          <a:lstStyle/>
          <a:p>
            <a:pPr eaLnBrk="0" hangingPunct="0"/>
            <a:r>
              <a:rPr lang="en-GB" sz="1400" b="1">
                <a:solidFill>
                  <a:srgbClr val="FF0000"/>
                </a:solidFill>
              </a:rPr>
              <a:t>Browse product</a:t>
            </a:r>
          </a:p>
        </p:txBody>
      </p:sp>
      <p:sp>
        <p:nvSpPr>
          <p:cNvPr id="27658" name="Right Brace 9"/>
          <p:cNvSpPr>
            <a:spLocks/>
          </p:cNvSpPr>
          <p:nvPr/>
        </p:nvSpPr>
        <p:spPr bwMode="auto">
          <a:xfrm>
            <a:off x="1116013" y="3638550"/>
            <a:ext cx="215900" cy="2997200"/>
          </a:xfrm>
          <a:prstGeom prst="rightBrace">
            <a:avLst>
              <a:gd name="adj1" fmla="val 8355"/>
              <a:gd name="adj2" fmla="val 50000"/>
            </a:avLst>
          </a:prstGeom>
          <a:noFill/>
          <a:ln w="38100">
            <a:solidFill>
              <a:srgbClr val="FF0000"/>
            </a:solidFill>
            <a:round/>
            <a:headEnd/>
            <a:tailEnd/>
          </a:ln>
        </p:spPr>
        <p:txBody>
          <a:bodyPr wrap="none" anchor="ctr"/>
          <a:lstStyle/>
          <a:p>
            <a:pPr eaLnBrk="0" hangingPunct="0"/>
            <a:endParaRPr lang="en-GB"/>
          </a:p>
        </p:txBody>
      </p:sp>
      <p:sp>
        <p:nvSpPr>
          <p:cNvPr id="27659" name="Right Brace 9"/>
          <p:cNvSpPr>
            <a:spLocks/>
          </p:cNvSpPr>
          <p:nvPr/>
        </p:nvSpPr>
        <p:spPr bwMode="auto">
          <a:xfrm>
            <a:off x="3492500" y="1217613"/>
            <a:ext cx="215900" cy="1052512"/>
          </a:xfrm>
          <a:prstGeom prst="rightBrace">
            <a:avLst>
              <a:gd name="adj1" fmla="val 8351"/>
              <a:gd name="adj2" fmla="val 50000"/>
            </a:avLst>
          </a:prstGeom>
          <a:noFill/>
          <a:ln w="38100">
            <a:solidFill>
              <a:srgbClr val="FF0000"/>
            </a:solidFill>
            <a:round/>
            <a:headEnd/>
            <a:tailEnd/>
          </a:ln>
        </p:spPr>
        <p:txBody>
          <a:bodyPr wrap="none" anchor="ctr"/>
          <a:lstStyle/>
          <a:p>
            <a:pPr eaLnBrk="0" hangingPunct="0"/>
            <a:endParaRPr lang="en-GB"/>
          </a:p>
        </p:txBody>
      </p:sp>
      <p:sp>
        <p:nvSpPr>
          <p:cNvPr id="27660" name="Right Brace 9"/>
          <p:cNvSpPr>
            <a:spLocks/>
          </p:cNvSpPr>
          <p:nvPr/>
        </p:nvSpPr>
        <p:spPr bwMode="auto">
          <a:xfrm flipH="1">
            <a:off x="7885113" y="1335088"/>
            <a:ext cx="215900" cy="863600"/>
          </a:xfrm>
          <a:prstGeom prst="rightBrace">
            <a:avLst>
              <a:gd name="adj1" fmla="val 8333"/>
              <a:gd name="adj2" fmla="val 50000"/>
            </a:avLst>
          </a:prstGeom>
          <a:noFill/>
          <a:ln w="38100">
            <a:solidFill>
              <a:srgbClr val="FF0000"/>
            </a:solidFill>
            <a:round/>
            <a:headEnd/>
            <a:tailEnd/>
          </a:ln>
        </p:spPr>
        <p:txBody>
          <a:bodyPr wrap="none" anchor="ctr"/>
          <a:lstStyle/>
          <a:p>
            <a:pPr eaLnBrk="0" hangingPunct="0"/>
            <a:endParaRPr lang="en-GB"/>
          </a:p>
        </p:txBody>
      </p:sp>
      <p:sp>
        <p:nvSpPr>
          <p:cNvPr id="27661" name="Right Brace 9"/>
          <p:cNvSpPr>
            <a:spLocks/>
          </p:cNvSpPr>
          <p:nvPr/>
        </p:nvSpPr>
        <p:spPr bwMode="auto">
          <a:xfrm>
            <a:off x="5364163" y="2441575"/>
            <a:ext cx="215900" cy="1052513"/>
          </a:xfrm>
          <a:prstGeom prst="rightBrace">
            <a:avLst>
              <a:gd name="adj1" fmla="val 8351"/>
              <a:gd name="adj2" fmla="val 50000"/>
            </a:avLst>
          </a:prstGeom>
          <a:noFill/>
          <a:ln w="38100">
            <a:solidFill>
              <a:srgbClr val="FF0000"/>
            </a:solidFill>
            <a:round/>
            <a:headEnd/>
            <a:tailEnd/>
          </a:ln>
        </p:spPr>
        <p:txBody>
          <a:bodyPr wrap="none" anchor="ctr"/>
          <a:lstStyle/>
          <a:p>
            <a:pPr eaLnBrk="0" hangingPunct="0"/>
            <a:endParaRPr lang="en-GB"/>
          </a:p>
        </p:txBody>
      </p:sp>
      <p:pic>
        <p:nvPicPr>
          <p:cNvPr id="27662" name="Picture 8" descr="HIFI_browseprod.tiff"/>
          <p:cNvPicPr>
            <a:picLocks noChangeAspect="1"/>
          </p:cNvPicPr>
          <p:nvPr/>
        </p:nvPicPr>
        <p:blipFill>
          <a:blip r:embed="rId3" cstate="print"/>
          <a:srcRect/>
          <a:stretch>
            <a:fillRect/>
          </a:stretch>
        </p:blipFill>
        <p:spPr bwMode="auto">
          <a:xfrm>
            <a:off x="4067175" y="3665538"/>
            <a:ext cx="3241675" cy="2909887"/>
          </a:xfrm>
          <a:prstGeom prst="rect">
            <a:avLst/>
          </a:prstGeom>
          <a:noFill/>
          <a:ln w="9525">
            <a:noFill/>
            <a:miter lim="800000"/>
            <a:headEnd/>
            <a:tailEnd/>
          </a:ln>
        </p:spPr>
      </p:pic>
      <p:cxnSp>
        <p:nvCxnSpPr>
          <p:cNvPr id="27663" name="Straight Arrow Connector 10"/>
          <p:cNvCxnSpPr>
            <a:cxnSpLocks noChangeShapeType="1"/>
          </p:cNvCxnSpPr>
          <p:nvPr/>
        </p:nvCxnSpPr>
        <p:spPr bwMode="auto">
          <a:xfrm flipH="1">
            <a:off x="6516688" y="2270125"/>
            <a:ext cx="1871662" cy="1728788"/>
          </a:xfrm>
          <a:prstGeom prst="straightConnector1">
            <a:avLst/>
          </a:prstGeom>
          <a:noFill/>
          <a:ln w="38100">
            <a:solidFill>
              <a:srgbClr val="FF0000"/>
            </a:solidFill>
            <a:round/>
            <a:headEnd/>
            <a:tailEnd type="triangle" w="med" len="med"/>
          </a:ln>
        </p:spPr>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dt" sz="quarter" idx="4294967295"/>
          </p:nvPr>
        </p:nvSpPr>
        <p:spPr bwMode="auto">
          <a:xfrm>
            <a:off x="107950" y="6410325"/>
            <a:ext cx="3741738" cy="180975"/>
          </a:xfrm>
          <a:prstGeom prst="rect">
            <a:avLst/>
          </a:prstGeom>
          <a:noFill/>
          <a:ln>
            <a:miter lim="800000"/>
            <a:headEnd/>
            <a:tailEnd/>
          </a:ln>
        </p:spPr>
        <p:txBody>
          <a:bodyPr/>
          <a:lstStyle/>
          <a:p>
            <a:r>
              <a:rPr lang="en-US">
                <a:ea typeface="ＭＳ Ｐゴシック" pitchFamily="34" charset="-128"/>
              </a:rPr>
              <a:t>Herschel DP workshop – 27 June 2013 - page </a:t>
            </a:r>
          </a:p>
        </p:txBody>
      </p:sp>
      <p:sp>
        <p:nvSpPr>
          <p:cNvPr id="28675" name="Rectangle 5"/>
          <p:cNvSpPr>
            <a:spLocks noGrp="1" noChangeArrowheads="1"/>
          </p:cNvSpPr>
          <p:nvPr>
            <p:ph type="ftr" sz="quarter" idx="4294967295"/>
          </p:nvPr>
        </p:nvSpPr>
        <p:spPr bwMode="auto">
          <a:xfrm>
            <a:off x="107950" y="6194425"/>
            <a:ext cx="3741738" cy="163513"/>
          </a:xfrm>
          <a:prstGeom prst="rect">
            <a:avLst/>
          </a:prstGeom>
          <a:noFill/>
          <a:ln>
            <a:miter lim="800000"/>
            <a:headEnd/>
            <a:tailEnd/>
          </a:ln>
        </p:spPr>
        <p:txBody>
          <a:bodyPr/>
          <a:lstStyle/>
          <a:p>
            <a:r>
              <a:rPr lang="en-US">
                <a:ea typeface="ＭＳ Ｐゴシック" pitchFamily="34" charset="-128"/>
              </a:rPr>
              <a:t>The HIFI Instrument</a:t>
            </a:r>
          </a:p>
        </p:txBody>
      </p:sp>
      <p:sp>
        <p:nvSpPr>
          <p:cNvPr id="28676" name="Rectangle 2"/>
          <p:cNvSpPr>
            <a:spLocks noGrp="1" noChangeArrowheads="1"/>
          </p:cNvSpPr>
          <p:nvPr>
            <p:ph type="title"/>
          </p:nvPr>
        </p:nvSpPr>
        <p:spPr>
          <a:xfrm>
            <a:off x="755650" y="44450"/>
            <a:ext cx="7488238" cy="647700"/>
          </a:xfrm>
        </p:spPr>
        <p:txBody>
          <a:bodyPr/>
          <a:lstStyle/>
          <a:p>
            <a:r>
              <a:rPr lang="en-US" smtClean="0">
                <a:ea typeface="ＭＳ Ｐゴシック" pitchFamily="34" charset="-128"/>
              </a:rPr>
              <a:t>HIFI data visualization: SpectrumExploder</a:t>
            </a:r>
          </a:p>
        </p:txBody>
      </p:sp>
      <p:pic>
        <p:nvPicPr>
          <p:cNvPr id="28677" name="Picture 12" descr="HIFI_obsvisu3.tiff"/>
          <p:cNvPicPr>
            <a:picLocks noChangeAspect="1"/>
          </p:cNvPicPr>
          <p:nvPr/>
        </p:nvPicPr>
        <p:blipFill>
          <a:blip r:embed="rId2" cstate="print"/>
          <a:srcRect/>
          <a:stretch>
            <a:fillRect/>
          </a:stretch>
        </p:blipFill>
        <p:spPr bwMode="auto">
          <a:xfrm>
            <a:off x="0" y="1087438"/>
            <a:ext cx="9144000" cy="5610225"/>
          </a:xfrm>
          <a:prstGeom prst="rect">
            <a:avLst/>
          </a:prstGeom>
          <a:noFill/>
          <a:ln w="9525">
            <a:noFill/>
            <a:miter lim="800000"/>
            <a:headEnd/>
            <a:tailEnd/>
          </a:ln>
        </p:spPr>
      </p:pic>
      <p:sp>
        <p:nvSpPr>
          <p:cNvPr id="28678" name="TextBox 20"/>
          <p:cNvSpPr txBox="1">
            <a:spLocks noChangeArrowheads="1"/>
          </p:cNvSpPr>
          <p:nvPr/>
        </p:nvSpPr>
        <p:spPr bwMode="auto">
          <a:xfrm>
            <a:off x="1476375" y="4868863"/>
            <a:ext cx="1295400" cy="460375"/>
          </a:xfrm>
          <a:prstGeom prst="rect">
            <a:avLst/>
          </a:prstGeom>
          <a:solidFill>
            <a:schemeClr val="bg1"/>
          </a:solidFill>
          <a:ln w="28575">
            <a:solidFill>
              <a:srgbClr val="FF0000"/>
            </a:solidFill>
            <a:miter lim="800000"/>
            <a:headEnd/>
            <a:tailEnd/>
          </a:ln>
        </p:spPr>
        <p:txBody>
          <a:bodyPr>
            <a:spAutoFit/>
          </a:bodyPr>
          <a:lstStyle/>
          <a:p>
            <a:pPr eaLnBrk="0" hangingPunct="0"/>
            <a:r>
              <a:rPr lang="en-GB" b="1">
                <a:solidFill>
                  <a:srgbClr val="FF0000"/>
                </a:solidFill>
              </a:rPr>
              <a:t>Spectra within scanning leg</a:t>
            </a:r>
          </a:p>
        </p:txBody>
      </p:sp>
      <p:sp>
        <p:nvSpPr>
          <p:cNvPr id="28679" name="TextBox 20"/>
          <p:cNvSpPr txBox="1">
            <a:spLocks noChangeArrowheads="1"/>
          </p:cNvSpPr>
          <p:nvPr/>
        </p:nvSpPr>
        <p:spPr bwMode="auto">
          <a:xfrm>
            <a:off x="107950" y="4292600"/>
            <a:ext cx="1223963" cy="461963"/>
          </a:xfrm>
          <a:prstGeom prst="rect">
            <a:avLst/>
          </a:prstGeom>
          <a:solidFill>
            <a:schemeClr val="bg1"/>
          </a:solidFill>
          <a:ln w="28575">
            <a:solidFill>
              <a:srgbClr val="FF0000"/>
            </a:solidFill>
            <a:miter lim="800000"/>
            <a:headEnd/>
            <a:tailEnd/>
          </a:ln>
        </p:spPr>
        <p:txBody>
          <a:bodyPr>
            <a:spAutoFit/>
          </a:bodyPr>
          <a:lstStyle/>
          <a:p>
            <a:pPr eaLnBrk="0" hangingPunct="0"/>
            <a:r>
              <a:rPr lang="en-GB" b="1">
                <a:solidFill>
                  <a:srgbClr val="FF0000"/>
                </a:solidFill>
              </a:rPr>
              <a:t>Scanning legs within map</a:t>
            </a:r>
          </a:p>
        </p:txBody>
      </p:sp>
      <p:sp>
        <p:nvSpPr>
          <p:cNvPr id="28680" name="Oval 13"/>
          <p:cNvSpPr>
            <a:spLocks noChangeArrowheads="1"/>
          </p:cNvSpPr>
          <p:nvPr/>
        </p:nvSpPr>
        <p:spPr bwMode="auto">
          <a:xfrm>
            <a:off x="395288" y="4754563"/>
            <a:ext cx="647700" cy="1582737"/>
          </a:xfrm>
          <a:prstGeom prst="ellipse">
            <a:avLst/>
          </a:prstGeom>
          <a:noFill/>
          <a:ln w="28575">
            <a:solidFill>
              <a:srgbClr val="FF0000"/>
            </a:solidFill>
            <a:round/>
            <a:headEnd/>
            <a:tailEnd/>
          </a:ln>
        </p:spPr>
        <p:txBody>
          <a:bodyPr wrap="none" anchor="ctr"/>
          <a:lstStyle/>
          <a:p>
            <a:pPr eaLnBrk="0" hangingPunct="0"/>
            <a:endParaRPr lang="en-GB"/>
          </a:p>
        </p:txBody>
      </p:sp>
      <p:sp>
        <p:nvSpPr>
          <p:cNvPr id="28681" name="Oval 13"/>
          <p:cNvSpPr>
            <a:spLocks noChangeArrowheads="1"/>
          </p:cNvSpPr>
          <p:nvPr/>
        </p:nvSpPr>
        <p:spPr bwMode="auto">
          <a:xfrm>
            <a:off x="1403350" y="5545138"/>
            <a:ext cx="720725" cy="1081087"/>
          </a:xfrm>
          <a:prstGeom prst="ellipse">
            <a:avLst/>
          </a:prstGeom>
          <a:noFill/>
          <a:ln w="28575">
            <a:solidFill>
              <a:srgbClr val="FF0000"/>
            </a:solidFill>
            <a:round/>
            <a:headEnd/>
            <a:tailEnd/>
          </a:ln>
        </p:spPr>
        <p:txBody>
          <a:bodyPr wrap="none" anchor="ctr"/>
          <a:lstStyle/>
          <a:p>
            <a:pPr eaLnBrk="0" hangingPunct="0"/>
            <a:endParaRPr lang="en-GB"/>
          </a:p>
        </p:txBody>
      </p:sp>
      <p:cxnSp>
        <p:nvCxnSpPr>
          <p:cNvPr id="28682" name="Straight Arrow Connector 21"/>
          <p:cNvCxnSpPr>
            <a:cxnSpLocks noChangeShapeType="1"/>
          </p:cNvCxnSpPr>
          <p:nvPr/>
        </p:nvCxnSpPr>
        <p:spPr bwMode="auto">
          <a:xfrm flipH="1">
            <a:off x="1763713" y="5329238"/>
            <a:ext cx="144462" cy="649287"/>
          </a:xfrm>
          <a:prstGeom prst="straightConnector1">
            <a:avLst/>
          </a:prstGeom>
          <a:noFill/>
          <a:ln w="38100">
            <a:solidFill>
              <a:srgbClr val="FF0000"/>
            </a:solidFill>
            <a:round/>
            <a:headEnd/>
            <a:tailEnd type="triangle" w="med" len="med"/>
          </a:ln>
        </p:spPr>
      </p:cxnSp>
      <p:cxnSp>
        <p:nvCxnSpPr>
          <p:cNvPr id="28683" name="Straight Arrow Connector 22"/>
          <p:cNvCxnSpPr>
            <a:cxnSpLocks noChangeShapeType="1"/>
            <a:stCxn id="28678" idx="0"/>
          </p:cNvCxnSpPr>
          <p:nvPr/>
        </p:nvCxnSpPr>
        <p:spPr bwMode="auto">
          <a:xfrm flipV="1">
            <a:off x="2124075" y="4465638"/>
            <a:ext cx="1439863" cy="403225"/>
          </a:xfrm>
          <a:prstGeom prst="straightConnector1">
            <a:avLst/>
          </a:prstGeom>
          <a:noFill/>
          <a:ln w="38100">
            <a:solidFill>
              <a:srgbClr val="FF0000"/>
            </a:solidFill>
            <a:round/>
            <a:headEnd/>
            <a:tailEnd type="triangle" w="med" len="med"/>
          </a:ln>
        </p:spPr>
      </p:cxnSp>
      <p:sp>
        <p:nvSpPr>
          <p:cNvPr id="28684" name="Oval 13"/>
          <p:cNvSpPr>
            <a:spLocks noChangeArrowheads="1"/>
          </p:cNvSpPr>
          <p:nvPr/>
        </p:nvSpPr>
        <p:spPr bwMode="auto">
          <a:xfrm rot="5400000">
            <a:off x="4067175" y="2736850"/>
            <a:ext cx="288925" cy="288925"/>
          </a:xfrm>
          <a:prstGeom prst="ellipse">
            <a:avLst/>
          </a:prstGeom>
          <a:noFill/>
          <a:ln w="28575">
            <a:solidFill>
              <a:srgbClr val="FF0000"/>
            </a:solidFill>
            <a:round/>
            <a:headEnd/>
            <a:tailEnd/>
          </a:ln>
        </p:spPr>
        <p:txBody>
          <a:bodyPr wrap="none" anchor="ctr"/>
          <a:lstStyle/>
          <a:p>
            <a:pPr eaLnBrk="0" hangingPunct="0"/>
            <a:endParaRPr lang="en-GB"/>
          </a:p>
        </p:txBody>
      </p:sp>
      <p:cxnSp>
        <p:nvCxnSpPr>
          <p:cNvPr id="28685" name="Straight Arrow Connector 27"/>
          <p:cNvCxnSpPr>
            <a:cxnSpLocks noChangeShapeType="1"/>
          </p:cNvCxnSpPr>
          <p:nvPr/>
        </p:nvCxnSpPr>
        <p:spPr bwMode="auto">
          <a:xfrm>
            <a:off x="4356100" y="2852738"/>
            <a:ext cx="2160588" cy="244475"/>
          </a:xfrm>
          <a:prstGeom prst="straightConnector1">
            <a:avLst/>
          </a:prstGeom>
          <a:noFill/>
          <a:ln w="38100">
            <a:solidFill>
              <a:srgbClr val="FF0000"/>
            </a:solidFill>
            <a:round/>
            <a:headEnd/>
            <a:tailEnd type="triangle" w="med" len="med"/>
          </a:ln>
        </p:spPr>
      </p:cxnSp>
      <p:sp>
        <p:nvSpPr>
          <p:cNvPr id="28686" name="TextBox 20"/>
          <p:cNvSpPr txBox="1">
            <a:spLocks noChangeArrowheads="1"/>
          </p:cNvSpPr>
          <p:nvPr/>
        </p:nvSpPr>
        <p:spPr bwMode="auto">
          <a:xfrm>
            <a:off x="4932363" y="3025775"/>
            <a:ext cx="792162" cy="461963"/>
          </a:xfrm>
          <a:prstGeom prst="rect">
            <a:avLst/>
          </a:prstGeom>
          <a:solidFill>
            <a:schemeClr val="bg1"/>
          </a:solidFill>
          <a:ln w="28575">
            <a:solidFill>
              <a:srgbClr val="FF0000"/>
            </a:solidFill>
            <a:miter lim="800000"/>
            <a:headEnd/>
            <a:tailEnd/>
          </a:ln>
        </p:spPr>
        <p:txBody>
          <a:bodyPr>
            <a:spAutoFit/>
          </a:bodyPr>
          <a:lstStyle/>
          <a:p>
            <a:pPr eaLnBrk="0" hangingPunct="0"/>
            <a:r>
              <a:rPr lang="en-GB" b="1">
                <a:solidFill>
                  <a:srgbClr val="FF0000"/>
                </a:solidFill>
              </a:rPr>
              <a:t>Spectral toolbox</a:t>
            </a:r>
          </a:p>
        </p:txBody>
      </p:sp>
      <p:sp>
        <p:nvSpPr>
          <p:cNvPr id="28687" name="Right Brace 9"/>
          <p:cNvSpPr>
            <a:spLocks/>
          </p:cNvSpPr>
          <p:nvPr/>
        </p:nvSpPr>
        <p:spPr bwMode="auto">
          <a:xfrm rot="-5400000">
            <a:off x="4823618" y="-899318"/>
            <a:ext cx="360363" cy="7200900"/>
          </a:xfrm>
          <a:prstGeom prst="rightBrace">
            <a:avLst>
              <a:gd name="adj1" fmla="val 8326"/>
              <a:gd name="adj2" fmla="val 50000"/>
            </a:avLst>
          </a:prstGeom>
          <a:noFill/>
          <a:ln w="38100">
            <a:solidFill>
              <a:srgbClr val="FF0000"/>
            </a:solidFill>
            <a:round/>
            <a:headEnd/>
            <a:tailEnd/>
          </a:ln>
        </p:spPr>
        <p:txBody>
          <a:bodyPr wrap="none" anchor="ctr"/>
          <a:lstStyle/>
          <a:p>
            <a:pPr eaLnBrk="0" hangingPunct="0"/>
            <a:endParaRPr lang="en-GB"/>
          </a:p>
        </p:txBody>
      </p:sp>
      <p:sp>
        <p:nvSpPr>
          <p:cNvPr id="28688" name="TextBox 20"/>
          <p:cNvSpPr txBox="1">
            <a:spLocks noChangeArrowheads="1"/>
          </p:cNvSpPr>
          <p:nvPr/>
        </p:nvSpPr>
        <p:spPr bwMode="auto">
          <a:xfrm>
            <a:off x="4643438" y="2233613"/>
            <a:ext cx="792162" cy="276225"/>
          </a:xfrm>
          <a:prstGeom prst="rect">
            <a:avLst/>
          </a:prstGeom>
          <a:solidFill>
            <a:schemeClr val="bg1"/>
          </a:solidFill>
          <a:ln w="28575">
            <a:solidFill>
              <a:srgbClr val="FF0000"/>
            </a:solidFill>
            <a:miter lim="800000"/>
            <a:headEnd/>
            <a:tailEnd/>
          </a:ln>
        </p:spPr>
        <p:txBody>
          <a:bodyPr>
            <a:spAutoFit/>
          </a:bodyPr>
          <a:lstStyle/>
          <a:p>
            <a:pPr eaLnBrk="0" hangingPunct="0"/>
            <a:r>
              <a:rPr lang="en-GB" b="1">
                <a:solidFill>
                  <a:srgbClr val="FF0000"/>
                </a:solidFill>
              </a:rPr>
              <a:t>Tool Bar</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900113" y="44450"/>
            <a:ext cx="7488237" cy="647700"/>
          </a:xfrm>
        </p:spPr>
        <p:txBody>
          <a:bodyPr/>
          <a:lstStyle/>
          <a:p>
            <a:r>
              <a:rPr lang="en-US" smtClean="0">
                <a:ea typeface="ＭＳ Ｐゴシック" pitchFamily="34" charset="-128"/>
              </a:rPr>
              <a:t>HIFI upper level products: </a:t>
            </a:r>
            <a:br>
              <a:rPr lang="en-US" smtClean="0">
                <a:ea typeface="ＭＳ Ｐゴシック" pitchFamily="34" charset="-128"/>
              </a:rPr>
            </a:br>
            <a:r>
              <a:rPr lang="en-US" sz="2400" smtClean="0">
                <a:ea typeface="ＭＳ Ｐゴシック" pitchFamily="34" charset="-128"/>
              </a:rPr>
              <a:t>Spectral Cubes from Mapping Observations</a:t>
            </a:r>
          </a:p>
        </p:txBody>
      </p:sp>
      <p:sp>
        <p:nvSpPr>
          <p:cNvPr id="29699" name="Rectangle 3"/>
          <p:cNvSpPr txBox="1">
            <a:spLocks noChangeArrowheads="1"/>
          </p:cNvSpPr>
          <p:nvPr/>
        </p:nvSpPr>
        <p:spPr bwMode="auto">
          <a:xfrm>
            <a:off x="179388" y="823913"/>
            <a:ext cx="4679950" cy="5413375"/>
          </a:xfrm>
          <a:prstGeom prst="rect">
            <a:avLst/>
          </a:prstGeom>
          <a:noFill/>
          <a:ln w="9525">
            <a:noFill/>
            <a:miter lim="800000"/>
            <a:headEnd/>
            <a:tailEnd/>
          </a:ln>
        </p:spPr>
        <p:txBody>
          <a:bodyPr/>
          <a:lstStyle/>
          <a:p>
            <a:pPr marL="457200" indent="-457200" eaLnBrk="0" hangingPunct="0">
              <a:spcBef>
                <a:spcPct val="20000"/>
              </a:spcBef>
              <a:buFontTx/>
              <a:buChar char="•"/>
            </a:pPr>
            <a:r>
              <a:rPr lang="en-US" sz="2000" b="1" i="1">
                <a:solidFill>
                  <a:schemeClr val="accent2"/>
                </a:solidFill>
              </a:rPr>
              <a:t>Cubes</a:t>
            </a:r>
          </a:p>
          <a:p>
            <a:pPr marL="857250" lvl="1" indent="-457200" eaLnBrk="0" hangingPunct="0">
              <a:spcBef>
                <a:spcPct val="20000"/>
              </a:spcBef>
              <a:buFontTx/>
              <a:buChar char="–"/>
            </a:pPr>
            <a:r>
              <a:rPr lang="en-US" sz="1800"/>
              <a:t>Mapping observations also contain automatically generated cubes for each spectrometer, side-band (USB/LSB) and spectrometer sub-band.</a:t>
            </a:r>
          </a:p>
          <a:p>
            <a:pPr marL="857250" lvl="1" indent="-457200" eaLnBrk="0" hangingPunct="0">
              <a:spcBef>
                <a:spcPct val="20000"/>
              </a:spcBef>
              <a:buFontTx/>
              <a:buChar char="–"/>
            </a:pPr>
            <a:r>
              <a:rPr lang="en-US" sz="1800"/>
              <a:t>These cubes are stored in the so-called </a:t>
            </a:r>
            <a:r>
              <a:rPr lang="en-US" sz="1800" b="1" i="1">
                <a:solidFill>
                  <a:schemeClr val="accent2"/>
                </a:solidFill>
              </a:rPr>
              <a:t>level 2.5</a:t>
            </a:r>
            <a:r>
              <a:rPr lang="en-US" sz="1800">
                <a:solidFill>
                  <a:schemeClr val="accent2"/>
                </a:solidFill>
              </a:rPr>
              <a:t> </a:t>
            </a:r>
            <a:r>
              <a:rPr lang="en-US" sz="1800"/>
              <a:t>products</a:t>
            </a:r>
          </a:p>
          <a:p>
            <a:pPr marL="857250" lvl="1" indent="-457200" eaLnBrk="0" hangingPunct="0">
              <a:spcBef>
                <a:spcPct val="20000"/>
              </a:spcBef>
              <a:buFontTx/>
              <a:buChar char="–"/>
            </a:pPr>
            <a:r>
              <a:rPr lang="en-US" sz="1800"/>
              <a:t>The cube dimensions (typically pixel size, # of pixels, beam size, etc) based on AOR observing parameters. </a:t>
            </a:r>
            <a:r>
              <a:rPr lang="en-US" sz="1800" i="1"/>
              <a:t>Ad hoc </a:t>
            </a:r>
            <a:r>
              <a:rPr lang="en-US" sz="1800"/>
              <a:t>cubes can however be created a posteriori with the </a:t>
            </a:r>
            <a:r>
              <a:rPr lang="en-US" sz="1800" b="1" i="1">
                <a:solidFill>
                  <a:schemeClr val="accent2"/>
                </a:solidFill>
              </a:rPr>
              <a:t>doGridding</a:t>
            </a:r>
            <a:r>
              <a:rPr lang="en-US" sz="1800"/>
              <a:t> task</a:t>
            </a:r>
          </a:p>
          <a:p>
            <a:pPr marL="857250" lvl="1" indent="-457200" eaLnBrk="0" hangingPunct="0">
              <a:spcBef>
                <a:spcPct val="20000"/>
              </a:spcBef>
              <a:buFontTx/>
              <a:buChar char="–"/>
            </a:pPr>
            <a:r>
              <a:rPr lang="en-US" sz="1800"/>
              <a:t>Cubes can be visualized and manipulated with tools via </a:t>
            </a:r>
            <a:r>
              <a:rPr lang="en-US" sz="1800" b="1" i="1">
                <a:solidFill>
                  <a:schemeClr val="accent2"/>
                </a:solidFill>
              </a:rPr>
              <a:t>Spectrum Explorer</a:t>
            </a:r>
          </a:p>
        </p:txBody>
      </p:sp>
      <p:pic>
        <p:nvPicPr>
          <p:cNvPr id="29700" name="Picture 1" descr="cube_visualisation1.tiff"/>
          <p:cNvPicPr>
            <a:picLocks noChangeAspect="1"/>
          </p:cNvPicPr>
          <p:nvPr/>
        </p:nvPicPr>
        <p:blipFill>
          <a:blip r:embed="rId2" cstate="print"/>
          <a:srcRect/>
          <a:stretch>
            <a:fillRect/>
          </a:stretch>
        </p:blipFill>
        <p:spPr bwMode="auto">
          <a:xfrm>
            <a:off x="4932363" y="836613"/>
            <a:ext cx="3951287" cy="5876925"/>
          </a:xfrm>
          <a:prstGeom prst="rect">
            <a:avLst/>
          </a:prstGeom>
          <a:noFill/>
          <a:ln w="9525">
            <a:noFill/>
            <a:miter lim="800000"/>
            <a:headEnd/>
            <a:tailEnd/>
          </a:ln>
        </p:spPr>
      </p:pic>
      <p:sp>
        <p:nvSpPr>
          <p:cNvPr id="6" name="Rectangle 5"/>
          <p:cNvSpPr/>
          <p:nvPr/>
        </p:nvSpPr>
        <p:spPr bwMode="auto">
          <a:xfrm>
            <a:off x="4932363" y="3068638"/>
            <a:ext cx="3960812" cy="215900"/>
          </a:xfrm>
          <a:prstGeom prst="rect">
            <a:avLst/>
          </a:prstGeom>
          <a:solidFill>
            <a:schemeClr val="accent3"/>
          </a:solidFill>
          <a:ln w="9525" cap="flat" cmpd="sng" algn="ctr">
            <a:solidFill>
              <a:schemeClr val="bg1"/>
            </a:solidFill>
            <a:prstDash val="solid"/>
            <a:round/>
            <a:headEnd type="none" w="med" len="med"/>
            <a:tailEnd type="none" w="med" len="med"/>
          </a:ln>
          <a:effectLst/>
        </p:spPr>
        <p:txBody>
          <a:bodyPr wrap="none" anchor="ctr"/>
          <a:lstStyle/>
          <a:p>
            <a:pPr eaLnBrk="0" hangingPunct="0">
              <a:defRPr/>
            </a:pPr>
            <a:endParaRPr lang="en-GB">
              <a:latin typeface="Times New Roman" pitchFamily="-107" charset="0"/>
              <a:ea typeface="ＭＳ Ｐゴシック" pitchFamily="-107" charset="-128"/>
            </a:endParaRPr>
          </a:p>
        </p:txBody>
      </p:sp>
      <p:sp>
        <p:nvSpPr>
          <p:cNvPr id="29702" name="Date Placeholder 3"/>
          <p:cNvSpPr txBox="1">
            <a:spLocks/>
          </p:cNvSpPr>
          <p:nvPr/>
        </p:nvSpPr>
        <p:spPr bwMode="auto">
          <a:xfrm>
            <a:off x="5076825" y="2420938"/>
            <a:ext cx="1223963" cy="503237"/>
          </a:xfrm>
          <a:prstGeom prst="rect">
            <a:avLst/>
          </a:prstGeom>
          <a:noFill/>
          <a:ln w="9525">
            <a:noFill/>
            <a:miter lim="800000"/>
            <a:headEnd/>
            <a:tailEnd/>
          </a:ln>
        </p:spPr>
        <p:txBody>
          <a:bodyPr/>
          <a:lstStyle/>
          <a:p>
            <a:pPr eaLnBrk="0" hangingPunct="0"/>
            <a:r>
              <a:rPr lang="en-US" sz="1400" b="1"/>
              <a:t>Orion Bar</a:t>
            </a:r>
          </a:p>
          <a:p>
            <a:pPr eaLnBrk="0" hangingPunct="0"/>
            <a:r>
              <a:rPr lang="en-US" sz="1400" b="1"/>
              <a:t>[CII] spectra</a:t>
            </a:r>
          </a:p>
        </p:txBody>
      </p:sp>
      <p:sp>
        <p:nvSpPr>
          <p:cNvPr id="29703" name="Date Placeholder 3"/>
          <p:cNvSpPr txBox="1">
            <a:spLocks/>
          </p:cNvSpPr>
          <p:nvPr/>
        </p:nvSpPr>
        <p:spPr bwMode="auto">
          <a:xfrm>
            <a:off x="5076825" y="5661025"/>
            <a:ext cx="1223963" cy="504825"/>
          </a:xfrm>
          <a:prstGeom prst="rect">
            <a:avLst/>
          </a:prstGeom>
          <a:noFill/>
          <a:ln w="9525">
            <a:noFill/>
            <a:miter lim="800000"/>
            <a:headEnd/>
            <a:tailEnd/>
          </a:ln>
        </p:spPr>
        <p:txBody>
          <a:bodyPr/>
          <a:lstStyle/>
          <a:p>
            <a:pPr eaLnBrk="0" hangingPunct="0"/>
            <a:r>
              <a:rPr lang="en-US" sz="1400" b="1"/>
              <a:t>Orion Bar</a:t>
            </a:r>
          </a:p>
          <a:p>
            <a:pPr eaLnBrk="0" hangingPunct="0"/>
            <a:r>
              <a:rPr lang="en-US" sz="1400" b="1"/>
              <a:t>[CII] map</a:t>
            </a:r>
          </a:p>
        </p:txBody>
      </p:sp>
      <p:cxnSp>
        <p:nvCxnSpPr>
          <p:cNvPr id="29704" name="Straight Arrow Connector 2"/>
          <p:cNvCxnSpPr>
            <a:cxnSpLocks noChangeShapeType="1"/>
          </p:cNvCxnSpPr>
          <p:nvPr/>
        </p:nvCxnSpPr>
        <p:spPr bwMode="auto">
          <a:xfrm flipH="1" flipV="1">
            <a:off x="6804025" y="2349500"/>
            <a:ext cx="647700" cy="2374900"/>
          </a:xfrm>
          <a:prstGeom prst="straightConnector1">
            <a:avLst/>
          </a:prstGeom>
          <a:noFill/>
          <a:ln w="28575">
            <a:solidFill>
              <a:srgbClr val="00CC99"/>
            </a:solidFill>
            <a:round/>
            <a:headEnd/>
            <a:tailEnd type="arrow" w="med" len="med"/>
          </a:ln>
        </p:spPr>
      </p:cxnSp>
      <p:cxnSp>
        <p:nvCxnSpPr>
          <p:cNvPr id="29705" name="Straight Arrow Connector 13"/>
          <p:cNvCxnSpPr>
            <a:cxnSpLocks noChangeShapeType="1"/>
          </p:cNvCxnSpPr>
          <p:nvPr/>
        </p:nvCxnSpPr>
        <p:spPr bwMode="auto">
          <a:xfrm flipH="1" flipV="1">
            <a:off x="6875463" y="1844675"/>
            <a:ext cx="792162" cy="2663825"/>
          </a:xfrm>
          <a:prstGeom prst="straightConnector1">
            <a:avLst/>
          </a:prstGeom>
          <a:noFill/>
          <a:ln w="28575">
            <a:solidFill>
              <a:srgbClr val="FF0000"/>
            </a:solidFill>
            <a:round/>
            <a:headEnd/>
            <a:tailEnd type="arrow" w="med" len="med"/>
          </a:ln>
        </p:spPr>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2"/>
          <p:cNvSpPr>
            <a:spLocks noGrp="1" noChangeArrowheads="1"/>
          </p:cNvSpPr>
          <p:nvPr>
            <p:ph type="title"/>
          </p:nvPr>
        </p:nvSpPr>
        <p:spPr>
          <a:xfrm>
            <a:off x="900113" y="44450"/>
            <a:ext cx="7488237" cy="647700"/>
          </a:xfrm>
        </p:spPr>
        <p:txBody>
          <a:bodyPr/>
          <a:lstStyle/>
          <a:p>
            <a:r>
              <a:rPr lang="en-US" smtClean="0">
                <a:ea typeface="ＭＳ Ｐゴシック" pitchFamily="34" charset="-128"/>
              </a:rPr>
              <a:t>HIFI upper level products:  </a:t>
            </a:r>
            <a:br>
              <a:rPr lang="en-US" smtClean="0">
                <a:ea typeface="ＭＳ Ｐゴシック" pitchFamily="34" charset="-128"/>
              </a:rPr>
            </a:br>
            <a:r>
              <a:rPr lang="en-US" sz="2400" smtClean="0">
                <a:ea typeface="ＭＳ Ｐゴシック" pitchFamily="34" charset="-128"/>
              </a:rPr>
              <a:t>Single Sideband Spectral Scans</a:t>
            </a:r>
          </a:p>
        </p:txBody>
      </p:sp>
      <p:sp>
        <p:nvSpPr>
          <p:cNvPr id="4098" name="Rectangle 3"/>
          <p:cNvSpPr txBox="1">
            <a:spLocks noChangeArrowheads="1"/>
          </p:cNvSpPr>
          <p:nvPr/>
        </p:nvSpPr>
        <p:spPr bwMode="auto">
          <a:xfrm>
            <a:off x="179388" y="823913"/>
            <a:ext cx="8496300" cy="2676525"/>
          </a:xfrm>
          <a:prstGeom prst="rect">
            <a:avLst/>
          </a:prstGeom>
          <a:noFill/>
          <a:ln w="9525">
            <a:noFill/>
            <a:miter lim="800000"/>
            <a:headEnd/>
            <a:tailEnd/>
          </a:ln>
        </p:spPr>
        <p:txBody>
          <a:bodyPr/>
          <a:lstStyle/>
          <a:p>
            <a:pPr marL="457200" indent="-457200" eaLnBrk="0" hangingPunct="0">
              <a:spcBef>
                <a:spcPct val="20000"/>
              </a:spcBef>
              <a:buFontTx/>
              <a:buChar char="•"/>
            </a:pPr>
            <a:r>
              <a:rPr lang="en-US" sz="2000" b="1" i="1">
                <a:solidFill>
                  <a:schemeClr val="accent2"/>
                </a:solidFill>
              </a:rPr>
              <a:t>Deconvolved spectral scans</a:t>
            </a:r>
          </a:p>
          <a:p>
            <a:pPr marL="857250" lvl="1" indent="-457200" eaLnBrk="0" hangingPunct="0">
              <a:spcBef>
                <a:spcPct val="20000"/>
              </a:spcBef>
              <a:buFontTx/>
              <a:buChar char="–"/>
            </a:pPr>
            <a:r>
              <a:rPr lang="en-US" sz="1800"/>
              <a:t>Spectral scan observations also contain automatically generated deconvolved (i.e. Single Side-band) products for each spectrometer, stored as </a:t>
            </a:r>
            <a:r>
              <a:rPr lang="en-US" sz="1800" b="1" i="1">
                <a:solidFill>
                  <a:schemeClr val="accent2"/>
                </a:solidFill>
              </a:rPr>
              <a:t>level 2.5</a:t>
            </a:r>
            <a:r>
              <a:rPr lang="en-US" sz="1800">
                <a:solidFill>
                  <a:schemeClr val="accent2"/>
                </a:solidFill>
              </a:rPr>
              <a:t> </a:t>
            </a:r>
            <a:r>
              <a:rPr lang="en-US" sz="1800"/>
              <a:t>products.</a:t>
            </a:r>
          </a:p>
          <a:p>
            <a:pPr marL="857250" lvl="1" indent="-457200" eaLnBrk="0" hangingPunct="0">
              <a:spcBef>
                <a:spcPct val="20000"/>
              </a:spcBef>
              <a:buFontTx/>
              <a:buChar char="–"/>
            </a:pPr>
            <a:r>
              <a:rPr lang="en-US" sz="1800"/>
              <a:t>The deconvolved output can be recreated from modified level2 spectra using the </a:t>
            </a:r>
            <a:r>
              <a:rPr lang="en-US" sz="1800" b="1" i="1">
                <a:solidFill>
                  <a:schemeClr val="accent2"/>
                </a:solidFill>
              </a:rPr>
              <a:t>doDeconvolution</a:t>
            </a:r>
            <a:r>
              <a:rPr lang="en-US" sz="1800"/>
              <a:t> task (see how that</a:t>
            </a:r>
            <a:r>
              <a:rPr lang="ja-JP" altLang="en-US" sz="1800"/>
              <a:t>’</a:t>
            </a:r>
            <a:r>
              <a:rPr lang="en-US" altLang="ja-JP" sz="1800"/>
              <a:t>s done on Thursday).</a:t>
            </a:r>
            <a:endParaRPr lang="en-US" sz="1800"/>
          </a:p>
        </p:txBody>
      </p:sp>
      <p:pic>
        <p:nvPicPr>
          <p:cNvPr id="4099" name="Picture 1" descr="fullscan.png"/>
          <p:cNvPicPr>
            <a:picLocks noChangeAspect="1"/>
          </p:cNvPicPr>
          <p:nvPr/>
        </p:nvPicPr>
        <p:blipFill>
          <a:blip r:embed="rId2" cstate="print"/>
          <a:srcRect/>
          <a:stretch>
            <a:fillRect/>
          </a:stretch>
        </p:blipFill>
        <p:spPr bwMode="auto">
          <a:xfrm>
            <a:off x="0" y="3532188"/>
            <a:ext cx="9144000" cy="2798762"/>
          </a:xfrm>
          <a:prstGeom prst="rect">
            <a:avLst/>
          </a:prstGeom>
          <a:noFill/>
          <a:ln w="9525">
            <a:noFill/>
            <a:miter lim="800000"/>
            <a:headEnd/>
            <a:tailEnd/>
          </a:ln>
        </p:spPr>
      </p:pic>
      <p:sp>
        <p:nvSpPr>
          <p:cNvPr id="3" name="Rectangle 2"/>
          <p:cNvSpPr>
            <a:spLocks noChangeArrowheads="1"/>
          </p:cNvSpPr>
          <p:nvPr/>
        </p:nvSpPr>
        <p:spPr bwMode="auto">
          <a:xfrm>
            <a:off x="2898775" y="5143500"/>
            <a:ext cx="180975" cy="693738"/>
          </a:xfrm>
          <a:prstGeom prst="rect">
            <a:avLst/>
          </a:prstGeom>
          <a:solidFill>
            <a:srgbClr val="E6E6E6">
              <a:alpha val="32156"/>
            </a:srgbClr>
          </a:solidFill>
          <a:ln w="25400">
            <a:solidFill>
              <a:schemeClr val="tx1"/>
            </a:solidFill>
            <a:prstDash val="sysDot"/>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nvGrpSpPr>
          <p:cNvPr id="2" name="Group 12"/>
          <p:cNvGrpSpPr>
            <a:grpSpLocks/>
          </p:cNvGrpSpPr>
          <p:nvPr/>
        </p:nvGrpSpPr>
        <p:grpSpPr bwMode="auto">
          <a:xfrm>
            <a:off x="2860675" y="2719388"/>
            <a:ext cx="5926138" cy="3105150"/>
            <a:chOff x="2860908" y="2719469"/>
            <a:chExt cx="5925295" cy="3104300"/>
          </a:xfrm>
        </p:grpSpPr>
        <p:pic>
          <p:nvPicPr>
            <p:cNvPr id="4105" name="Picture 3" descr="zoomscan.png"/>
            <p:cNvPicPr>
              <a:picLocks noChangeAspect="1"/>
            </p:cNvPicPr>
            <p:nvPr/>
          </p:nvPicPr>
          <p:blipFill>
            <a:blip r:embed="rId3" cstate="print"/>
            <a:srcRect/>
            <a:stretch>
              <a:fillRect/>
            </a:stretch>
          </p:blipFill>
          <p:spPr bwMode="auto">
            <a:xfrm>
              <a:off x="4669822" y="2727870"/>
              <a:ext cx="4116381" cy="2267248"/>
            </a:xfrm>
            <a:prstGeom prst="rect">
              <a:avLst/>
            </a:prstGeom>
            <a:noFill/>
            <a:ln w="9525">
              <a:solidFill>
                <a:schemeClr val="tx1"/>
              </a:solidFill>
              <a:miter lim="800000"/>
              <a:headEnd/>
              <a:tailEnd/>
            </a:ln>
          </p:spPr>
        </p:pic>
        <p:cxnSp>
          <p:nvCxnSpPr>
            <p:cNvPr id="6" name="Straight Connector 5"/>
            <p:cNvCxnSpPr/>
            <p:nvPr/>
          </p:nvCxnSpPr>
          <p:spPr>
            <a:xfrm flipV="1">
              <a:off x="2860908" y="2719469"/>
              <a:ext cx="1809493" cy="245042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3091063" y="4990559"/>
              <a:ext cx="5684028" cy="83321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 name="Group 15"/>
          <p:cNvGrpSpPr>
            <a:grpSpLocks/>
          </p:cNvGrpSpPr>
          <p:nvPr/>
        </p:nvGrpSpPr>
        <p:grpSpPr bwMode="auto">
          <a:xfrm>
            <a:off x="153988" y="2665413"/>
            <a:ext cx="4438650" cy="2743200"/>
            <a:chOff x="153949" y="2665285"/>
            <a:chExt cx="4438897" cy="2742733"/>
          </a:xfrm>
        </p:grpSpPr>
        <p:pic>
          <p:nvPicPr>
            <p:cNvPr id="4103" name="Picture 13" descr="zoomlines.png"/>
            <p:cNvPicPr>
              <a:picLocks noChangeAspect="1"/>
            </p:cNvPicPr>
            <p:nvPr/>
          </p:nvPicPr>
          <p:blipFill>
            <a:blip r:embed="rId4" cstate="print"/>
            <a:srcRect/>
            <a:stretch>
              <a:fillRect/>
            </a:stretch>
          </p:blipFill>
          <p:spPr bwMode="auto">
            <a:xfrm>
              <a:off x="153949" y="2665285"/>
              <a:ext cx="3553685" cy="2742733"/>
            </a:xfrm>
            <a:prstGeom prst="rect">
              <a:avLst/>
            </a:prstGeom>
            <a:noFill/>
            <a:ln w="9525">
              <a:noFill/>
              <a:miter lim="800000"/>
              <a:headEnd/>
              <a:tailEnd/>
            </a:ln>
          </p:spPr>
        </p:pic>
        <p:sp>
          <p:nvSpPr>
            <p:cNvPr id="15" name="Right Arrow 14"/>
            <p:cNvSpPr/>
            <p:nvPr/>
          </p:nvSpPr>
          <p:spPr>
            <a:xfrm>
              <a:off x="3835566" y="3539848"/>
              <a:ext cx="757280" cy="615845"/>
            </a:xfrm>
            <a:prstGeom prs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2130425" y="0"/>
            <a:ext cx="5746750" cy="715963"/>
          </a:xfrm>
        </p:spPr>
        <p:txBody>
          <a:bodyPr/>
          <a:lstStyle/>
          <a:p>
            <a:r>
              <a:rPr lang="en-US" smtClean="0"/>
              <a:t>Why Reprocess HIFI Data in HIPE</a:t>
            </a:r>
            <a:endParaRPr lang="en-US" sz="2000" smtClean="0"/>
          </a:p>
        </p:txBody>
      </p:sp>
      <p:sp>
        <p:nvSpPr>
          <p:cNvPr id="3" name="Content Placeholder 2"/>
          <p:cNvSpPr>
            <a:spLocks noGrp="1"/>
          </p:cNvSpPr>
          <p:nvPr>
            <p:ph idx="1"/>
          </p:nvPr>
        </p:nvSpPr>
        <p:spPr>
          <a:xfrm>
            <a:off x="457200" y="890588"/>
            <a:ext cx="8229600" cy="5222875"/>
          </a:xfrm>
        </p:spPr>
        <p:txBody>
          <a:bodyPr/>
          <a:lstStyle/>
          <a:p>
            <a:r>
              <a:rPr lang="en-US" sz="2000" smtClean="0"/>
              <a:t>Are the final products good enough for science analysis and publication?   </a:t>
            </a:r>
            <a:r>
              <a:rPr lang="en-US" sz="1900" smtClean="0"/>
              <a:t>In most cases --- </a:t>
            </a:r>
            <a:r>
              <a:rPr lang="en-US" sz="1900" smtClean="0">
                <a:solidFill>
                  <a:srgbClr val="C00000"/>
                </a:solidFill>
              </a:rPr>
              <a:t>NO.   </a:t>
            </a:r>
            <a:r>
              <a:rPr lang="en-US" sz="1900" smtClean="0"/>
              <a:t>Why…</a:t>
            </a:r>
          </a:p>
          <a:p>
            <a:r>
              <a:rPr lang="en-US" sz="2000" smtClean="0"/>
              <a:t>Some routine steps are always anticipated:</a:t>
            </a:r>
          </a:p>
          <a:p>
            <a:pPr lvl="1"/>
            <a:r>
              <a:rPr lang="en-US" sz="1900" smtClean="0">
                <a:solidFill>
                  <a:srgbClr val="C00000"/>
                </a:solidFill>
                <a:ea typeface="ＭＳ Ｐゴシック" pitchFamily="34" charset="-128"/>
              </a:rPr>
              <a:t>Combining H and V data (all modes).</a:t>
            </a:r>
          </a:p>
          <a:p>
            <a:pPr lvl="2"/>
            <a:r>
              <a:rPr lang="en-US" sz="1800" smtClean="0">
                <a:solidFill>
                  <a:schemeClr val="accent2"/>
                </a:solidFill>
                <a:ea typeface="ＭＳ Ｐゴシック" pitchFamily="34" charset="-128"/>
              </a:rPr>
              <a:t>H and V beams are slightly offset, or sometimes of different quality, thus NOT combined in the pipeline.  This is up to the User.</a:t>
            </a:r>
          </a:p>
          <a:p>
            <a:pPr lvl="1"/>
            <a:r>
              <a:rPr lang="en-US" sz="1900" smtClean="0">
                <a:solidFill>
                  <a:srgbClr val="C00000"/>
                </a:solidFill>
                <a:ea typeface="ＭＳ Ｐゴシック" pitchFamily="34" charset="-128"/>
              </a:rPr>
              <a:t>Data smoothing (all modes).</a:t>
            </a:r>
          </a:p>
          <a:p>
            <a:pPr lvl="2"/>
            <a:r>
              <a:rPr lang="en-US" sz="1800" smtClean="0">
                <a:solidFill>
                  <a:schemeClr val="accent2"/>
                </a:solidFill>
                <a:ea typeface="ＭＳ Ｐゴシック" pitchFamily="34" charset="-128"/>
              </a:rPr>
              <a:t>Data were taken at a resolution fixed in HSpot, but the User has often adjusted the integration times to meet S/N requirements for the lines of interest. Strong, broad lines do not need full resolution, and are smoothed to a S/N goal.</a:t>
            </a:r>
          </a:p>
          <a:p>
            <a:pPr lvl="1"/>
            <a:r>
              <a:rPr lang="en-US" sz="1900" smtClean="0">
                <a:solidFill>
                  <a:srgbClr val="C00000"/>
                </a:solidFill>
                <a:ea typeface="ＭＳ Ｐゴシック" pitchFamily="34" charset="-128"/>
              </a:rPr>
              <a:t>Resampling/regridding (maps):</a:t>
            </a:r>
          </a:p>
          <a:p>
            <a:pPr lvl="2"/>
            <a:r>
              <a:rPr lang="en-US" sz="1800" smtClean="0">
                <a:solidFill>
                  <a:schemeClr val="accent2"/>
                </a:solidFill>
                <a:ea typeface="ＭＳ Ｐゴシック" pitchFamily="34" charset="-128"/>
              </a:rPr>
              <a:t>Cube dimensions are fixed by how the observation was carried out on the sky, however resampling often desired to bring out weak lines, match beams of observations at different frequencies, etc.</a:t>
            </a:r>
          </a:p>
          <a:p>
            <a:r>
              <a:rPr lang="en-US" sz="2000" smtClean="0">
                <a:solidFill>
                  <a:srgbClr val="C00000"/>
                </a:solidFill>
              </a:rPr>
              <a:t>Artifacts.</a:t>
            </a:r>
            <a:r>
              <a:rPr lang="en-US" sz="2000" smtClean="0">
                <a:solidFill>
                  <a:schemeClr val="accent2"/>
                </a:solidFill>
              </a:rPr>
              <a:t>  Treated in the pipeline, but no lights-out treatment is perfect for all observations!  Judgment steps are needed.</a:t>
            </a:r>
          </a:p>
          <a:p>
            <a:pPr lvl="2"/>
            <a:endParaRPr lang="en-US" sz="1500" smtClean="0">
              <a:solidFill>
                <a:schemeClr val="accent2"/>
              </a:solidFill>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t>As of July 2013…</a:t>
            </a:r>
          </a:p>
        </p:txBody>
      </p:sp>
      <p:sp>
        <p:nvSpPr>
          <p:cNvPr id="4099" name="Content Placeholder 2"/>
          <p:cNvSpPr>
            <a:spLocks noGrp="1"/>
          </p:cNvSpPr>
          <p:nvPr>
            <p:ph idx="1"/>
          </p:nvPr>
        </p:nvSpPr>
        <p:spPr>
          <a:xfrm>
            <a:off x="200025" y="866775"/>
            <a:ext cx="8850313" cy="3729038"/>
          </a:xfrm>
        </p:spPr>
        <p:txBody>
          <a:bodyPr/>
          <a:lstStyle/>
          <a:p>
            <a:pPr>
              <a:buFontTx/>
              <a:buNone/>
              <a:defRPr/>
            </a:pPr>
            <a:r>
              <a:rPr lang="en-US" sz="2000" b="1" dirty="0" smtClean="0">
                <a:solidFill>
                  <a:srgbClr val="C00000"/>
                </a:solidFill>
              </a:rPr>
              <a:t>175 molecules </a:t>
            </a:r>
            <a:r>
              <a:rPr lang="en-US" sz="2000" dirty="0" smtClean="0"/>
              <a:t>with unambiguous detections in the ISM or circumstellar shells.  13 detections are since 2012 </a:t>
            </a:r>
            <a:r>
              <a:rPr lang="en-US" sz="1800" dirty="0" smtClean="0">
                <a:solidFill>
                  <a:schemeClr val="accent6"/>
                </a:solidFill>
              </a:rPr>
              <a:t>http://www.astro.uni-koeln.de/cdms/molecules</a:t>
            </a:r>
          </a:p>
          <a:p>
            <a:pPr>
              <a:buFontTx/>
              <a:buNone/>
              <a:defRPr/>
            </a:pPr>
            <a:r>
              <a:rPr lang="en-US" sz="2000" dirty="0" smtClean="0"/>
              <a:t>Millions of transitions are possible over FIR-</a:t>
            </a:r>
            <a:r>
              <a:rPr lang="en-US" sz="2000" dirty="0" err="1" smtClean="0"/>
              <a:t>subMM</a:t>
            </a:r>
            <a:r>
              <a:rPr lang="en-US" sz="2000" dirty="0" smtClean="0"/>
              <a:t> wavelengths.</a:t>
            </a:r>
          </a:p>
          <a:p>
            <a:pPr>
              <a:buFontTx/>
              <a:buNone/>
              <a:defRPr/>
            </a:pPr>
            <a:endParaRPr lang="en-US" sz="2000" dirty="0" smtClean="0"/>
          </a:p>
          <a:p>
            <a:pPr>
              <a:buFontTx/>
              <a:buNone/>
              <a:defRPr/>
            </a:pPr>
            <a:endParaRPr lang="en-US" sz="2000" dirty="0" smtClean="0"/>
          </a:p>
          <a:p>
            <a:pPr>
              <a:buFontTx/>
              <a:buNone/>
              <a:defRPr/>
            </a:pPr>
            <a:endParaRPr lang="en-US" sz="2000" dirty="0" smtClean="0"/>
          </a:p>
          <a:p>
            <a:pPr>
              <a:buFontTx/>
              <a:buNone/>
              <a:defRPr/>
            </a:pPr>
            <a:endParaRPr lang="en-US" sz="2000" dirty="0" smtClean="0"/>
          </a:p>
          <a:p>
            <a:pPr>
              <a:buFontTx/>
              <a:buNone/>
              <a:defRPr/>
            </a:pPr>
            <a:endParaRPr lang="en-US" sz="2000" dirty="0" smtClean="0"/>
          </a:p>
          <a:p>
            <a:pPr>
              <a:buFontTx/>
              <a:buNone/>
              <a:defRPr/>
            </a:pPr>
            <a:endParaRPr lang="en-US" sz="2000" dirty="0" smtClean="0"/>
          </a:p>
          <a:p>
            <a:pPr>
              <a:buFontTx/>
              <a:buNone/>
              <a:defRPr/>
            </a:pPr>
            <a:endParaRPr lang="en-US" sz="2000" dirty="0" smtClean="0"/>
          </a:p>
          <a:p>
            <a:pPr>
              <a:buFontTx/>
              <a:buNone/>
              <a:defRPr/>
            </a:pPr>
            <a:endParaRPr lang="en-US" sz="2000" dirty="0" smtClean="0"/>
          </a:p>
          <a:p>
            <a:pPr>
              <a:buFontTx/>
              <a:buNone/>
              <a:defRPr/>
            </a:pPr>
            <a:endParaRPr lang="en-US" sz="2000" dirty="0" smtClean="0"/>
          </a:p>
          <a:p>
            <a:pPr>
              <a:buFontTx/>
              <a:buNone/>
              <a:defRPr/>
            </a:pPr>
            <a:r>
              <a:rPr lang="en-US" sz="2000" dirty="0" smtClean="0"/>
              <a:t>The Herschel spectrometers give access to those species at different spectral and spatial resolutions.  </a:t>
            </a:r>
          </a:p>
        </p:txBody>
      </p:sp>
      <p:pic>
        <p:nvPicPr>
          <p:cNvPr id="4100" name="Picture 6" descr="atmosphere3000GHz"/>
          <p:cNvPicPr>
            <a:picLocks noChangeAspect="1" noChangeArrowheads="1"/>
          </p:cNvPicPr>
          <p:nvPr/>
        </p:nvPicPr>
        <p:blipFill>
          <a:blip r:embed="rId2" cstate="print"/>
          <a:srcRect l="6972" r="5960" b="34987"/>
          <a:stretch>
            <a:fillRect/>
          </a:stretch>
        </p:blipFill>
        <p:spPr bwMode="auto">
          <a:xfrm>
            <a:off x="2566988" y="1981200"/>
            <a:ext cx="4781550" cy="3181350"/>
          </a:xfrm>
          <a:prstGeom prst="rect">
            <a:avLst/>
          </a:prstGeom>
          <a:noFill/>
          <a:ln w="9525">
            <a:noFill/>
            <a:miter lim="800000"/>
            <a:headEnd/>
            <a:tailEnd/>
          </a:ln>
        </p:spPr>
      </p:pic>
      <p:sp>
        <p:nvSpPr>
          <p:cNvPr id="4101" name="Rectangle 7"/>
          <p:cNvSpPr>
            <a:spLocks noChangeArrowheads="1"/>
          </p:cNvSpPr>
          <p:nvPr/>
        </p:nvSpPr>
        <p:spPr bwMode="auto">
          <a:xfrm>
            <a:off x="4465638" y="2049463"/>
            <a:ext cx="2673350" cy="461962"/>
          </a:xfrm>
          <a:prstGeom prst="rect">
            <a:avLst/>
          </a:prstGeom>
          <a:noFill/>
          <a:ln w="9525">
            <a:noFill/>
            <a:miter lim="800000"/>
            <a:headEnd/>
            <a:tailEnd/>
          </a:ln>
        </p:spPr>
        <p:txBody>
          <a:bodyPr>
            <a:spAutoFit/>
          </a:bodyPr>
          <a:lstStyle/>
          <a:p>
            <a:r>
              <a:rPr lang="en-US">
                <a:solidFill>
                  <a:schemeClr val="bg1"/>
                </a:solidFill>
                <a:latin typeface="Comic Sans MS" pitchFamily="66" charset="0"/>
              </a:rPr>
              <a:t>Atmospheric transmission in </a:t>
            </a:r>
            <a:r>
              <a:rPr lang="en-US" u="sng">
                <a:solidFill>
                  <a:schemeClr val="bg1"/>
                </a:solidFill>
                <a:latin typeface="Comic Sans MS" pitchFamily="66" charset="0"/>
              </a:rPr>
              <a:t>ideal </a:t>
            </a:r>
            <a:r>
              <a:rPr lang="en-US">
                <a:solidFill>
                  <a:schemeClr val="bg1"/>
                </a:solidFill>
                <a:latin typeface="Comic Sans MS" pitchFamily="66" charset="0"/>
              </a:rPr>
              <a:t>weather conditions</a:t>
            </a:r>
          </a:p>
        </p:txBody>
      </p:sp>
      <p:sp>
        <p:nvSpPr>
          <p:cNvPr id="6" name="Rectangle 5"/>
          <p:cNvSpPr>
            <a:spLocks noChangeArrowheads="1"/>
          </p:cNvSpPr>
          <p:nvPr/>
        </p:nvSpPr>
        <p:spPr bwMode="auto">
          <a:xfrm>
            <a:off x="4184650" y="2987675"/>
            <a:ext cx="2836863" cy="1701800"/>
          </a:xfrm>
          <a:prstGeom prst="rect">
            <a:avLst/>
          </a:prstGeom>
          <a:solidFill>
            <a:srgbClr val="00B0F0">
              <a:alpha val="41176"/>
            </a:srgbClr>
          </a:solidFill>
          <a:ln w="9525">
            <a:solidFill>
              <a:schemeClr val="tx1"/>
            </a:solidFill>
            <a:miter lim="800000"/>
            <a:headEnd/>
            <a:tailEnd/>
          </a:ln>
        </p:spPr>
        <p:txBody>
          <a:bodyPr wrap="none" anchor="ctr"/>
          <a:lstStyle/>
          <a:p>
            <a:endParaRPr lang="en-US"/>
          </a:p>
        </p:txBody>
      </p:sp>
      <p:sp>
        <p:nvSpPr>
          <p:cNvPr id="7" name="Rectangle 9"/>
          <p:cNvSpPr>
            <a:spLocks noChangeArrowheads="1"/>
          </p:cNvSpPr>
          <p:nvPr/>
        </p:nvSpPr>
        <p:spPr bwMode="auto">
          <a:xfrm>
            <a:off x="4240213" y="2482850"/>
            <a:ext cx="3203575" cy="461963"/>
          </a:xfrm>
          <a:prstGeom prst="rect">
            <a:avLst/>
          </a:prstGeom>
          <a:noFill/>
          <a:ln w="9525">
            <a:noFill/>
            <a:miter lim="800000"/>
            <a:headEnd/>
            <a:tailEnd/>
          </a:ln>
        </p:spPr>
        <p:txBody>
          <a:bodyPr>
            <a:spAutoFit/>
          </a:bodyPr>
          <a:lstStyle/>
          <a:p>
            <a:r>
              <a:rPr lang="en-US">
                <a:solidFill>
                  <a:schemeClr val="bg1"/>
                </a:solidFill>
                <a:latin typeface="Comic Sans MS" pitchFamily="66" charset="0"/>
              </a:rPr>
              <a:t>Frequencies &gt; 500 GHz almost completely blocked by Earth’s atmosphere </a:t>
            </a:r>
          </a:p>
        </p:txBody>
      </p:sp>
      <p:sp>
        <p:nvSpPr>
          <p:cNvPr id="8" name="ZoneTexte 12"/>
          <p:cNvSpPr txBox="1"/>
          <p:nvPr/>
        </p:nvSpPr>
        <p:spPr>
          <a:xfrm>
            <a:off x="5264150" y="3851275"/>
            <a:ext cx="1828800" cy="400050"/>
          </a:xfrm>
          <a:prstGeom prst="rect">
            <a:avLst/>
          </a:prstGeom>
          <a:noFill/>
        </p:spPr>
        <p:txBody>
          <a:bodyPr>
            <a:spAutoFit/>
          </a:bodyPr>
          <a:lstStyle/>
          <a:p>
            <a:pPr fontAlgn="auto">
              <a:spcBef>
                <a:spcPts val="0"/>
              </a:spcBef>
              <a:spcAft>
                <a:spcPts val="0"/>
              </a:spcAft>
              <a:defRPr/>
            </a:pPr>
            <a:r>
              <a:rPr lang="en-US" sz="2000" dirty="0">
                <a:solidFill>
                  <a:srgbClr val="FFFFFF"/>
                </a:solidFill>
                <a:latin typeface="+mj-lt"/>
              </a:rPr>
              <a:t>HIFI RANGE</a:t>
            </a:r>
          </a:p>
        </p:txBody>
      </p:sp>
      <p:sp>
        <p:nvSpPr>
          <p:cNvPr id="4105" name="TextBox 8"/>
          <p:cNvSpPr txBox="1">
            <a:spLocks noChangeArrowheads="1"/>
          </p:cNvSpPr>
          <p:nvPr/>
        </p:nvSpPr>
        <p:spPr bwMode="auto">
          <a:xfrm>
            <a:off x="2590800" y="4849813"/>
            <a:ext cx="4551363" cy="338137"/>
          </a:xfrm>
          <a:prstGeom prst="rect">
            <a:avLst/>
          </a:prstGeom>
          <a:noFill/>
          <a:ln w="9525">
            <a:noFill/>
            <a:miter lim="800000"/>
            <a:headEnd/>
            <a:tailEnd/>
          </a:ln>
        </p:spPr>
        <p:txBody>
          <a:bodyPr wrap="none">
            <a:spAutoFit/>
          </a:bodyPr>
          <a:lstStyle/>
          <a:p>
            <a:r>
              <a:rPr lang="en-US" sz="800">
                <a:solidFill>
                  <a:schemeClr val="bg1"/>
                </a:solidFill>
              </a:rPr>
              <a:t>Adapted from C. Ceccarelli, </a:t>
            </a:r>
          </a:p>
          <a:p>
            <a:r>
              <a:rPr lang="en-US" sz="800">
                <a:solidFill>
                  <a:schemeClr val="bg1"/>
                </a:solidFill>
              </a:rPr>
              <a:t>http://herschel.esac.esa.int/FirstResultsSymposium/presentations/A32_CeccarelliC_CHESS.pdf</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900113" y="44450"/>
            <a:ext cx="7488237" cy="647700"/>
          </a:xfrm>
        </p:spPr>
        <p:txBody>
          <a:bodyPr/>
          <a:lstStyle/>
          <a:p>
            <a:r>
              <a:rPr lang="en-US" dirty="0" smtClean="0">
                <a:ea typeface="ＭＳ Ｐゴシック" pitchFamily="34" charset="-128"/>
              </a:rPr>
              <a:t>HIFI data artifacts</a:t>
            </a:r>
            <a:br>
              <a:rPr lang="en-US" dirty="0" smtClean="0">
                <a:ea typeface="ＭＳ Ｐゴシック" pitchFamily="34" charset="-128"/>
              </a:rPr>
            </a:br>
            <a:r>
              <a:rPr lang="en-US" sz="2400" dirty="0" smtClean="0">
                <a:ea typeface="ＭＳ Ｐゴシック" pitchFamily="34" charset="-128"/>
              </a:rPr>
              <a:t>(1) Fringing residuals</a:t>
            </a:r>
          </a:p>
        </p:txBody>
      </p:sp>
      <p:sp>
        <p:nvSpPr>
          <p:cNvPr id="32771" name="Rectangle 3"/>
          <p:cNvSpPr txBox="1">
            <a:spLocks noChangeArrowheads="1"/>
          </p:cNvSpPr>
          <p:nvPr/>
        </p:nvSpPr>
        <p:spPr bwMode="auto">
          <a:xfrm>
            <a:off x="342900" y="811213"/>
            <a:ext cx="8458200" cy="2978150"/>
          </a:xfrm>
          <a:prstGeom prst="rect">
            <a:avLst/>
          </a:prstGeom>
          <a:noFill/>
          <a:ln w="9525">
            <a:noFill/>
            <a:miter lim="800000"/>
            <a:headEnd/>
            <a:tailEnd/>
          </a:ln>
        </p:spPr>
        <p:txBody>
          <a:bodyPr/>
          <a:lstStyle/>
          <a:p>
            <a:pPr marL="457200" indent="-457200" eaLnBrk="0" hangingPunct="0">
              <a:spcBef>
                <a:spcPct val="20000"/>
              </a:spcBef>
              <a:buFontTx/>
              <a:buChar char="•"/>
            </a:pPr>
            <a:r>
              <a:rPr lang="en-US" sz="2000" b="1" i="1" dirty="0">
                <a:solidFill>
                  <a:schemeClr val="accent2"/>
                </a:solidFill>
              </a:rPr>
              <a:t>Standing waves</a:t>
            </a:r>
          </a:p>
          <a:p>
            <a:pPr marL="857250" lvl="1" indent="-457200" eaLnBrk="0" hangingPunct="0">
              <a:spcBef>
                <a:spcPct val="20000"/>
              </a:spcBef>
              <a:buFontTx/>
              <a:buChar char="–"/>
            </a:pPr>
            <a:r>
              <a:rPr lang="en-US" sz="1400" dirty="0"/>
              <a:t>HIFI is affected both by </a:t>
            </a:r>
            <a:r>
              <a:rPr lang="en-US" sz="1400" b="1" i="1" dirty="0">
                <a:solidFill>
                  <a:schemeClr val="accent2"/>
                </a:solidFill>
              </a:rPr>
              <a:t>optical</a:t>
            </a:r>
            <a:r>
              <a:rPr lang="en-US" sz="1400" dirty="0"/>
              <a:t> (</a:t>
            </a:r>
            <a:r>
              <a:rPr lang="en-US" sz="1400" dirty="0" err="1"/>
              <a:t>Fabry</a:t>
            </a:r>
            <a:r>
              <a:rPr lang="en-US" sz="1400" dirty="0"/>
              <a:t>-Perot resonator) and </a:t>
            </a:r>
            <a:r>
              <a:rPr lang="en-US" sz="1400" b="1" i="1" dirty="0">
                <a:solidFill>
                  <a:schemeClr val="accent2"/>
                </a:solidFill>
              </a:rPr>
              <a:t>electrical</a:t>
            </a:r>
            <a:r>
              <a:rPr lang="en-US" sz="1400" dirty="0"/>
              <a:t> (generated in the IF chain) standing waves</a:t>
            </a:r>
          </a:p>
          <a:p>
            <a:pPr marL="857250" lvl="1" indent="-457200" eaLnBrk="0" hangingPunct="0">
              <a:spcBef>
                <a:spcPct val="20000"/>
              </a:spcBef>
              <a:buFontTx/>
              <a:buChar char="–"/>
            </a:pPr>
            <a:r>
              <a:rPr lang="en-US" sz="1400" dirty="0"/>
              <a:t>Their amplitude is enhanced by the detector gain drifts between ON- and OFF-source </a:t>
            </a:r>
            <a:r>
              <a:rPr lang="en-US" sz="1400" dirty="0" smtClean="0"/>
              <a:t>measurements (i.e., fringes are a </a:t>
            </a:r>
            <a:r>
              <a:rPr lang="en-US" sz="1400" u="sng" dirty="0" smtClean="0"/>
              <a:t>residual</a:t>
            </a:r>
            <a:r>
              <a:rPr lang="en-US" sz="1400" dirty="0" smtClean="0"/>
              <a:t> of the correction using sky when available)</a:t>
            </a:r>
            <a:endParaRPr lang="en-US" sz="1400" dirty="0"/>
          </a:p>
          <a:p>
            <a:pPr marL="857250" lvl="1" indent="-457200" eaLnBrk="0" hangingPunct="0">
              <a:spcBef>
                <a:spcPct val="20000"/>
              </a:spcBef>
              <a:buFontTx/>
              <a:buChar char="–"/>
            </a:pPr>
            <a:r>
              <a:rPr lang="en-US" sz="1400" dirty="0"/>
              <a:t>The predominant standing waves depend on the </a:t>
            </a:r>
            <a:r>
              <a:rPr lang="en-US" sz="1400" dirty="0" smtClean="0"/>
              <a:t>band.  In general:</a:t>
            </a:r>
            <a:endParaRPr lang="en-US" sz="1400" dirty="0"/>
          </a:p>
        </p:txBody>
      </p:sp>
      <p:pic>
        <p:nvPicPr>
          <p:cNvPr id="32772" name="Picture 54" descr="HEB_drift.png"/>
          <p:cNvPicPr>
            <a:picLocks noChangeAspect="1"/>
          </p:cNvPicPr>
          <p:nvPr/>
        </p:nvPicPr>
        <p:blipFill>
          <a:blip r:embed="rId2" cstate="print"/>
          <a:srcRect/>
          <a:stretch>
            <a:fillRect/>
          </a:stretch>
        </p:blipFill>
        <p:spPr bwMode="auto">
          <a:xfrm>
            <a:off x="4425950" y="3625850"/>
            <a:ext cx="4679950" cy="2895600"/>
          </a:xfrm>
          <a:prstGeom prst="rect">
            <a:avLst/>
          </a:prstGeom>
          <a:noFill/>
          <a:ln w="9525">
            <a:noFill/>
            <a:miter lim="800000"/>
            <a:headEnd/>
            <a:tailEnd/>
          </a:ln>
        </p:spPr>
      </p:pic>
      <p:pic>
        <p:nvPicPr>
          <p:cNvPr id="32773" name="Picture 55" descr="Mars_ripple.png"/>
          <p:cNvPicPr>
            <a:picLocks noChangeAspect="1"/>
          </p:cNvPicPr>
          <p:nvPr/>
        </p:nvPicPr>
        <p:blipFill>
          <a:blip r:embed="rId3" cstate="print"/>
          <a:srcRect/>
          <a:stretch>
            <a:fillRect/>
          </a:stretch>
        </p:blipFill>
        <p:spPr bwMode="auto">
          <a:xfrm>
            <a:off x="38100" y="3702050"/>
            <a:ext cx="4503738" cy="2514600"/>
          </a:xfrm>
          <a:prstGeom prst="rect">
            <a:avLst/>
          </a:prstGeom>
          <a:noFill/>
          <a:ln w="9525">
            <a:noFill/>
            <a:miter lim="800000"/>
            <a:headEnd/>
            <a:tailEnd/>
          </a:ln>
        </p:spPr>
      </p:pic>
      <p:sp>
        <p:nvSpPr>
          <p:cNvPr id="32774" name="TextBox 56"/>
          <p:cNvSpPr txBox="1">
            <a:spLocks noChangeArrowheads="1"/>
          </p:cNvSpPr>
          <p:nvPr/>
        </p:nvSpPr>
        <p:spPr bwMode="auto">
          <a:xfrm>
            <a:off x="1879600" y="3897313"/>
            <a:ext cx="1981200" cy="338137"/>
          </a:xfrm>
          <a:prstGeom prst="rect">
            <a:avLst/>
          </a:prstGeom>
          <a:noFill/>
          <a:ln w="9525">
            <a:noFill/>
            <a:miter lim="800000"/>
            <a:headEnd/>
            <a:tailEnd/>
          </a:ln>
        </p:spPr>
        <p:txBody>
          <a:bodyPr>
            <a:spAutoFit/>
          </a:bodyPr>
          <a:lstStyle/>
          <a:p>
            <a:pPr eaLnBrk="0" hangingPunct="0"/>
            <a:r>
              <a:rPr lang="en-GB" sz="1600" b="1"/>
              <a:t>Mars </a:t>
            </a:r>
            <a:r>
              <a:rPr lang="en-US" sz="1600" b="1"/>
              <a:t>–</a:t>
            </a:r>
            <a:r>
              <a:rPr lang="en-GB" sz="1600" b="1"/>
              <a:t> Band 1b</a:t>
            </a:r>
          </a:p>
        </p:txBody>
      </p:sp>
      <p:sp>
        <p:nvSpPr>
          <p:cNvPr id="32775" name="TextBox 57"/>
          <p:cNvSpPr txBox="1">
            <a:spLocks noChangeArrowheads="1"/>
          </p:cNvSpPr>
          <p:nvPr/>
        </p:nvSpPr>
        <p:spPr bwMode="auto">
          <a:xfrm>
            <a:off x="5524500" y="5226050"/>
            <a:ext cx="2667000" cy="584200"/>
          </a:xfrm>
          <a:prstGeom prst="rect">
            <a:avLst/>
          </a:prstGeom>
          <a:noFill/>
          <a:ln w="9525">
            <a:noFill/>
            <a:miter lim="800000"/>
            <a:headEnd/>
            <a:tailEnd/>
          </a:ln>
        </p:spPr>
        <p:txBody>
          <a:bodyPr>
            <a:spAutoFit/>
          </a:bodyPr>
          <a:lstStyle/>
          <a:p>
            <a:pPr eaLnBrk="0" hangingPunct="0"/>
            <a:r>
              <a:rPr lang="en-US" sz="1600" b="1"/>
              <a:t>Drifting standing wave in </a:t>
            </a:r>
            <a:r>
              <a:rPr lang="en-GB" sz="1600" b="1"/>
              <a:t>Band 7b</a:t>
            </a:r>
          </a:p>
        </p:txBody>
      </p:sp>
      <p:cxnSp>
        <p:nvCxnSpPr>
          <p:cNvPr id="32776" name="Straight Connector 34"/>
          <p:cNvCxnSpPr>
            <a:cxnSpLocks noChangeShapeType="1"/>
          </p:cNvCxnSpPr>
          <p:nvPr/>
        </p:nvCxnSpPr>
        <p:spPr bwMode="auto">
          <a:xfrm>
            <a:off x="0" y="6381750"/>
            <a:ext cx="9180513" cy="0"/>
          </a:xfrm>
          <a:prstGeom prst="line">
            <a:avLst/>
          </a:prstGeom>
          <a:noFill/>
          <a:ln w="38100">
            <a:solidFill>
              <a:schemeClr val="tx1"/>
            </a:solidFill>
            <a:round/>
            <a:headEnd/>
            <a:tailEnd/>
          </a:ln>
        </p:spPr>
      </p:cxnSp>
      <p:sp>
        <p:nvSpPr>
          <p:cNvPr id="2" name="TextBox 1"/>
          <p:cNvSpPr txBox="1"/>
          <p:nvPr/>
        </p:nvSpPr>
        <p:spPr>
          <a:xfrm>
            <a:off x="1021620" y="2419425"/>
            <a:ext cx="7730001" cy="1569660"/>
          </a:xfrm>
          <a:prstGeom prst="rect">
            <a:avLst/>
          </a:prstGeom>
          <a:noFill/>
        </p:spPr>
        <p:txBody>
          <a:bodyPr wrap="none" rtlCol="0">
            <a:spAutoFit/>
          </a:bodyPr>
          <a:lstStyle/>
          <a:p>
            <a:r>
              <a:rPr lang="en-US" sz="1600" dirty="0">
                <a:solidFill>
                  <a:srgbClr val="000099"/>
                </a:solidFill>
              </a:rPr>
              <a:t>All bands</a:t>
            </a:r>
            <a:r>
              <a:rPr lang="en-US" sz="1600" dirty="0"/>
              <a:t>: a 98 MHz wave from the cold black body to mixer cavity</a:t>
            </a:r>
          </a:p>
          <a:p>
            <a:r>
              <a:rPr lang="en-US" sz="1600" dirty="0">
                <a:solidFill>
                  <a:srgbClr val="000099"/>
                </a:solidFill>
              </a:rPr>
              <a:t>All bands</a:t>
            </a:r>
            <a:r>
              <a:rPr lang="en-US" sz="1600" dirty="0"/>
              <a:t>: a 92 MHz wave from the hot black body to mixer cavity</a:t>
            </a:r>
          </a:p>
          <a:p>
            <a:r>
              <a:rPr lang="en-US" sz="1600" dirty="0">
                <a:solidFill>
                  <a:srgbClr val="000099"/>
                </a:solidFill>
              </a:rPr>
              <a:t>All bands</a:t>
            </a:r>
            <a:r>
              <a:rPr lang="en-US" sz="1600" dirty="0"/>
              <a:t>: a 100 MHz wave from the local oscillator unit to mixer cavity </a:t>
            </a:r>
          </a:p>
          <a:p>
            <a:r>
              <a:rPr lang="en-US" sz="1600" dirty="0">
                <a:solidFill>
                  <a:srgbClr val="000099"/>
                </a:solidFill>
              </a:rPr>
              <a:t>Diplexer bands (3,4,6,7): </a:t>
            </a:r>
            <a:r>
              <a:rPr lang="en-US" sz="1600" dirty="0"/>
              <a:t>a 620 MHz wave from the diplexer rooftop to mixer cavity </a:t>
            </a:r>
          </a:p>
          <a:p>
            <a:r>
              <a:rPr lang="en-US" sz="1600" dirty="0">
                <a:solidFill>
                  <a:srgbClr val="000099"/>
                </a:solidFill>
              </a:rPr>
              <a:t>HEB bands (6,7): </a:t>
            </a:r>
            <a:r>
              <a:rPr lang="en-US" sz="1600" dirty="0"/>
              <a:t>a ~320 MHz wave from within the HEB mixers</a:t>
            </a:r>
          </a:p>
          <a:p>
            <a:endParaRPr lang="en-US" sz="16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OTF_baseline_distortion.png"/>
          <p:cNvPicPr>
            <a:picLocks noChangeAspect="1"/>
          </p:cNvPicPr>
          <p:nvPr/>
        </p:nvPicPr>
        <p:blipFill>
          <a:blip r:embed="rId3" cstate="print"/>
          <a:srcRect/>
          <a:stretch>
            <a:fillRect/>
          </a:stretch>
        </p:blipFill>
        <p:spPr bwMode="auto">
          <a:xfrm>
            <a:off x="355600" y="1700213"/>
            <a:ext cx="4491038" cy="2520950"/>
          </a:xfrm>
          <a:prstGeom prst="rect">
            <a:avLst/>
          </a:prstGeom>
          <a:noFill/>
          <a:ln w="9525">
            <a:noFill/>
            <a:miter lim="800000"/>
            <a:headEnd/>
            <a:tailEnd/>
          </a:ln>
        </p:spPr>
      </p:pic>
      <p:sp>
        <p:nvSpPr>
          <p:cNvPr id="33795" name="Rectangle 2"/>
          <p:cNvSpPr>
            <a:spLocks noGrp="1" noChangeArrowheads="1"/>
          </p:cNvSpPr>
          <p:nvPr>
            <p:ph type="title"/>
          </p:nvPr>
        </p:nvSpPr>
        <p:spPr>
          <a:xfrm>
            <a:off x="900113" y="44450"/>
            <a:ext cx="7488237" cy="647700"/>
          </a:xfrm>
        </p:spPr>
        <p:txBody>
          <a:bodyPr/>
          <a:lstStyle/>
          <a:p>
            <a:r>
              <a:rPr lang="en-US" smtClean="0">
                <a:ea typeface="ＭＳ Ｐゴシック" pitchFamily="34" charset="-128"/>
              </a:rPr>
              <a:t>HIFI data artifacts</a:t>
            </a:r>
            <a:br>
              <a:rPr lang="en-US" smtClean="0">
                <a:ea typeface="ＭＳ Ｐゴシック" pitchFamily="34" charset="-128"/>
              </a:rPr>
            </a:br>
            <a:r>
              <a:rPr lang="en-US" sz="2400" smtClean="0">
                <a:ea typeface="ＭＳ Ｐゴシック" pitchFamily="34" charset="-128"/>
              </a:rPr>
              <a:t>(2) Baseline drift</a:t>
            </a:r>
          </a:p>
        </p:txBody>
      </p:sp>
      <p:sp>
        <p:nvSpPr>
          <p:cNvPr id="33796" name="Rectangle 3"/>
          <p:cNvSpPr txBox="1">
            <a:spLocks noChangeArrowheads="1"/>
          </p:cNvSpPr>
          <p:nvPr/>
        </p:nvSpPr>
        <p:spPr bwMode="auto">
          <a:xfrm>
            <a:off x="342900" y="811213"/>
            <a:ext cx="8550275" cy="1104900"/>
          </a:xfrm>
          <a:prstGeom prst="rect">
            <a:avLst/>
          </a:prstGeom>
          <a:noFill/>
          <a:ln w="9525">
            <a:noFill/>
            <a:miter lim="800000"/>
            <a:headEnd/>
            <a:tailEnd/>
          </a:ln>
        </p:spPr>
        <p:txBody>
          <a:bodyPr/>
          <a:lstStyle/>
          <a:p>
            <a:pPr marL="457200" indent="-457200" eaLnBrk="0" hangingPunct="0">
              <a:spcBef>
                <a:spcPct val="20000"/>
              </a:spcBef>
              <a:buFontTx/>
              <a:buChar char="•"/>
            </a:pPr>
            <a:r>
              <a:rPr lang="en-US" sz="2000" b="1" i="1">
                <a:solidFill>
                  <a:schemeClr val="accent2"/>
                </a:solidFill>
              </a:rPr>
              <a:t>Overall baseline distortion</a:t>
            </a:r>
          </a:p>
          <a:p>
            <a:pPr marL="857250" lvl="1" indent="-457200" eaLnBrk="0" hangingPunct="0">
              <a:spcBef>
                <a:spcPct val="20000"/>
              </a:spcBef>
              <a:buFontTx/>
              <a:buChar char="–"/>
            </a:pPr>
            <a:r>
              <a:rPr lang="en-US" sz="1800"/>
              <a:t>On top of standing waves, additional (but not unrelated ) baseline drifts present when instabilities in the system gain are not fully calibrated out.</a:t>
            </a:r>
          </a:p>
        </p:txBody>
      </p:sp>
      <p:cxnSp>
        <p:nvCxnSpPr>
          <p:cNvPr id="33797" name="Straight Connector 34"/>
          <p:cNvCxnSpPr>
            <a:cxnSpLocks noChangeShapeType="1"/>
          </p:cNvCxnSpPr>
          <p:nvPr/>
        </p:nvCxnSpPr>
        <p:spPr bwMode="auto">
          <a:xfrm>
            <a:off x="0" y="6381750"/>
            <a:ext cx="9180513" cy="0"/>
          </a:xfrm>
          <a:prstGeom prst="line">
            <a:avLst/>
          </a:prstGeom>
          <a:noFill/>
          <a:ln w="38100">
            <a:solidFill>
              <a:schemeClr val="tx1"/>
            </a:solidFill>
            <a:round/>
            <a:headEnd/>
            <a:tailEnd/>
          </a:ln>
        </p:spPr>
      </p:cxnSp>
      <p:pic>
        <p:nvPicPr>
          <p:cNvPr id="33798" name="Picture 2" descr="FSW_baseline_distortion.tiff"/>
          <p:cNvPicPr>
            <a:picLocks noChangeAspect="1"/>
          </p:cNvPicPr>
          <p:nvPr/>
        </p:nvPicPr>
        <p:blipFill>
          <a:blip r:embed="rId4" cstate="print"/>
          <a:srcRect/>
          <a:stretch>
            <a:fillRect/>
          </a:stretch>
        </p:blipFill>
        <p:spPr bwMode="auto">
          <a:xfrm>
            <a:off x="4787900" y="2384425"/>
            <a:ext cx="4152900" cy="3205163"/>
          </a:xfrm>
          <a:prstGeom prst="rect">
            <a:avLst/>
          </a:prstGeom>
          <a:noFill/>
          <a:ln w="9525">
            <a:noFill/>
            <a:miter lim="800000"/>
            <a:headEnd/>
            <a:tailEnd/>
          </a:ln>
        </p:spPr>
      </p:pic>
      <p:sp>
        <p:nvSpPr>
          <p:cNvPr id="33799" name="TextBox 57"/>
          <p:cNvSpPr txBox="1">
            <a:spLocks noChangeArrowheads="1"/>
          </p:cNvSpPr>
          <p:nvPr/>
        </p:nvSpPr>
        <p:spPr bwMode="auto">
          <a:xfrm>
            <a:off x="1258888" y="1989138"/>
            <a:ext cx="2667000" cy="584200"/>
          </a:xfrm>
          <a:prstGeom prst="rect">
            <a:avLst/>
          </a:prstGeom>
          <a:noFill/>
          <a:ln w="9525">
            <a:noFill/>
            <a:miter lim="800000"/>
            <a:headEnd/>
            <a:tailEnd/>
          </a:ln>
        </p:spPr>
        <p:txBody>
          <a:bodyPr>
            <a:spAutoFit/>
          </a:bodyPr>
          <a:lstStyle/>
          <a:p>
            <a:pPr eaLnBrk="0" hangingPunct="0"/>
            <a:r>
              <a:rPr lang="en-US" sz="1600" b="1" dirty="0"/>
              <a:t>WBS CCD residual drift</a:t>
            </a:r>
          </a:p>
          <a:p>
            <a:pPr eaLnBrk="0" hangingPunct="0"/>
            <a:r>
              <a:rPr lang="en-US" sz="1600" b="1" dirty="0"/>
              <a:t>(esp. PSW or OTF)</a:t>
            </a:r>
            <a:endParaRPr lang="en-GB" sz="1600" b="1" dirty="0"/>
          </a:p>
        </p:txBody>
      </p:sp>
      <p:sp>
        <p:nvSpPr>
          <p:cNvPr id="33800" name="TextBox 56"/>
          <p:cNvSpPr txBox="1">
            <a:spLocks noChangeArrowheads="1"/>
          </p:cNvSpPr>
          <p:nvPr/>
        </p:nvSpPr>
        <p:spPr bwMode="auto">
          <a:xfrm>
            <a:off x="5580063" y="4149725"/>
            <a:ext cx="1981200" cy="584200"/>
          </a:xfrm>
          <a:prstGeom prst="rect">
            <a:avLst/>
          </a:prstGeom>
          <a:noFill/>
          <a:ln w="9525">
            <a:noFill/>
            <a:miter lim="800000"/>
            <a:headEnd/>
            <a:tailEnd/>
          </a:ln>
        </p:spPr>
        <p:txBody>
          <a:bodyPr>
            <a:spAutoFit/>
          </a:bodyPr>
          <a:lstStyle/>
          <a:p>
            <a:pPr eaLnBrk="0" hangingPunct="0"/>
            <a:r>
              <a:rPr lang="en-US" sz="1600" b="1"/>
              <a:t>Frequency Switching</a:t>
            </a:r>
            <a:endParaRPr lang="en-GB" sz="1600" b="1"/>
          </a:p>
        </p:txBody>
      </p:sp>
      <p:pic>
        <p:nvPicPr>
          <p:cNvPr id="33801" name="Picture 4" descr="Slope_baseline_distortion.png"/>
          <p:cNvPicPr>
            <a:picLocks noChangeAspect="1"/>
          </p:cNvPicPr>
          <p:nvPr/>
        </p:nvPicPr>
        <p:blipFill>
          <a:blip r:embed="rId5" cstate="print"/>
          <a:srcRect/>
          <a:stretch>
            <a:fillRect/>
          </a:stretch>
        </p:blipFill>
        <p:spPr bwMode="auto">
          <a:xfrm>
            <a:off x="323850" y="3860800"/>
            <a:ext cx="4552950" cy="2520950"/>
          </a:xfrm>
          <a:prstGeom prst="rect">
            <a:avLst/>
          </a:prstGeom>
          <a:noFill/>
          <a:ln w="9525">
            <a:noFill/>
            <a:miter lim="800000"/>
            <a:headEnd/>
            <a:tailEnd/>
          </a:ln>
        </p:spPr>
      </p:pic>
      <p:sp>
        <p:nvSpPr>
          <p:cNvPr id="33802" name="TextBox 56"/>
          <p:cNvSpPr txBox="1">
            <a:spLocks noChangeArrowheads="1"/>
          </p:cNvSpPr>
          <p:nvPr/>
        </p:nvSpPr>
        <p:spPr bwMode="auto">
          <a:xfrm>
            <a:off x="1258888" y="4068763"/>
            <a:ext cx="2449512" cy="584200"/>
          </a:xfrm>
          <a:prstGeom prst="rect">
            <a:avLst/>
          </a:prstGeom>
          <a:noFill/>
          <a:ln w="9525">
            <a:noFill/>
            <a:miter lim="800000"/>
            <a:headEnd/>
            <a:tailEnd/>
          </a:ln>
        </p:spPr>
        <p:txBody>
          <a:bodyPr>
            <a:spAutoFit/>
          </a:bodyPr>
          <a:lstStyle/>
          <a:p>
            <a:pPr eaLnBrk="0" hangingPunct="0"/>
            <a:r>
              <a:rPr lang="en-US" sz="1600" b="1"/>
              <a:t>Slopes (esp. at edges of Diplexer bands)</a:t>
            </a:r>
            <a:endParaRPr lang="en-GB" sz="1600" b="1"/>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900113" y="44450"/>
            <a:ext cx="7488237" cy="647700"/>
          </a:xfrm>
        </p:spPr>
        <p:txBody>
          <a:bodyPr/>
          <a:lstStyle/>
          <a:p>
            <a:r>
              <a:rPr lang="en-US" smtClean="0">
                <a:ea typeface="ＭＳ Ｐゴシック" pitchFamily="34" charset="-128"/>
              </a:rPr>
              <a:t>HIFI data artifacts</a:t>
            </a:r>
            <a:br>
              <a:rPr lang="en-US" smtClean="0">
                <a:ea typeface="ＭＳ Ｐゴシック" pitchFamily="34" charset="-128"/>
              </a:rPr>
            </a:br>
            <a:r>
              <a:rPr lang="en-US" sz="2400" smtClean="0">
                <a:ea typeface="ＭＳ Ｐゴシック" pitchFamily="34" charset="-128"/>
              </a:rPr>
              <a:t>(3) Signal impurities</a:t>
            </a:r>
          </a:p>
        </p:txBody>
      </p:sp>
      <p:sp>
        <p:nvSpPr>
          <p:cNvPr id="34819" name="Rectangle 3"/>
          <p:cNvSpPr txBox="1">
            <a:spLocks noChangeArrowheads="1"/>
          </p:cNvSpPr>
          <p:nvPr/>
        </p:nvSpPr>
        <p:spPr bwMode="auto">
          <a:xfrm>
            <a:off x="34925" y="884238"/>
            <a:ext cx="5181600" cy="5568950"/>
          </a:xfrm>
          <a:prstGeom prst="rect">
            <a:avLst/>
          </a:prstGeom>
          <a:noFill/>
          <a:ln w="9525">
            <a:noFill/>
            <a:miter lim="800000"/>
            <a:headEnd/>
            <a:tailEnd/>
          </a:ln>
        </p:spPr>
        <p:txBody>
          <a:bodyPr/>
          <a:lstStyle/>
          <a:p>
            <a:pPr marL="457200" indent="-457200" eaLnBrk="0" hangingPunct="0">
              <a:spcBef>
                <a:spcPct val="20000"/>
              </a:spcBef>
              <a:buFontTx/>
              <a:buChar char="•"/>
            </a:pPr>
            <a:r>
              <a:rPr lang="en-US" sz="2000" b="1" i="1">
                <a:solidFill>
                  <a:schemeClr val="accent2"/>
                </a:solidFill>
              </a:rPr>
              <a:t>Spectral purity</a:t>
            </a:r>
            <a:endParaRPr lang="en-US" sz="800" b="1" i="1">
              <a:solidFill>
                <a:schemeClr val="accent2"/>
              </a:solidFill>
            </a:endParaRPr>
          </a:p>
          <a:p>
            <a:pPr marL="857250" lvl="1" indent="-457200" eaLnBrk="0" hangingPunct="0">
              <a:spcBef>
                <a:spcPct val="20000"/>
              </a:spcBef>
              <a:buFontTx/>
              <a:buChar char="–"/>
            </a:pPr>
            <a:r>
              <a:rPr lang="en-US" sz="1800"/>
              <a:t>Irrespective of the master lock quality, the LO chain multipliers can oscillate under certain circumstances, and create </a:t>
            </a:r>
            <a:r>
              <a:rPr lang="en-US" sz="1800" b="1" i="1">
                <a:solidFill>
                  <a:schemeClr val="accent2"/>
                </a:solidFill>
              </a:rPr>
              <a:t>spurious responses</a:t>
            </a:r>
            <a:r>
              <a:rPr lang="en-US" sz="1800"/>
              <a:t> in the down-conversion (multi-tone source)</a:t>
            </a:r>
          </a:p>
          <a:p>
            <a:pPr marL="857250" lvl="1" indent="-457200" eaLnBrk="0" hangingPunct="0">
              <a:spcBef>
                <a:spcPct val="20000"/>
              </a:spcBef>
              <a:buFontTx/>
              <a:buChar char="–"/>
            </a:pPr>
            <a:r>
              <a:rPr lang="en-US" sz="1800"/>
              <a:t>Some appear as more or less narrow </a:t>
            </a:r>
            <a:r>
              <a:rPr lang="en-US" sz="1800" b="1" i="1">
                <a:solidFill>
                  <a:schemeClr val="accent2"/>
                </a:solidFill>
              </a:rPr>
              <a:t>line spurs</a:t>
            </a:r>
          </a:p>
          <a:p>
            <a:pPr marL="1314450" lvl="2" indent="-457200" eaLnBrk="0" hangingPunct="0">
              <a:spcBef>
                <a:spcPct val="20000"/>
              </a:spcBef>
              <a:buFont typeface="Courier New" pitchFamily="49" charset="0"/>
              <a:buChar char="o"/>
            </a:pPr>
            <a:r>
              <a:rPr lang="en-US" sz="1800"/>
              <a:t>Degrades spectrum quality when blended with lines</a:t>
            </a:r>
          </a:p>
          <a:p>
            <a:pPr marL="1314450" lvl="2" indent="-457200" eaLnBrk="0" hangingPunct="0">
              <a:spcBef>
                <a:spcPct val="20000"/>
              </a:spcBef>
              <a:buFont typeface="Courier New" pitchFamily="49" charset="0"/>
              <a:buChar char="o"/>
            </a:pPr>
            <a:r>
              <a:rPr lang="en-US" sz="1800"/>
              <a:t>Can be as bad as flux saturation</a:t>
            </a:r>
          </a:p>
          <a:p>
            <a:pPr marL="857250" lvl="1" indent="-457200" eaLnBrk="0" hangingPunct="0">
              <a:spcBef>
                <a:spcPct val="20000"/>
              </a:spcBef>
              <a:buFontTx/>
              <a:buChar char="–"/>
            </a:pPr>
            <a:r>
              <a:rPr lang="en-US" sz="1800"/>
              <a:t>Some others appear as contribution at other frequencies (</a:t>
            </a:r>
            <a:r>
              <a:rPr lang="en-US" sz="1800" b="1" i="1">
                <a:solidFill>
                  <a:schemeClr val="accent2"/>
                </a:solidFill>
              </a:rPr>
              <a:t>leaks</a:t>
            </a:r>
            <a:r>
              <a:rPr lang="en-US" sz="1800"/>
              <a:t>)</a:t>
            </a:r>
          </a:p>
          <a:p>
            <a:pPr marL="1314450" lvl="2" indent="-457200" eaLnBrk="0" hangingPunct="0">
              <a:spcBef>
                <a:spcPct val="20000"/>
              </a:spcBef>
              <a:buFont typeface="Courier New" pitchFamily="49" charset="0"/>
              <a:buChar char="o"/>
            </a:pPr>
            <a:r>
              <a:rPr lang="en-US" sz="1800"/>
              <a:t>Fools the line identification</a:t>
            </a:r>
          </a:p>
          <a:p>
            <a:pPr marL="1314450" lvl="2" indent="-457200" eaLnBrk="0" hangingPunct="0">
              <a:spcBef>
                <a:spcPct val="20000"/>
              </a:spcBef>
              <a:buFont typeface="Courier New" pitchFamily="49" charset="0"/>
              <a:buChar char="o"/>
            </a:pPr>
            <a:r>
              <a:rPr lang="en-US" sz="1800"/>
              <a:t>Imply wrong flux calibration on expected line – if possible, to be corrected with ad hoc factor</a:t>
            </a:r>
          </a:p>
        </p:txBody>
      </p:sp>
      <p:pic>
        <p:nvPicPr>
          <p:cNvPr id="34820" name="Picture 11" descr="5b_SBR_before_after_2.tiff"/>
          <p:cNvPicPr>
            <a:picLocks noChangeAspect="1"/>
          </p:cNvPicPr>
          <p:nvPr/>
        </p:nvPicPr>
        <p:blipFill>
          <a:blip r:embed="rId2" cstate="print"/>
          <a:srcRect/>
          <a:stretch>
            <a:fillRect/>
          </a:stretch>
        </p:blipFill>
        <p:spPr bwMode="auto">
          <a:xfrm>
            <a:off x="5186363" y="4003675"/>
            <a:ext cx="3754437" cy="1471613"/>
          </a:xfrm>
          <a:prstGeom prst="rect">
            <a:avLst/>
          </a:prstGeom>
          <a:noFill/>
          <a:ln w="9525">
            <a:noFill/>
            <a:miter lim="800000"/>
            <a:headEnd/>
            <a:tailEnd/>
          </a:ln>
        </p:spPr>
      </p:pic>
      <p:pic>
        <p:nvPicPr>
          <p:cNvPr id="34821" name="Picture 12" descr="5b_SBR_before_after_3.tiff"/>
          <p:cNvPicPr>
            <a:picLocks noChangeAspect="1"/>
          </p:cNvPicPr>
          <p:nvPr/>
        </p:nvPicPr>
        <p:blipFill>
          <a:blip r:embed="rId3" cstate="print"/>
          <a:srcRect/>
          <a:stretch>
            <a:fillRect/>
          </a:stretch>
        </p:blipFill>
        <p:spPr bwMode="auto">
          <a:xfrm>
            <a:off x="5148263" y="5516563"/>
            <a:ext cx="3771900" cy="720725"/>
          </a:xfrm>
          <a:prstGeom prst="rect">
            <a:avLst/>
          </a:prstGeom>
          <a:noFill/>
          <a:ln w="9525">
            <a:noFill/>
            <a:miter lim="800000"/>
            <a:headEnd/>
            <a:tailEnd/>
          </a:ln>
        </p:spPr>
      </p:pic>
      <p:sp>
        <p:nvSpPr>
          <p:cNvPr id="34822" name="Oval 13"/>
          <p:cNvSpPr>
            <a:spLocks noChangeArrowheads="1"/>
          </p:cNvSpPr>
          <p:nvPr/>
        </p:nvSpPr>
        <p:spPr bwMode="auto">
          <a:xfrm>
            <a:off x="7472363" y="3951288"/>
            <a:ext cx="609600" cy="838200"/>
          </a:xfrm>
          <a:prstGeom prst="ellipse">
            <a:avLst/>
          </a:prstGeom>
          <a:noFill/>
          <a:ln w="28575">
            <a:solidFill>
              <a:srgbClr val="FF0000"/>
            </a:solidFill>
            <a:round/>
            <a:headEnd/>
            <a:tailEnd/>
          </a:ln>
        </p:spPr>
        <p:txBody>
          <a:bodyPr wrap="none" anchor="ctr"/>
          <a:lstStyle/>
          <a:p>
            <a:pPr eaLnBrk="0" hangingPunct="0"/>
            <a:endParaRPr lang="en-GB"/>
          </a:p>
        </p:txBody>
      </p:sp>
      <p:sp>
        <p:nvSpPr>
          <p:cNvPr id="34823" name="Oval 14"/>
          <p:cNvSpPr>
            <a:spLocks noChangeArrowheads="1"/>
          </p:cNvSpPr>
          <p:nvPr/>
        </p:nvSpPr>
        <p:spPr bwMode="auto">
          <a:xfrm>
            <a:off x="6710363" y="5322888"/>
            <a:ext cx="609600" cy="838200"/>
          </a:xfrm>
          <a:prstGeom prst="ellipse">
            <a:avLst/>
          </a:prstGeom>
          <a:noFill/>
          <a:ln w="28575">
            <a:solidFill>
              <a:srgbClr val="FF0000"/>
            </a:solidFill>
            <a:round/>
            <a:headEnd/>
            <a:tailEnd/>
          </a:ln>
        </p:spPr>
        <p:txBody>
          <a:bodyPr wrap="none" anchor="ctr"/>
          <a:lstStyle/>
          <a:p>
            <a:pPr eaLnBrk="0" hangingPunct="0"/>
            <a:endParaRPr lang="en-GB"/>
          </a:p>
        </p:txBody>
      </p:sp>
      <p:sp>
        <p:nvSpPr>
          <p:cNvPr id="34824" name="Oval 15"/>
          <p:cNvSpPr>
            <a:spLocks noChangeArrowheads="1"/>
          </p:cNvSpPr>
          <p:nvPr/>
        </p:nvSpPr>
        <p:spPr bwMode="auto">
          <a:xfrm>
            <a:off x="5795963" y="4637088"/>
            <a:ext cx="609600" cy="838200"/>
          </a:xfrm>
          <a:prstGeom prst="ellipse">
            <a:avLst/>
          </a:prstGeom>
          <a:noFill/>
          <a:ln w="28575">
            <a:solidFill>
              <a:srgbClr val="FF0000"/>
            </a:solidFill>
            <a:round/>
            <a:headEnd/>
            <a:tailEnd/>
          </a:ln>
        </p:spPr>
        <p:txBody>
          <a:bodyPr wrap="none" anchor="ctr"/>
          <a:lstStyle/>
          <a:p>
            <a:pPr eaLnBrk="0" hangingPunct="0"/>
            <a:endParaRPr lang="en-GB"/>
          </a:p>
        </p:txBody>
      </p:sp>
      <p:sp>
        <p:nvSpPr>
          <p:cNvPr id="34825" name="TextBox 16"/>
          <p:cNvSpPr txBox="1">
            <a:spLocks noChangeArrowheads="1"/>
          </p:cNvSpPr>
          <p:nvPr/>
        </p:nvSpPr>
        <p:spPr bwMode="auto">
          <a:xfrm>
            <a:off x="5376863" y="4027488"/>
            <a:ext cx="1143000" cy="307975"/>
          </a:xfrm>
          <a:prstGeom prst="rect">
            <a:avLst/>
          </a:prstGeom>
          <a:noFill/>
          <a:ln w="9525">
            <a:noFill/>
            <a:miter lim="800000"/>
            <a:headEnd/>
            <a:tailEnd/>
          </a:ln>
        </p:spPr>
        <p:txBody>
          <a:bodyPr>
            <a:spAutoFit/>
          </a:bodyPr>
          <a:lstStyle/>
          <a:p>
            <a:pPr eaLnBrk="0" hangingPunct="0"/>
            <a:r>
              <a:rPr lang="en-GB" sz="1400" b="1"/>
              <a:t>Band 5b</a:t>
            </a:r>
          </a:p>
        </p:txBody>
      </p:sp>
      <p:sp>
        <p:nvSpPr>
          <p:cNvPr id="34826" name="TextBox 17"/>
          <p:cNvSpPr txBox="1">
            <a:spLocks noChangeArrowheads="1"/>
          </p:cNvSpPr>
          <p:nvPr/>
        </p:nvSpPr>
        <p:spPr bwMode="auto">
          <a:xfrm>
            <a:off x="5300663" y="5627688"/>
            <a:ext cx="1143000" cy="307975"/>
          </a:xfrm>
          <a:prstGeom prst="rect">
            <a:avLst/>
          </a:prstGeom>
          <a:noFill/>
          <a:ln w="9525">
            <a:noFill/>
            <a:miter lim="800000"/>
            <a:headEnd/>
            <a:tailEnd/>
          </a:ln>
        </p:spPr>
        <p:txBody>
          <a:bodyPr>
            <a:spAutoFit/>
          </a:bodyPr>
          <a:lstStyle/>
          <a:p>
            <a:pPr eaLnBrk="0" hangingPunct="0"/>
            <a:r>
              <a:rPr lang="en-GB" sz="1400" b="1">
                <a:solidFill>
                  <a:schemeClr val="accent2"/>
                </a:solidFill>
              </a:rPr>
              <a:t>Pure</a:t>
            </a:r>
          </a:p>
        </p:txBody>
      </p:sp>
      <p:sp>
        <p:nvSpPr>
          <p:cNvPr id="34827" name="TextBox 18"/>
          <p:cNvSpPr txBox="1">
            <a:spLocks noChangeArrowheads="1"/>
          </p:cNvSpPr>
          <p:nvPr/>
        </p:nvSpPr>
        <p:spPr bwMode="auto">
          <a:xfrm>
            <a:off x="5300663" y="5475288"/>
            <a:ext cx="1143000" cy="307975"/>
          </a:xfrm>
          <a:prstGeom prst="rect">
            <a:avLst/>
          </a:prstGeom>
          <a:noFill/>
          <a:ln w="9525">
            <a:noFill/>
            <a:miter lim="800000"/>
            <a:headEnd/>
            <a:tailEnd/>
          </a:ln>
        </p:spPr>
        <p:txBody>
          <a:bodyPr>
            <a:spAutoFit/>
          </a:bodyPr>
          <a:lstStyle/>
          <a:p>
            <a:pPr eaLnBrk="0" hangingPunct="0"/>
            <a:r>
              <a:rPr lang="en-GB" sz="1400" b="1"/>
              <a:t>Impure</a:t>
            </a:r>
          </a:p>
        </p:txBody>
      </p:sp>
      <p:pic>
        <p:nvPicPr>
          <p:cNvPr id="34828" name="Picture 19" descr="4a_saturation.png"/>
          <p:cNvPicPr>
            <a:picLocks noChangeAspect="1"/>
          </p:cNvPicPr>
          <p:nvPr/>
        </p:nvPicPr>
        <p:blipFill>
          <a:blip r:embed="rId4" cstate="print"/>
          <a:srcRect/>
          <a:stretch>
            <a:fillRect/>
          </a:stretch>
        </p:blipFill>
        <p:spPr bwMode="auto">
          <a:xfrm>
            <a:off x="5232400" y="979488"/>
            <a:ext cx="3802063" cy="1503362"/>
          </a:xfrm>
          <a:prstGeom prst="rect">
            <a:avLst/>
          </a:prstGeom>
          <a:noFill/>
          <a:ln w="9525">
            <a:noFill/>
            <a:miter lim="800000"/>
            <a:headEnd/>
            <a:tailEnd/>
          </a:ln>
        </p:spPr>
      </p:pic>
      <p:sp>
        <p:nvSpPr>
          <p:cNvPr id="34829" name="TextBox 20"/>
          <p:cNvSpPr txBox="1">
            <a:spLocks noChangeArrowheads="1"/>
          </p:cNvSpPr>
          <p:nvPr/>
        </p:nvSpPr>
        <p:spPr bwMode="auto">
          <a:xfrm>
            <a:off x="7129463" y="1131888"/>
            <a:ext cx="1905000" cy="304800"/>
          </a:xfrm>
          <a:prstGeom prst="rect">
            <a:avLst/>
          </a:prstGeom>
          <a:noFill/>
          <a:ln w="9525">
            <a:noFill/>
            <a:miter lim="800000"/>
            <a:headEnd/>
            <a:tailEnd/>
          </a:ln>
        </p:spPr>
        <p:txBody>
          <a:bodyPr>
            <a:spAutoFit/>
          </a:bodyPr>
          <a:lstStyle/>
          <a:p>
            <a:pPr eaLnBrk="0" hangingPunct="0"/>
            <a:r>
              <a:rPr lang="en-GB" sz="1400" b="1"/>
              <a:t>Saturation in 4a</a:t>
            </a:r>
          </a:p>
        </p:txBody>
      </p:sp>
      <p:pic>
        <p:nvPicPr>
          <p:cNvPr id="34830" name="Picture 21" descr="7b_spur.png"/>
          <p:cNvPicPr>
            <a:picLocks noChangeAspect="1"/>
          </p:cNvPicPr>
          <p:nvPr/>
        </p:nvPicPr>
        <p:blipFill>
          <a:blip r:embed="rId5" cstate="print"/>
          <a:srcRect/>
          <a:stretch>
            <a:fillRect/>
          </a:stretch>
        </p:blipFill>
        <p:spPr bwMode="auto">
          <a:xfrm>
            <a:off x="5224463" y="2427288"/>
            <a:ext cx="3810000" cy="1501775"/>
          </a:xfrm>
          <a:prstGeom prst="rect">
            <a:avLst/>
          </a:prstGeom>
          <a:noFill/>
          <a:ln w="9525">
            <a:noFill/>
            <a:miter lim="800000"/>
            <a:headEnd/>
            <a:tailEnd/>
          </a:ln>
        </p:spPr>
      </p:pic>
      <p:sp>
        <p:nvSpPr>
          <p:cNvPr id="34831" name="TextBox 22"/>
          <p:cNvSpPr txBox="1">
            <a:spLocks noChangeArrowheads="1"/>
          </p:cNvSpPr>
          <p:nvPr/>
        </p:nvSpPr>
        <p:spPr bwMode="auto">
          <a:xfrm>
            <a:off x="7205663" y="2579688"/>
            <a:ext cx="1600200" cy="304800"/>
          </a:xfrm>
          <a:prstGeom prst="rect">
            <a:avLst/>
          </a:prstGeom>
          <a:noFill/>
          <a:ln w="9525">
            <a:noFill/>
            <a:miter lim="800000"/>
            <a:headEnd/>
            <a:tailEnd/>
          </a:ln>
        </p:spPr>
        <p:txBody>
          <a:bodyPr>
            <a:spAutoFit/>
          </a:bodyPr>
          <a:lstStyle/>
          <a:p>
            <a:pPr eaLnBrk="0" hangingPunct="0"/>
            <a:r>
              <a:rPr lang="en-GB" sz="1400" b="1"/>
              <a:t>Spur in 7b</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mtClean="0"/>
              <a:t>Telescope Pointing Accuracies</a:t>
            </a:r>
          </a:p>
        </p:txBody>
      </p:sp>
      <p:sp>
        <p:nvSpPr>
          <p:cNvPr id="35843" name="Content Placeholder 2"/>
          <p:cNvSpPr>
            <a:spLocks noGrp="1"/>
          </p:cNvSpPr>
          <p:nvPr>
            <p:ph idx="1"/>
          </p:nvPr>
        </p:nvSpPr>
        <p:spPr/>
        <p:txBody>
          <a:bodyPr/>
          <a:lstStyle/>
          <a:p>
            <a:r>
              <a:rPr lang="en-US" sz="2000" dirty="0" smtClean="0"/>
              <a:t>Pointing performances based almost entirely on dedicated PACS calibration observations.  </a:t>
            </a:r>
          </a:p>
          <a:p>
            <a:endParaRPr lang="en-US" sz="2000" dirty="0" smtClean="0"/>
          </a:p>
          <a:p>
            <a:r>
              <a:rPr lang="en-US" sz="2000" dirty="0" smtClean="0">
                <a:solidFill>
                  <a:srgbClr val="C00000"/>
                </a:solidFill>
              </a:rPr>
              <a:t>Remember the statistical (</a:t>
            </a:r>
            <a:r>
              <a:rPr lang="en-US" sz="2000" dirty="0" smtClean="0">
                <a:solidFill>
                  <a:srgbClr val="C00000"/>
                </a:solidFill>
                <a:sym typeface="Wingdings" panose="05000000000000000000" pitchFamily="2" charset="2"/>
              </a:rPr>
              <a:t> </a:t>
            </a:r>
            <a:r>
              <a:rPr lang="en-US" sz="2000" dirty="0" smtClean="0">
                <a:solidFill>
                  <a:srgbClr val="C00000"/>
                </a:solidFill>
              </a:rPr>
              <a:t>1-</a:t>
            </a:r>
            <a:r>
              <a:rPr lang="en-US" sz="2000" dirty="0" smtClean="0">
                <a:solidFill>
                  <a:srgbClr val="C00000"/>
                </a:solidFill>
                <a:sym typeface="Symbol" panose="05050102010706020507" pitchFamily="18" charset="2"/>
              </a:rPr>
              <a:t></a:t>
            </a:r>
            <a:r>
              <a:rPr lang="en-US" sz="2000" dirty="0" smtClean="0">
                <a:solidFill>
                  <a:srgbClr val="C00000"/>
                </a:solidFill>
              </a:rPr>
              <a:t> radial) nature of these numbers, and bias towards PACS measurements.  </a:t>
            </a:r>
            <a:r>
              <a:rPr lang="en-US" sz="2000" dirty="0" smtClean="0"/>
              <a:t>Performances are time- or mission phase-dependent.  </a:t>
            </a:r>
          </a:p>
          <a:p>
            <a:pPr lvl="1"/>
            <a:r>
              <a:rPr lang="en-US" sz="1900" dirty="0" smtClean="0">
                <a:ea typeface="ＭＳ Ｐゴシック" pitchFamily="34" charset="-128"/>
              </a:rPr>
              <a:t>Improved jitter (RPE) characterizations with higher fidelity gyro data processing </a:t>
            </a:r>
            <a:r>
              <a:rPr lang="en-US" sz="1900" dirty="0" smtClean="0">
                <a:ea typeface="ＭＳ Ｐゴシック" pitchFamily="34" charset="-128"/>
              </a:rPr>
              <a:t>ongoing, HIPE 13/14.  </a:t>
            </a:r>
            <a:endParaRPr lang="en-US" sz="1900" dirty="0" smtClean="0">
              <a:ea typeface="ＭＳ Ｐゴシック" pitchFamily="34" charset="-128"/>
            </a:endParaRPr>
          </a:p>
          <a:p>
            <a:pPr lvl="1"/>
            <a:r>
              <a:rPr lang="en-US" sz="1900" dirty="0" smtClean="0">
                <a:ea typeface="ＭＳ Ｐゴシック" pitchFamily="34" charset="-128"/>
              </a:rPr>
              <a:t>“Final” set of pointing products are anticipated and will be assessed for the HIFI pipeline by AOT and mode. </a:t>
            </a:r>
          </a:p>
          <a:p>
            <a:endParaRPr lang="en-US" sz="2000" dirty="0" smtClean="0"/>
          </a:p>
          <a:p>
            <a:r>
              <a:rPr lang="en-US" sz="2000" dirty="0" smtClean="0"/>
              <a:t>Anomalies are know occur in specific pointing modes used in the AOTs.  Specifically, the </a:t>
            </a:r>
            <a:r>
              <a:rPr lang="en-US" sz="2000" dirty="0" smtClean="0">
                <a:solidFill>
                  <a:srgbClr val="C00000"/>
                </a:solidFill>
              </a:rPr>
              <a:t>line scan mode used in HIFI OTF mapping; </a:t>
            </a:r>
            <a:r>
              <a:rPr lang="en-US" sz="2000" dirty="0" smtClean="0"/>
              <a:t>more about this on Thursday.</a:t>
            </a:r>
          </a:p>
        </p:txBody>
      </p:sp>
    </p:spTree>
    <p:extLst>
      <p:ext uri="{BB962C8B-B14F-4D97-AF65-F5344CB8AC3E}">
        <p14:creationId xmlns:p14="http://schemas.microsoft.com/office/powerpoint/2010/main" val="26931546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smtClean="0"/>
              <a:t>HIFI Pointing</a:t>
            </a:r>
          </a:p>
        </p:txBody>
      </p:sp>
      <p:sp>
        <p:nvSpPr>
          <p:cNvPr id="3" name="Content Placeholder 2"/>
          <p:cNvSpPr>
            <a:spLocks noGrp="1"/>
          </p:cNvSpPr>
          <p:nvPr>
            <p:ph idx="1"/>
          </p:nvPr>
        </p:nvSpPr>
        <p:spPr>
          <a:xfrm>
            <a:off x="246888" y="949325"/>
            <a:ext cx="8229600" cy="5222875"/>
          </a:xfrm>
        </p:spPr>
        <p:txBody>
          <a:bodyPr/>
          <a:lstStyle/>
          <a:p>
            <a:pPr>
              <a:defRPr/>
            </a:pPr>
            <a:r>
              <a:rPr lang="en-US" sz="2000" dirty="0" smtClean="0"/>
              <a:t>HIFI’s H and V Mixer Beams are not perfectly co-aligned :</a:t>
            </a:r>
          </a:p>
          <a:p>
            <a:pPr lvl="1">
              <a:defRPr/>
            </a:pPr>
            <a:r>
              <a:rPr lang="en-US" sz="1800" dirty="0" smtClean="0"/>
              <a:t>O</a:t>
            </a:r>
            <a:r>
              <a:rPr lang="en-US" sz="1800" dirty="0" smtClean="0">
                <a:solidFill>
                  <a:schemeClr val="tx1"/>
                </a:solidFill>
                <a:ea typeface="+mn-ea"/>
                <a:cs typeface="+mn-cs"/>
              </a:rPr>
              <a:t>ffset between H and V mixers, typically 15% of beam width</a:t>
            </a:r>
          </a:p>
          <a:p>
            <a:pPr lvl="1">
              <a:defRPr/>
            </a:pPr>
            <a:r>
              <a:rPr lang="en-US" sz="1800" dirty="0" smtClean="0">
                <a:solidFill>
                  <a:schemeClr val="tx1"/>
                </a:solidFill>
                <a:ea typeface="+mn-ea"/>
                <a:cs typeface="+mn-cs"/>
              </a:rPr>
              <a:t> Worst in band 3, almost quarter of a beam off</a:t>
            </a:r>
          </a:p>
          <a:p>
            <a:pPr lvl="1">
              <a:defRPr/>
            </a:pPr>
            <a:r>
              <a:rPr lang="en-US" sz="1800" dirty="0" smtClean="0"/>
              <a:t>G</a:t>
            </a:r>
            <a:r>
              <a:rPr lang="en-US" sz="1800" dirty="0" smtClean="0">
                <a:solidFill>
                  <a:schemeClr val="tx1"/>
                </a:solidFill>
                <a:ea typeface="+mn-ea"/>
                <a:cs typeface="+mn-cs"/>
              </a:rPr>
              <a:t>ood alignment (&lt; 10%) in Band 6 and 7.</a:t>
            </a:r>
          </a:p>
          <a:p>
            <a:pPr>
              <a:defRPr/>
            </a:pPr>
            <a:endParaRPr lang="en-US" sz="2000" dirty="0"/>
          </a:p>
        </p:txBody>
      </p:sp>
      <p:pic>
        <p:nvPicPr>
          <p:cNvPr id="36868" name="Picture 2"/>
          <p:cNvPicPr>
            <a:picLocks noChangeAspect="1" noChangeArrowheads="1"/>
          </p:cNvPicPr>
          <p:nvPr/>
        </p:nvPicPr>
        <p:blipFill>
          <a:blip r:embed="rId2" cstate="print"/>
          <a:srcRect/>
          <a:stretch>
            <a:fillRect/>
          </a:stretch>
        </p:blipFill>
        <p:spPr bwMode="auto">
          <a:xfrm>
            <a:off x="890588" y="2278063"/>
            <a:ext cx="2906712" cy="4119562"/>
          </a:xfrm>
          <a:prstGeom prst="rect">
            <a:avLst/>
          </a:prstGeom>
          <a:noFill/>
          <a:ln w="9525">
            <a:noFill/>
            <a:miter lim="800000"/>
            <a:headEnd/>
            <a:tailEnd/>
          </a:ln>
        </p:spPr>
      </p:pic>
      <p:pic>
        <p:nvPicPr>
          <p:cNvPr id="36869" name="Picture 3"/>
          <p:cNvPicPr>
            <a:picLocks noChangeAspect="1" noChangeArrowheads="1"/>
          </p:cNvPicPr>
          <p:nvPr/>
        </p:nvPicPr>
        <p:blipFill>
          <a:blip r:embed="rId3" cstate="print"/>
          <a:srcRect/>
          <a:stretch>
            <a:fillRect/>
          </a:stretch>
        </p:blipFill>
        <p:spPr bwMode="auto">
          <a:xfrm>
            <a:off x="3949700" y="2403475"/>
            <a:ext cx="3998913" cy="3997325"/>
          </a:xfrm>
          <a:prstGeom prst="rect">
            <a:avLst/>
          </a:prstGeom>
          <a:noFill/>
          <a:ln w="9525">
            <a:noFill/>
            <a:miter lim="800000"/>
            <a:headEnd/>
            <a:tailEnd/>
          </a:ln>
        </p:spPr>
      </p:pic>
      <p:sp>
        <p:nvSpPr>
          <p:cNvPr id="6" name="TextBox 5"/>
          <p:cNvSpPr txBox="1"/>
          <p:nvPr/>
        </p:nvSpPr>
        <p:spPr>
          <a:xfrm>
            <a:off x="5541265" y="1677670"/>
            <a:ext cx="3511296" cy="1569660"/>
          </a:xfrm>
          <a:prstGeom prst="rect">
            <a:avLst/>
          </a:prstGeom>
          <a:solidFill>
            <a:schemeClr val="accent5">
              <a:lumMod val="60000"/>
              <a:lumOff val="40000"/>
            </a:schemeClr>
          </a:solidFill>
          <a:ln>
            <a:solidFill>
              <a:srgbClr val="C00000"/>
            </a:solidFill>
          </a:ln>
        </p:spPr>
        <p:txBody>
          <a:bodyPr wrap="square">
            <a:spAutoFit/>
          </a:bodyPr>
          <a:lstStyle/>
          <a:p>
            <a:pPr>
              <a:defRPr/>
            </a:pPr>
            <a:r>
              <a:rPr lang="en-US" sz="1600" dirty="0">
                <a:solidFill>
                  <a:srgbClr val="C00000"/>
                </a:solidFill>
              </a:rPr>
              <a:t>Beam alignments are stored in the HIFI Calibration Tree.</a:t>
            </a:r>
          </a:p>
          <a:p>
            <a:pPr>
              <a:defRPr/>
            </a:pPr>
            <a:endParaRPr lang="en-US" sz="1600" dirty="0">
              <a:solidFill>
                <a:srgbClr val="C00000"/>
              </a:solidFill>
            </a:endParaRPr>
          </a:p>
          <a:p>
            <a:pPr>
              <a:defRPr/>
            </a:pPr>
            <a:r>
              <a:rPr lang="en-US" sz="1600" dirty="0">
                <a:solidFill>
                  <a:srgbClr val="C00000"/>
                </a:solidFill>
              </a:rPr>
              <a:t>These numbers and more pictures are also on the HIFI Calibration Web (</a:t>
            </a:r>
            <a:r>
              <a:rPr lang="en-US" sz="1600" dirty="0" smtClean="0">
                <a:solidFill>
                  <a:srgbClr val="C00000"/>
                </a:solidFill>
              </a:rPr>
              <a:t>links on slide 37)</a:t>
            </a:r>
            <a:endParaRPr lang="en-US" sz="1600" dirty="0">
              <a:solidFill>
                <a:srgbClr val="C000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2130425" y="0"/>
            <a:ext cx="5783263" cy="715963"/>
          </a:xfrm>
        </p:spPr>
        <p:txBody>
          <a:bodyPr/>
          <a:lstStyle/>
          <a:p>
            <a:r>
              <a:rPr lang="en-US" sz="2000" smtClean="0"/>
              <a:t>Importance of Beam Calibrations, </a:t>
            </a:r>
            <a:br>
              <a:rPr lang="en-US" sz="2000" smtClean="0"/>
            </a:br>
            <a:r>
              <a:rPr lang="en-US" sz="2000" smtClean="0"/>
              <a:t>knowledge of  telescope absolute and relative pointing</a:t>
            </a:r>
          </a:p>
        </p:txBody>
      </p:sp>
      <p:sp>
        <p:nvSpPr>
          <p:cNvPr id="37891" name="Content Placeholder 2"/>
          <p:cNvSpPr>
            <a:spLocks noGrp="1"/>
          </p:cNvSpPr>
          <p:nvPr>
            <p:ph idx="1"/>
          </p:nvPr>
        </p:nvSpPr>
        <p:spPr>
          <a:xfrm>
            <a:off x="457200" y="949325"/>
            <a:ext cx="8429625" cy="5222875"/>
          </a:xfrm>
        </p:spPr>
        <p:txBody>
          <a:bodyPr/>
          <a:lstStyle/>
          <a:p>
            <a:r>
              <a:rPr lang="en-US" sz="2000" smtClean="0"/>
              <a:t>HIFI is sensitive to pointing offsets as low as ~1” due to the H and V separation for both extended and point sources.</a:t>
            </a:r>
          </a:p>
          <a:p>
            <a:r>
              <a:rPr lang="en-US" sz="2000" smtClean="0"/>
              <a:t>When extended sources are structured, H / V spectra may show different intensities, sometimes dramatic.  H and V sample different locations. </a:t>
            </a:r>
          </a:p>
        </p:txBody>
      </p:sp>
      <p:pic>
        <p:nvPicPr>
          <p:cNvPr id="37892" name="Picture 2"/>
          <p:cNvPicPr>
            <a:picLocks noChangeAspect="1" noChangeArrowheads="1"/>
          </p:cNvPicPr>
          <p:nvPr/>
        </p:nvPicPr>
        <p:blipFill>
          <a:blip r:embed="rId2" cstate="print"/>
          <a:srcRect/>
          <a:stretch>
            <a:fillRect/>
          </a:stretch>
        </p:blipFill>
        <p:spPr bwMode="auto">
          <a:xfrm>
            <a:off x="360363" y="2444750"/>
            <a:ext cx="4997450" cy="3527425"/>
          </a:xfrm>
          <a:prstGeom prst="rect">
            <a:avLst/>
          </a:prstGeom>
          <a:noFill/>
          <a:ln w="9525">
            <a:noFill/>
            <a:miter lim="800000"/>
            <a:headEnd/>
            <a:tailEnd/>
          </a:ln>
        </p:spPr>
      </p:pic>
      <p:sp>
        <p:nvSpPr>
          <p:cNvPr id="5" name="Content Placeholder 2"/>
          <p:cNvSpPr txBox="1">
            <a:spLocks/>
          </p:cNvSpPr>
          <p:nvPr/>
        </p:nvSpPr>
        <p:spPr bwMode="auto">
          <a:xfrm>
            <a:off x="5310188" y="2403475"/>
            <a:ext cx="3833812" cy="1887538"/>
          </a:xfrm>
          <a:prstGeom prst="rect">
            <a:avLst/>
          </a:prstGeom>
          <a:noFill/>
          <a:ln w="9525">
            <a:noFill/>
            <a:miter lim="800000"/>
            <a:headEnd/>
            <a:tailEnd/>
          </a:ln>
        </p:spPr>
        <p:txBody>
          <a:bodyPr/>
          <a:lstStyle/>
          <a:p>
            <a:pPr marL="307975" indent="-307975" defTabSz="820738" eaLnBrk="0" hangingPunct="0">
              <a:spcBef>
                <a:spcPct val="20000"/>
              </a:spcBef>
              <a:buFontTx/>
              <a:buChar char="•"/>
              <a:defRPr/>
            </a:pPr>
            <a:r>
              <a:rPr lang="en-US" sz="2000" kern="0" dirty="0">
                <a:latin typeface="+mn-lt"/>
                <a:cs typeface="+mn-cs"/>
              </a:rPr>
              <a:t>On compact sources, H / V imbalances may occur simply because of the </a:t>
            </a:r>
            <a:r>
              <a:rPr lang="en-US" sz="2000" kern="0" dirty="0" err="1">
                <a:latin typeface="+mn-lt"/>
                <a:cs typeface="+mn-cs"/>
              </a:rPr>
              <a:t>abolute</a:t>
            </a:r>
            <a:r>
              <a:rPr lang="en-US" sz="2000" kern="0" dirty="0">
                <a:latin typeface="+mn-lt"/>
                <a:cs typeface="+mn-cs"/>
              </a:rPr>
              <a:t> pointing error (APE), one beam is better pointed to the intended target.</a:t>
            </a:r>
          </a:p>
          <a:p>
            <a:pPr marL="307975" indent="-307975" defTabSz="820738" eaLnBrk="0" hangingPunct="0">
              <a:spcBef>
                <a:spcPct val="20000"/>
              </a:spcBef>
              <a:buFontTx/>
              <a:buChar char="•"/>
              <a:defRPr/>
            </a:pPr>
            <a:r>
              <a:rPr lang="en-US" sz="2000" kern="0" dirty="0">
                <a:latin typeface="+mn-lt"/>
                <a:cs typeface="+mn-cs"/>
              </a:rPr>
              <a:t>Similarly, knowledge of the relative </a:t>
            </a:r>
            <a:r>
              <a:rPr lang="en-US" sz="2000" kern="0" dirty="0" err="1">
                <a:latin typeface="+mn-lt"/>
                <a:cs typeface="+mn-cs"/>
              </a:rPr>
              <a:t>offseting</a:t>
            </a:r>
            <a:r>
              <a:rPr lang="en-US" sz="2000" kern="0" dirty="0">
                <a:latin typeface="+mn-lt"/>
                <a:cs typeface="+mn-cs"/>
              </a:rPr>
              <a:t> accuracies (SRPE) is meaningful in extended sources.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900113" y="44450"/>
            <a:ext cx="7488237" cy="647700"/>
          </a:xfrm>
        </p:spPr>
        <p:txBody>
          <a:bodyPr/>
          <a:lstStyle/>
          <a:p>
            <a:r>
              <a:rPr lang="en-US" smtClean="0">
                <a:ea typeface="ＭＳ Ｐゴシック" pitchFamily="34" charset="-128"/>
              </a:rPr>
              <a:t>HIFI typical data-reduction workflow</a:t>
            </a:r>
          </a:p>
        </p:txBody>
      </p:sp>
      <p:sp>
        <p:nvSpPr>
          <p:cNvPr id="31747" name="Rectangle 3"/>
          <p:cNvSpPr>
            <a:spLocks noGrp="1" noChangeArrowheads="1"/>
          </p:cNvSpPr>
          <p:nvPr>
            <p:ph type="body" idx="1"/>
          </p:nvPr>
        </p:nvSpPr>
        <p:spPr>
          <a:xfrm>
            <a:off x="179388" y="984250"/>
            <a:ext cx="5040312" cy="4605338"/>
          </a:xfrm>
        </p:spPr>
        <p:txBody>
          <a:bodyPr/>
          <a:lstStyle/>
          <a:p>
            <a:pPr marL="457200" indent="-457200">
              <a:defRPr/>
            </a:pPr>
            <a:r>
              <a:rPr lang="en-US" sz="2000" i="1" dirty="0" smtClean="0">
                <a:ea typeface="ＭＳ Ｐゴシック" pitchFamily="34" charset="-128"/>
              </a:rPr>
              <a:t>Data inspection</a:t>
            </a:r>
          </a:p>
          <a:p>
            <a:pPr marL="857250" lvl="1" indent="-457200">
              <a:defRPr/>
            </a:pPr>
            <a:r>
              <a:rPr lang="en-US" sz="1800" i="1" dirty="0" smtClean="0">
                <a:ea typeface="ＭＳ Ｐゴシック" pitchFamily="34" charset="-128"/>
              </a:rPr>
              <a:t>Know the data: freq., size, quality, etc</a:t>
            </a:r>
          </a:p>
          <a:p>
            <a:pPr marL="857250" lvl="1" indent="-457200">
              <a:defRPr/>
            </a:pPr>
            <a:r>
              <a:rPr lang="en-US" sz="1800" i="1" dirty="0" err="1" smtClean="0">
                <a:ea typeface="ＭＳ Ｐゴシック" pitchFamily="34" charset="-128"/>
              </a:rPr>
              <a:t>SpectrumExplorer</a:t>
            </a:r>
            <a:r>
              <a:rPr lang="en-US" sz="1800" i="1" dirty="0" smtClean="0">
                <a:ea typeface="ＭＳ Ｐゴシック" pitchFamily="34" charset="-128"/>
              </a:rPr>
              <a:t> / Cube Viewer</a:t>
            </a:r>
          </a:p>
          <a:p>
            <a:pPr marL="457200" indent="-457200">
              <a:defRPr/>
            </a:pPr>
            <a:r>
              <a:rPr lang="en-US" sz="2000" i="1" dirty="0" smtClean="0">
                <a:ea typeface="ＭＳ Ｐゴシック" pitchFamily="34" charset="-128"/>
              </a:rPr>
              <a:t>Routine interactive steps</a:t>
            </a:r>
          </a:p>
          <a:p>
            <a:pPr marL="815975" lvl="1" indent="-457200">
              <a:defRPr/>
            </a:pPr>
            <a:r>
              <a:rPr lang="en-US" sz="1900" i="1" dirty="0" smtClean="0">
                <a:ea typeface="ＭＳ Ｐゴシック" pitchFamily="34" charset="-128"/>
              </a:rPr>
              <a:t>Smoothing, combining H+V, etc.</a:t>
            </a:r>
          </a:p>
          <a:p>
            <a:pPr marL="457200" indent="-457200">
              <a:defRPr/>
            </a:pPr>
            <a:r>
              <a:rPr lang="en-US" sz="2000" i="1" dirty="0" smtClean="0">
                <a:ea typeface="ＭＳ Ｐゴシック" pitchFamily="34" charset="-128"/>
              </a:rPr>
              <a:t>Re-pipeline (if needed)</a:t>
            </a:r>
          </a:p>
          <a:p>
            <a:pPr marL="457200" indent="-457200">
              <a:defRPr/>
            </a:pPr>
            <a:r>
              <a:rPr lang="en-US" sz="2000" i="1" dirty="0" smtClean="0">
                <a:ea typeface="ＭＳ Ｐゴシック" pitchFamily="34" charset="-128"/>
              </a:rPr>
              <a:t>Data flagging</a:t>
            </a:r>
          </a:p>
          <a:p>
            <a:pPr marL="457200" indent="-457200">
              <a:defRPr/>
            </a:pPr>
            <a:r>
              <a:rPr lang="en-US" sz="2000" i="1" dirty="0" smtClean="0">
                <a:ea typeface="ＭＳ Ｐゴシック" pitchFamily="34" charset="-128"/>
              </a:rPr>
              <a:t>Fringe removal</a:t>
            </a:r>
          </a:p>
          <a:p>
            <a:pPr marL="457200" indent="-457200">
              <a:defRPr/>
            </a:pPr>
            <a:r>
              <a:rPr lang="en-US" sz="2000" i="1" dirty="0" smtClean="0">
                <a:ea typeface="ＭＳ Ｐゴシック" pitchFamily="34" charset="-128"/>
              </a:rPr>
              <a:t>Baseline removal</a:t>
            </a:r>
          </a:p>
          <a:p>
            <a:pPr marL="457200" indent="-457200">
              <a:defRPr/>
            </a:pPr>
            <a:r>
              <a:rPr lang="en-US" sz="2000" i="1" dirty="0" smtClean="0">
                <a:ea typeface="ＭＳ Ｐゴシック" pitchFamily="34" charset="-128"/>
              </a:rPr>
              <a:t>Upper level re-generation (cube, spectral scans)</a:t>
            </a:r>
          </a:p>
          <a:p>
            <a:pPr marL="457200" indent="-457200">
              <a:defRPr/>
            </a:pPr>
            <a:r>
              <a:rPr lang="en-US" sz="2000" i="1" dirty="0" smtClean="0">
                <a:ea typeface="ＭＳ Ｐゴシック" pitchFamily="34" charset="-128"/>
              </a:rPr>
              <a:t>Scale conversions</a:t>
            </a:r>
          </a:p>
          <a:p>
            <a:pPr marL="457200" indent="-457200">
              <a:defRPr/>
            </a:pPr>
            <a:r>
              <a:rPr lang="en-US" sz="2000" i="1" dirty="0" smtClean="0">
                <a:ea typeface="ＭＳ Ｐゴシック" pitchFamily="34" charset="-128"/>
              </a:rPr>
              <a:t>Data export</a:t>
            </a:r>
          </a:p>
        </p:txBody>
      </p:sp>
      <p:sp>
        <p:nvSpPr>
          <p:cNvPr id="38916" name="Right Brace 9"/>
          <p:cNvSpPr>
            <a:spLocks/>
          </p:cNvSpPr>
          <p:nvPr/>
        </p:nvSpPr>
        <p:spPr bwMode="auto">
          <a:xfrm>
            <a:off x="5018088" y="1014413"/>
            <a:ext cx="398462" cy="4576762"/>
          </a:xfrm>
          <a:prstGeom prst="rightBrace">
            <a:avLst>
              <a:gd name="adj1" fmla="val 8349"/>
              <a:gd name="adj2" fmla="val 50000"/>
            </a:avLst>
          </a:prstGeom>
          <a:noFill/>
          <a:ln w="38100">
            <a:solidFill>
              <a:srgbClr val="FF0000"/>
            </a:solidFill>
            <a:round/>
            <a:headEnd/>
            <a:tailEnd/>
          </a:ln>
        </p:spPr>
        <p:txBody>
          <a:bodyPr wrap="none" anchor="ctr"/>
          <a:lstStyle/>
          <a:p>
            <a:pPr eaLnBrk="0" hangingPunct="0"/>
            <a:endParaRPr lang="en-GB">
              <a:solidFill>
                <a:srgbClr val="000000"/>
              </a:solidFill>
            </a:endParaRPr>
          </a:p>
        </p:txBody>
      </p:sp>
      <p:sp>
        <p:nvSpPr>
          <p:cNvPr id="38917" name="TextBox 20"/>
          <p:cNvSpPr txBox="1">
            <a:spLocks noChangeArrowheads="1"/>
          </p:cNvSpPr>
          <p:nvPr/>
        </p:nvSpPr>
        <p:spPr bwMode="auto">
          <a:xfrm>
            <a:off x="5603875" y="2811463"/>
            <a:ext cx="3276600" cy="1631216"/>
          </a:xfrm>
          <a:prstGeom prst="rect">
            <a:avLst/>
          </a:prstGeom>
          <a:solidFill>
            <a:schemeClr val="bg1"/>
          </a:solidFill>
          <a:ln w="28575">
            <a:solidFill>
              <a:srgbClr val="FF0000"/>
            </a:solidFill>
            <a:miter lim="800000"/>
            <a:headEnd/>
            <a:tailEnd/>
          </a:ln>
        </p:spPr>
        <p:txBody>
          <a:bodyPr>
            <a:spAutoFit/>
          </a:bodyPr>
          <a:lstStyle/>
          <a:p>
            <a:pPr algn="ctr" eaLnBrk="0" hangingPunct="0"/>
            <a:r>
              <a:rPr lang="en-US" sz="2000" b="1" dirty="0">
                <a:solidFill>
                  <a:srgbClr val="FF0000"/>
                </a:solidFill>
              </a:rPr>
              <a:t>COVERED IN MORE </a:t>
            </a:r>
            <a:r>
              <a:rPr lang="en-US" sz="2000" b="1" dirty="0" smtClean="0">
                <a:solidFill>
                  <a:srgbClr val="FF0000"/>
                </a:solidFill>
              </a:rPr>
              <a:t>DETAILS in the Newcomers Workshop, October 2014</a:t>
            </a:r>
          </a:p>
          <a:p>
            <a:pPr algn="ctr" eaLnBrk="0" hangingPunct="0"/>
            <a:r>
              <a:rPr lang="en-US" sz="2000" b="1" dirty="0" smtClean="0">
                <a:solidFill>
                  <a:srgbClr val="FF0000"/>
                </a:solidFill>
              </a:rPr>
              <a:t>(or contact helpdesk)</a:t>
            </a:r>
            <a:endParaRPr lang="en-GB" sz="2000" b="1" dirty="0">
              <a:solidFill>
                <a:srgbClr val="FF0000"/>
              </a:solidFill>
            </a:endParaRPr>
          </a:p>
        </p:txBody>
      </p:sp>
    </p:spTree>
    <p:extLst>
      <p:ext uri="{BB962C8B-B14F-4D97-AF65-F5344CB8AC3E}">
        <p14:creationId xmlns:p14="http://schemas.microsoft.com/office/powerpoint/2010/main" val="17990912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“Expert Reduced Products”</a:t>
            </a:r>
            <a:endParaRPr lang="en-US" dirty="0"/>
          </a:p>
        </p:txBody>
      </p:sp>
      <p:sp>
        <p:nvSpPr>
          <p:cNvPr id="3" name="Content Placeholder 2"/>
          <p:cNvSpPr>
            <a:spLocks noGrp="1"/>
          </p:cNvSpPr>
          <p:nvPr>
            <p:ph idx="1"/>
          </p:nvPr>
        </p:nvSpPr>
        <p:spPr/>
        <p:txBody>
          <a:bodyPr/>
          <a:lstStyle/>
          <a:p>
            <a:r>
              <a:rPr lang="en-US" sz="2000" dirty="0" smtClean="0"/>
              <a:t>HIFI ICC is undertaking an effort in Post-Operations to solve data reduction problems interactively in selected observations, not easily accomplished in the pipeline, and feed these back to the HSA.</a:t>
            </a:r>
          </a:p>
          <a:p>
            <a:pPr lvl="1"/>
            <a:r>
              <a:rPr lang="en-US" sz="1600" dirty="0" smtClean="0"/>
              <a:t>These are interactive problems by nature.  </a:t>
            </a:r>
            <a:endParaRPr lang="en-US" sz="1600" dirty="0"/>
          </a:p>
          <a:p>
            <a:pPr lvl="1"/>
            <a:r>
              <a:rPr lang="en-US" sz="1600" dirty="0" smtClean="0"/>
              <a:t>Emphasis is on data cleaning:  standing wave corrections, spur detection + flagging + masking during baseline cleanup and spectral scan </a:t>
            </a:r>
            <a:r>
              <a:rPr lang="en-US" sz="1600" dirty="0" err="1" smtClean="0"/>
              <a:t>deconvolution</a:t>
            </a:r>
            <a:r>
              <a:rPr lang="en-US" sz="1600" dirty="0" smtClean="0"/>
              <a:t>.</a:t>
            </a:r>
          </a:p>
          <a:p>
            <a:pPr lvl="1"/>
            <a:r>
              <a:rPr lang="en-US" sz="1600" dirty="0" smtClean="0"/>
              <a:t>Goal is to provide the best data products before all expertise vanishes, and prospects of future users working in HIPE is not guaranteed.</a:t>
            </a:r>
          </a:p>
          <a:p>
            <a:pPr lvl="1"/>
            <a:endParaRPr lang="en-US" sz="1600" dirty="0"/>
          </a:p>
          <a:p>
            <a:pPr lvl="1"/>
            <a:r>
              <a:rPr lang="en-US" sz="1600" dirty="0" smtClean="0"/>
              <a:t>Spectral Scans (~400) and Spectral Maps (~1100) are selected due to certain issues affecting these AOTs more strongly.</a:t>
            </a:r>
          </a:p>
          <a:p>
            <a:pPr lvl="1"/>
            <a:endParaRPr lang="en-US" sz="1600" dirty="0"/>
          </a:p>
          <a:p>
            <a:pPr lvl="1"/>
            <a:r>
              <a:rPr lang="en-US" sz="1600" dirty="0" smtClean="0"/>
              <a:t>Similar in concept to “User Provided Data Products” created and delivered free-form by some science teams to the HSC.   These will not be duplicated in most cases (but also not that many of them).</a:t>
            </a:r>
          </a:p>
          <a:p>
            <a:pPr lvl="1"/>
            <a:endParaRPr lang="en-US" sz="1600" dirty="0"/>
          </a:p>
          <a:p>
            <a:pPr lvl="1"/>
            <a:r>
              <a:rPr lang="en-US" sz="1600" dirty="0" smtClean="0"/>
              <a:t>Final products will appear with the last pipeline, HIPE 16, 2016/2017.  </a:t>
            </a:r>
          </a:p>
        </p:txBody>
      </p:sp>
    </p:spTree>
    <p:extLst>
      <p:ext uri="{BB962C8B-B14F-4D97-AF65-F5344CB8AC3E}">
        <p14:creationId xmlns:p14="http://schemas.microsoft.com/office/powerpoint/2010/main" val="7070462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smtClean="0"/>
              <a:t>Arsenal of Tools</a:t>
            </a:r>
          </a:p>
        </p:txBody>
      </p:sp>
      <p:sp>
        <p:nvSpPr>
          <p:cNvPr id="39939" name="Content Placeholder 2"/>
          <p:cNvSpPr>
            <a:spLocks noGrp="1"/>
          </p:cNvSpPr>
          <p:nvPr>
            <p:ph idx="1"/>
          </p:nvPr>
        </p:nvSpPr>
        <p:spPr>
          <a:xfrm>
            <a:off x="246063" y="949325"/>
            <a:ext cx="8686800" cy="5222875"/>
          </a:xfrm>
        </p:spPr>
        <p:txBody>
          <a:bodyPr/>
          <a:lstStyle/>
          <a:p>
            <a:r>
              <a:rPr lang="en-US" sz="2400" dirty="0" smtClean="0"/>
              <a:t>HIPE   </a:t>
            </a:r>
          </a:p>
          <a:p>
            <a:r>
              <a:rPr lang="en-US" sz="2400" dirty="0" smtClean="0"/>
              <a:t>Unit Conversions and NHSC tool</a:t>
            </a:r>
          </a:p>
          <a:p>
            <a:r>
              <a:rPr lang="en-US" sz="2400" dirty="0" smtClean="0"/>
              <a:t>HSpot</a:t>
            </a:r>
          </a:p>
          <a:p>
            <a:r>
              <a:rPr lang="en-US" sz="2400" dirty="0" smtClean="0"/>
              <a:t>CASSIS and XCLASS</a:t>
            </a:r>
          </a:p>
          <a:p>
            <a:r>
              <a:rPr lang="en-US" sz="2400" dirty="0" smtClean="0"/>
              <a:t>JPL and Univ. Cologne line databases</a:t>
            </a:r>
          </a:p>
          <a:p>
            <a:r>
              <a:rPr lang="en-US" sz="2400" dirty="0" err="1" smtClean="0"/>
              <a:t>Splatalogue</a:t>
            </a:r>
            <a:endParaRPr lang="en-US" sz="2400" dirty="0" smtClean="0"/>
          </a:p>
          <a:p>
            <a:r>
              <a:rPr lang="en-US" sz="2400" dirty="0" smtClean="0"/>
              <a:t>herschel.esac.esa.int/</a:t>
            </a:r>
            <a:r>
              <a:rPr lang="en-US" sz="2400" dirty="0" err="1" smtClean="0"/>
              <a:t>twiki</a:t>
            </a:r>
            <a:r>
              <a:rPr lang="en-US" sz="2400" dirty="0" smtClean="0"/>
              <a:t>/bin/view/Public/</a:t>
            </a:r>
            <a:r>
              <a:rPr lang="en-US" sz="2400" dirty="0" err="1" smtClean="0"/>
              <a:t>HifiCalibrationWeb</a:t>
            </a:r>
            <a:endParaRPr lang="en-US" sz="2400" dirty="0" smtClean="0"/>
          </a:p>
          <a:p>
            <a:endParaRPr lang="en-US" sz="2400" dirty="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the Radio-Challenged.</a:t>
            </a:r>
            <a:endParaRPr lang="en-US" dirty="0"/>
          </a:p>
        </p:txBody>
      </p:sp>
      <p:sp>
        <p:nvSpPr>
          <p:cNvPr id="3" name="Content Placeholder 2"/>
          <p:cNvSpPr>
            <a:spLocks noGrp="1"/>
          </p:cNvSpPr>
          <p:nvPr>
            <p:ph idx="1"/>
          </p:nvPr>
        </p:nvSpPr>
        <p:spPr/>
        <p:txBody>
          <a:bodyPr/>
          <a:lstStyle/>
          <a:p>
            <a:r>
              <a:rPr lang="en-US" sz="2000" dirty="0" smtClean="0"/>
              <a:t>HIPE offers </a:t>
            </a:r>
            <a:r>
              <a:rPr lang="en-US" sz="2000" dirty="0" err="1" smtClean="0">
                <a:solidFill>
                  <a:schemeClr val="accent2"/>
                </a:solidFill>
              </a:rPr>
              <a:t>convertWavescale</a:t>
            </a:r>
            <a:r>
              <a:rPr lang="en-US" sz="2000" dirty="0" smtClean="0"/>
              <a:t> task to convert data in GHz to commonly needed </a:t>
            </a:r>
            <a:r>
              <a:rPr lang="en-US" sz="2000" dirty="0" err="1" smtClean="0"/>
              <a:t>wavenumber</a:t>
            </a:r>
            <a:r>
              <a:rPr lang="en-US" sz="2000" dirty="0" smtClean="0"/>
              <a:t>, </a:t>
            </a:r>
            <a:r>
              <a:rPr lang="en-US" sz="2000" dirty="0" smtClean="0">
                <a:sym typeface="Symbol"/>
              </a:rPr>
              <a:t></a:t>
            </a:r>
            <a:r>
              <a:rPr lang="en-US" sz="2000" dirty="0" smtClean="0"/>
              <a:t>m, velocity, etc.</a:t>
            </a:r>
          </a:p>
          <a:p>
            <a:r>
              <a:rPr lang="en-US" sz="2000" dirty="0" err="1" smtClean="0">
                <a:solidFill>
                  <a:schemeClr val="accent2"/>
                </a:solidFill>
              </a:rPr>
              <a:t>convertFrequency</a:t>
            </a:r>
            <a:r>
              <a:rPr lang="en-US" sz="2000" dirty="0" smtClean="0"/>
              <a:t> used in the HIFI pipeline is also used in </a:t>
            </a:r>
            <a:r>
              <a:rPr lang="en-US" sz="2000" dirty="0" err="1" smtClean="0"/>
              <a:t>SpectrumExplorer</a:t>
            </a:r>
            <a:r>
              <a:rPr lang="en-US" sz="2000" dirty="0" smtClean="0"/>
              <a:t> to </a:t>
            </a:r>
            <a:r>
              <a:rPr lang="en-US" sz="2000" b="1" dirty="0" smtClean="0"/>
              <a:t>display data on other unit scales</a:t>
            </a:r>
            <a:r>
              <a:rPr lang="en-US" sz="2000" dirty="0" smtClean="0"/>
              <a:t>, but the data are not modified.</a:t>
            </a:r>
          </a:p>
          <a:p>
            <a:r>
              <a:rPr lang="en-US" sz="2000" dirty="0" smtClean="0"/>
              <a:t>Conversion of calibrated intensities T</a:t>
            </a:r>
            <a:r>
              <a:rPr lang="en-US" sz="2000" baseline="-25000" dirty="0" smtClean="0"/>
              <a:t>A</a:t>
            </a:r>
            <a:r>
              <a:rPr lang="en-US" sz="2000" baseline="30000" dirty="0" smtClean="0"/>
              <a:t>*</a:t>
            </a:r>
            <a:r>
              <a:rPr lang="en-US" sz="2000" dirty="0" smtClean="0"/>
              <a:t> to flux density </a:t>
            </a:r>
            <a:r>
              <a:rPr lang="en-US" sz="2000" dirty="0" err="1" smtClean="0"/>
              <a:t>Jy</a:t>
            </a:r>
            <a:r>
              <a:rPr lang="en-US" sz="2000" dirty="0" smtClean="0"/>
              <a:t> can be done with </a:t>
            </a:r>
            <a:r>
              <a:rPr lang="en-US" sz="2000" dirty="0" smtClean="0">
                <a:solidFill>
                  <a:schemeClr val="accent2"/>
                </a:solidFill>
              </a:rPr>
              <a:t>convertK2Jy</a:t>
            </a:r>
            <a:r>
              <a:rPr lang="en-US" sz="2000" dirty="0" smtClean="0"/>
              <a:t>, using beam parameters and efficiencies and the User’s guesstimate of emitting/absorbing source size.</a:t>
            </a:r>
          </a:p>
          <a:p>
            <a:r>
              <a:rPr lang="en-US" sz="2000" dirty="0" smtClean="0"/>
              <a:t>For the advanced, a library of unit conversion tasks is available for scripting.</a:t>
            </a:r>
          </a:p>
          <a:p>
            <a:r>
              <a:rPr lang="en-US" sz="2000" dirty="0" smtClean="0"/>
              <a:t>NHSC/HIFI has developed a </a:t>
            </a:r>
            <a:r>
              <a:rPr lang="en-US" sz="2000" dirty="0" smtClean="0">
                <a:solidFill>
                  <a:schemeClr val="accent6"/>
                </a:solidFill>
              </a:rPr>
              <a:t>browser-like tool </a:t>
            </a:r>
            <a:r>
              <a:rPr lang="en-US" sz="2000" dirty="0" smtClean="0"/>
              <a:t>for an array of useful and fast conversions</a:t>
            </a:r>
            <a:r>
              <a:rPr lang="en-US" sz="2000" b="1" dirty="0" smtClean="0"/>
              <a:t>, stand-alone </a:t>
            </a:r>
            <a:r>
              <a:rPr lang="en-US" sz="2000" dirty="0" smtClean="0"/>
              <a:t>or as a </a:t>
            </a:r>
            <a:r>
              <a:rPr lang="en-US" sz="2000" b="1" dirty="0" smtClean="0"/>
              <a:t>HIPE plug-in</a:t>
            </a:r>
            <a:r>
              <a:rPr lang="en-US" sz="2000" dirty="0" smtClean="0"/>
              <a:t>. </a:t>
            </a:r>
          </a:p>
          <a:p>
            <a:pPr>
              <a:buNone/>
            </a:pPr>
            <a:r>
              <a:rPr lang="en-US" sz="2000" dirty="0" smtClean="0"/>
              <a:t>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884363" y="23813"/>
            <a:ext cx="5922962" cy="715962"/>
          </a:xfrm>
        </p:spPr>
        <p:txBody>
          <a:bodyPr/>
          <a:lstStyle/>
          <a:p>
            <a:r>
              <a:rPr lang="en-US" sz="3200" dirty="0" smtClean="0"/>
              <a:t>Spectral Resolution </a:t>
            </a:r>
            <a:r>
              <a:rPr lang="en-US" sz="2400" dirty="0" smtClean="0"/>
              <a:t/>
            </a:r>
            <a:br>
              <a:rPr lang="en-US" sz="2400" dirty="0" smtClean="0"/>
            </a:br>
            <a:r>
              <a:rPr lang="en-US" sz="2400" dirty="0" smtClean="0"/>
              <a:t>Herschel, SOFIA, ALMA</a:t>
            </a:r>
          </a:p>
        </p:txBody>
      </p:sp>
      <p:sp>
        <p:nvSpPr>
          <p:cNvPr id="6147" name="Content Placeholder 2"/>
          <p:cNvSpPr>
            <a:spLocks noGrp="1"/>
          </p:cNvSpPr>
          <p:nvPr>
            <p:ph idx="1"/>
          </p:nvPr>
        </p:nvSpPr>
        <p:spPr/>
        <p:txBody>
          <a:bodyPr/>
          <a:lstStyle/>
          <a:p>
            <a:endParaRPr lang="en-US" smtClean="0"/>
          </a:p>
        </p:txBody>
      </p:sp>
      <p:pic>
        <p:nvPicPr>
          <p:cNvPr id="6148" name="Picture 2" descr="http://www.sofia.usra.edu/Science/telescope/images/spectral_herschal.gif"/>
          <p:cNvPicPr>
            <a:picLocks noChangeAspect="1" noChangeArrowheads="1"/>
          </p:cNvPicPr>
          <p:nvPr/>
        </p:nvPicPr>
        <p:blipFill>
          <a:blip r:embed="rId2" cstate="print"/>
          <a:srcRect/>
          <a:stretch>
            <a:fillRect/>
          </a:stretch>
        </p:blipFill>
        <p:spPr bwMode="auto">
          <a:xfrm>
            <a:off x="280988" y="767985"/>
            <a:ext cx="6392862" cy="4776787"/>
          </a:xfrm>
          <a:prstGeom prst="rect">
            <a:avLst/>
          </a:prstGeom>
          <a:noFill/>
          <a:ln w="9525">
            <a:noFill/>
            <a:miter lim="800000"/>
            <a:headEnd/>
            <a:tailEnd/>
          </a:ln>
        </p:spPr>
      </p:pic>
      <p:pic>
        <p:nvPicPr>
          <p:cNvPr id="6149" name="Picture 6" descr="http://img.optics.org/objects/news/2/9/36/ALMA2.jpg"/>
          <p:cNvPicPr>
            <a:picLocks noChangeAspect="1" noChangeArrowheads="1"/>
          </p:cNvPicPr>
          <p:nvPr/>
        </p:nvPicPr>
        <p:blipFill>
          <a:blip r:embed="rId3" cstate="print"/>
          <a:srcRect/>
          <a:stretch>
            <a:fillRect/>
          </a:stretch>
        </p:blipFill>
        <p:spPr bwMode="auto">
          <a:xfrm>
            <a:off x="5954713" y="1753822"/>
            <a:ext cx="1266825" cy="1047750"/>
          </a:xfrm>
          <a:prstGeom prst="rect">
            <a:avLst/>
          </a:prstGeom>
          <a:noFill/>
          <a:ln w="9525">
            <a:noFill/>
            <a:miter lim="800000"/>
            <a:headEnd/>
            <a:tailEnd/>
          </a:ln>
        </p:spPr>
      </p:pic>
      <p:sp>
        <p:nvSpPr>
          <p:cNvPr id="6150" name="TextBox 6"/>
          <p:cNvSpPr txBox="1">
            <a:spLocks noChangeArrowheads="1"/>
          </p:cNvSpPr>
          <p:nvPr/>
        </p:nvSpPr>
        <p:spPr bwMode="auto">
          <a:xfrm>
            <a:off x="6072188" y="1863360"/>
            <a:ext cx="628650" cy="277812"/>
          </a:xfrm>
          <a:prstGeom prst="rect">
            <a:avLst/>
          </a:prstGeom>
          <a:noFill/>
          <a:ln w="9525">
            <a:noFill/>
            <a:miter lim="800000"/>
            <a:headEnd/>
            <a:tailEnd/>
          </a:ln>
        </p:spPr>
        <p:txBody>
          <a:bodyPr wrap="none">
            <a:spAutoFit/>
          </a:bodyPr>
          <a:lstStyle/>
          <a:p>
            <a:r>
              <a:rPr lang="en-US" b="1">
                <a:solidFill>
                  <a:schemeClr val="bg1"/>
                </a:solidFill>
              </a:rPr>
              <a:t>ALMA</a:t>
            </a:r>
          </a:p>
        </p:txBody>
      </p:sp>
      <p:sp>
        <p:nvSpPr>
          <p:cNvPr id="6151" name="TextBox 7"/>
          <p:cNvSpPr txBox="1">
            <a:spLocks noChangeArrowheads="1"/>
          </p:cNvSpPr>
          <p:nvPr/>
        </p:nvSpPr>
        <p:spPr bwMode="auto">
          <a:xfrm>
            <a:off x="6694488" y="2849197"/>
            <a:ext cx="2366962" cy="830263"/>
          </a:xfrm>
          <a:prstGeom prst="rect">
            <a:avLst/>
          </a:prstGeom>
          <a:noFill/>
          <a:ln w="9525">
            <a:noFill/>
            <a:miter lim="800000"/>
            <a:headEnd/>
            <a:tailEnd/>
          </a:ln>
        </p:spPr>
        <p:txBody>
          <a:bodyPr>
            <a:spAutoFit/>
          </a:bodyPr>
          <a:lstStyle/>
          <a:p>
            <a:r>
              <a:rPr lang="en-US" sz="1600" b="1"/>
              <a:t>R up to 30x10</a:t>
            </a:r>
            <a:r>
              <a:rPr lang="en-US" sz="1600" b="1" baseline="30000"/>
              <a:t>6</a:t>
            </a:r>
            <a:r>
              <a:rPr lang="en-US" sz="1600" b="1"/>
              <a:t> possible at ALMA</a:t>
            </a:r>
          </a:p>
          <a:p>
            <a:r>
              <a:rPr lang="en-US" sz="1600" b="1"/>
              <a:t>(0.01 km/s at 110 GHz) </a:t>
            </a:r>
          </a:p>
        </p:txBody>
      </p:sp>
      <p:sp>
        <p:nvSpPr>
          <p:cNvPr id="6152" name="TextBox 8"/>
          <p:cNvSpPr txBox="1">
            <a:spLocks noChangeArrowheads="1"/>
          </p:cNvSpPr>
          <p:nvPr/>
        </p:nvSpPr>
        <p:spPr bwMode="auto">
          <a:xfrm>
            <a:off x="6999288" y="1664922"/>
            <a:ext cx="242887" cy="276225"/>
          </a:xfrm>
          <a:prstGeom prst="rect">
            <a:avLst/>
          </a:prstGeom>
          <a:noFill/>
          <a:ln w="9525">
            <a:noFill/>
            <a:miter lim="800000"/>
            <a:headEnd/>
            <a:tailEnd/>
          </a:ln>
        </p:spPr>
        <p:txBody>
          <a:bodyPr wrap="none">
            <a:spAutoFit/>
          </a:bodyPr>
          <a:lstStyle/>
          <a:p>
            <a:r>
              <a:rPr lang="en-US" b="1">
                <a:solidFill>
                  <a:srgbClr val="FF0000"/>
                </a:solidFill>
              </a:rPr>
              <a:t>*</a:t>
            </a:r>
          </a:p>
        </p:txBody>
      </p:sp>
      <p:cxnSp>
        <p:nvCxnSpPr>
          <p:cNvPr id="11" name="Curved Connector 10"/>
          <p:cNvCxnSpPr>
            <a:endCxn id="6152" idx="3"/>
          </p:cNvCxnSpPr>
          <p:nvPr/>
        </p:nvCxnSpPr>
        <p:spPr>
          <a:xfrm rot="16200000" flipV="1">
            <a:off x="7207251" y="1837959"/>
            <a:ext cx="1503362" cy="1433513"/>
          </a:xfrm>
          <a:prstGeom prst="curvedConnector2">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154" name="TextBox 13"/>
          <p:cNvSpPr txBox="1">
            <a:spLocks noChangeArrowheads="1"/>
          </p:cNvSpPr>
          <p:nvPr/>
        </p:nvSpPr>
        <p:spPr bwMode="auto">
          <a:xfrm>
            <a:off x="6716713" y="3785822"/>
            <a:ext cx="2251075" cy="769938"/>
          </a:xfrm>
          <a:prstGeom prst="rect">
            <a:avLst/>
          </a:prstGeom>
          <a:noFill/>
          <a:ln w="9525">
            <a:noFill/>
            <a:miter lim="800000"/>
            <a:headEnd/>
            <a:tailEnd/>
          </a:ln>
        </p:spPr>
        <p:txBody>
          <a:bodyPr>
            <a:spAutoFit/>
          </a:bodyPr>
          <a:lstStyle/>
          <a:p>
            <a:pPr algn="just"/>
            <a:r>
              <a:rPr lang="en-US" sz="1100"/>
              <a:t>NOTE:  ALMA currently observes at one frequency setting; no spectral scan mode until later Cycles.</a:t>
            </a:r>
          </a:p>
        </p:txBody>
      </p:sp>
      <p:sp>
        <p:nvSpPr>
          <p:cNvPr id="6155" name="TextBox 13"/>
          <p:cNvSpPr txBox="1">
            <a:spLocks noChangeArrowheads="1"/>
          </p:cNvSpPr>
          <p:nvPr/>
        </p:nvSpPr>
        <p:spPr bwMode="auto">
          <a:xfrm rot="19055858">
            <a:off x="4219575" y="3176222"/>
            <a:ext cx="584200" cy="277813"/>
          </a:xfrm>
          <a:prstGeom prst="rect">
            <a:avLst/>
          </a:prstGeom>
          <a:noFill/>
          <a:ln w="9525">
            <a:noFill/>
            <a:miter lim="800000"/>
            <a:headEnd/>
            <a:tailEnd/>
          </a:ln>
        </p:spPr>
        <p:txBody>
          <a:bodyPr wrap="none">
            <a:spAutoFit/>
          </a:bodyPr>
          <a:lstStyle/>
          <a:p>
            <a:r>
              <a:rPr lang="en-US">
                <a:solidFill>
                  <a:schemeClr val="bg1"/>
                </a:solidFill>
                <a:latin typeface="Nueva Std Cond" pitchFamily="34" charset="0"/>
              </a:rPr>
              <a:t>CASIMIR</a:t>
            </a:r>
          </a:p>
        </p:txBody>
      </p:sp>
      <p:sp>
        <p:nvSpPr>
          <p:cNvPr id="14" name="TextBox 13"/>
          <p:cNvSpPr txBox="1"/>
          <p:nvPr/>
        </p:nvSpPr>
        <p:spPr>
          <a:xfrm>
            <a:off x="246184" y="5493548"/>
            <a:ext cx="7901988" cy="1200329"/>
          </a:xfrm>
          <a:prstGeom prst="rect">
            <a:avLst/>
          </a:prstGeom>
          <a:noFill/>
        </p:spPr>
        <p:txBody>
          <a:bodyPr wrap="square" rtlCol="0">
            <a:spAutoFit/>
          </a:bodyPr>
          <a:lstStyle/>
          <a:p>
            <a:r>
              <a:rPr lang="en-US" sz="1800" b="1" kern="0" dirty="0">
                <a:solidFill>
                  <a:srgbClr val="C00000"/>
                </a:solidFill>
              </a:rPr>
              <a:t>HIFI</a:t>
            </a:r>
            <a:r>
              <a:rPr lang="en-US" sz="1800" kern="0" dirty="0">
                <a:solidFill>
                  <a:srgbClr val="C00000"/>
                </a:solidFill>
              </a:rPr>
              <a:t> heterodyne observations populating the HSA offer science over previously unexploited wavelengths at the </a:t>
            </a:r>
            <a:r>
              <a:rPr lang="en-US" sz="1800" b="1" u="sng" kern="0" dirty="0">
                <a:solidFill>
                  <a:srgbClr val="C00000"/>
                </a:solidFill>
              </a:rPr>
              <a:t>highest spectral resolution </a:t>
            </a:r>
            <a:r>
              <a:rPr lang="en-US" sz="1800" b="1" kern="0" dirty="0">
                <a:solidFill>
                  <a:srgbClr val="C00000"/>
                </a:solidFill>
              </a:rPr>
              <a:t>ever offered in the range of wavelengths it covers.</a:t>
            </a:r>
          </a:p>
          <a:p>
            <a:endParaRPr lang="en-US" sz="1800" dirty="0">
              <a:solidFill>
                <a:srgbClr val="C00000"/>
              </a:solidFill>
            </a:endParaRPr>
          </a:p>
        </p:txBody>
      </p:sp>
      <p:cxnSp>
        <p:nvCxnSpPr>
          <p:cNvPr id="3" name="Straight Connector 2"/>
          <p:cNvCxnSpPr/>
          <p:nvPr/>
        </p:nvCxnSpPr>
        <p:spPr>
          <a:xfrm flipV="1">
            <a:off x="5577840" y="1353312"/>
            <a:ext cx="1024128" cy="274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CASSIS and XCLASS</a:t>
            </a:r>
            <a:endParaRPr lang="en-US" dirty="0"/>
          </a:p>
        </p:txBody>
      </p:sp>
      <p:sp>
        <p:nvSpPr>
          <p:cNvPr id="3" name="Content Placeholder 2"/>
          <p:cNvSpPr>
            <a:spLocks noGrp="1"/>
          </p:cNvSpPr>
          <p:nvPr>
            <p:ph idx="1"/>
          </p:nvPr>
        </p:nvSpPr>
        <p:spPr/>
        <p:txBody>
          <a:bodyPr/>
          <a:lstStyle/>
          <a:p>
            <a:r>
              <a:rPr lang="en-US" sz="2000" dirty="0" smtClean="0"/>
              <a:t>These are advanced scientific analysis tools for </a:t>
            </a:r>
            <a:r>
              <a:rPr lang="en-US" sz="2000" dirty="0" err="1" smtClean="0"/>
              <a:t>submm</a:t>
            </a:r>
            <a:r>
              <a:rPr lang="en-US" sz="2000" dirty="0" smtClean="0"/>
              <a:t> spectroscopy which can be run together with HIPE (CASSIS) or stand-alone with exported FITS files (CASSIS, XCLASS).</a:t>
            </a:r>
          </a:p>
          <a:p>
            <a:endParaRPr lang="en-US" sz="2000" dirty="0" smtClean="0"/>
          </a:p>
          <a:p>
            <a:r>
              <a:rPr lang="en-US" sz="2000" dirty="0" smtClean="0">
                <a:solidFill>
                  <a:schemeClr val="accent6"/>
                </a:solidFill>
              </a:rPr>
              <a:t>CASSIS can be plugged into HIPE!</a:t>
            </a:r>
            <a:endParaRPr lang="en-US" sz="2000" dirty="0" smtClean="0"/>
          </a:p>
          <a:p>
            <a:pPr>
              <a:buNone/>
            </a:pPr>
            <a:endParaRPr lang="en-US" sz="2000" dirty="0" smtClean="0"/>
          </a:p>
          <a:p>
            <a:pPr>
              <a:buNone/>
            </a:pPr>
            <a:endParaRPr lang="en-US" sz="2000" dirty="0" smtClean="0"/>
          </a:p>
          <a:p>
            <a:pPr>
              <a:buNone/>
            </a:pPr>
            <a:endParaRPr lang="en-US" sz="2000" dirty="0" smtClean="0"/>
          </a:p>
          <a:p>
            <a:r>
              <a:rPr lang="en-US" sz="2000" dirty="0" smtClean="0"/>
              <a:t>For users devoted to CLASS used at many </a:t>
            </a:r>
            <a:r>
              <a:rPr lang="en-US" sz="2000" dirty="0" err="1" smtClean="0"/>
              <a:t>submm</a:t>
            </a:r>
            <a:r>
              <a:rPr lang="en-US" sz="2000" dirty="0" smtClean="0"/>
              <a:t> observatories, HIPE offers a </a:t>
            </a:r>
            <a:r>
              <a:rPr lang="en-US" sz="2000" dirty="0" err="1" smtClean="0">
                <a:solidFill>
                  <a:schemeClr val="accent6"/>
                </a:solidFill>
              </a:rPr>
              <a:t>hiClass</a:t>
            </a:r>
            <a:r>
              <a:rPr lang="en-US" sz="2000" dirty="0" smtClean="0"/>
              <a:t> task to export to CLASS-FITS files.  An extension of the CLASS package is </a:t>
            </a:r>
            <a:r>
              <a:rPr lang="en-US" sz="2000" dirty="0" smtClean="0">
                <a:solidFill>
                  <a:schemeClr val="accent6"/>
                </a:solidFill>
              </a:rPr>
              <a:t>the XCLASS package </a:t>
            </a:r>
            <a:r>
              <a:rPr lang="en-US" sz="2000" dirty="0" smtClean="0"/>
              <a:t>developed by Peter Schilke at Univ. Cologne, with similar capabilities to CASSIS.</a:t>
            </a:r>
          </a:p>
          <a:p>
            <a:pPr>
              <a:buNone/>
            </a:pPr>
            <a:endParaRPr lang="en-US" sz="2000" dirty="0" smtClean="0"/>
          </a:p>
          <a:p>
            <a:pPr>
              <a:buNone/>
            </a:pPr>
            <a:r>
              <a:rPr lang="en-US" sz="2000" dirty="0" smtClean="0"/>
              <a:t>NHSC does not provide resource support for these but we maintain a User’s knowledge of them (interpret that how you like).    </a:t>
            </a:r>
          </a:p>
          <a:p>
            <a:endParaRPr lang="en-US" sz="2000" dirty="0" smtClean="0"/>
          </a:p>
          <a:p>
            <a:endParaRPr lang="en-US" sz="2000" dirty="0"/>
          </a:p>
        </p:txBody>
      </p:sp>
      <p:pic>
        <p:nvPicPr>
          <p:cNvPr id="73730" name="Picture 2" descr="screenshot of cassis"/>
          <p:cNvPicPr>
            <a:picLocks noChangeAspect="1" noChangeArrowheads="1"/>
          </p:cNvPicPr>
          <p:nvPr/>
        </p:nvPicPr>
        <p:blipFill>
          <a:blip r:embed="rId2" cstate="print"/>
          <a:srcRect/>
          <a:stretch>
            <a:fillRect/>
          </a:stretch>
        </p:blipFill>
        <p:spPr bwMode="auto">
          <a:xfrm>
            <a:off x="5004704" y="1665380"/>
            <a:ext cx="3255804" cy="2162785"/>
          </a:xfrm>
          <a:prstGeom prst="rect">
            <a:avLst/>
          </a:prstGeom>
          <a:noFill/>
        </p:spPr>
      </p:pic>
      <p:sp>
        <p:nvSpPr>
          <p:cNvPr id="5" name="TextBox 4"/>
          <p:cNvSpPr txBox="1"/>
          <p:nvPr/>
        </p:nvSpPr>
        <p:spPr>
          <a:xfrm>
            <a:off x="1123305" y="2722333"/>
            <a:ext cx="2717175" cy="307777"/>
          </a:xfrm>
          <a:prstGeom prst="rect">
            <a:avLst/>
          </a:prstGeom>
          <a:noFill/>
          <a:ln>
            <a:solidFill>
              <a:srgbClr val="C00000"/>
            </a:solidFill>
          </a:ln>
        </p:spPr>
        <p:txBody>
          <a:bodyPr wrap="square" rtlCol="0">
            <a:spAutoFit/>
          </a:bodyPr>
          <a:lstStyle/>
          <a:p>
            <a:pPr algn="ctr"/>
            <a:r>
              <a:rPr lang="en-US" sz="1400" dirty="0" smtClean="0"/>
              <a:t>http://cassis.irap.omp.eu/</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7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900113" y="44450"/>
            <a:ext cx="7488237" cy="647700"/>
          </a:xfrm>
        </p:spPr>
        <p:txBody>
          <a:bodyPr/>
          <a:lstStyle/>
          <a:p>
            <a:r>
              <a:rPr lang="en-US" dirty="0" smtClean="0">
                <a:ea typeface="ＭＳ Ｐゴシック" pitchFamily="34" charset="-128"/>
              </a:rPr>
              <a:t>Key Resources</a:t>
            </a:r>
          </a:p>
        </p:txBody>
      </p:sp>
      <p:sp>
        <p:nvSpPr>
          <p:cNvPr id="40963" name="Rectangle 3"/>
          <p:cNvSpPr>
            <a:spLocks noGrp="1" noChangeArrowheads="1"/>
          </p:cNvSpPr>
          <p:nvPr>
            <p:ph type="body" idx="1"/>
          </p:nvPr>
        </p:nvSpPr>
        <p:spPr>
          <a:xfrm>
            <a:off x="179388" y="984250"/>
            <a:ext cx="8964612" cy="3021013"/>
          </a:xfrm>
        </p:spPr>
        <p:txBody>
          <a:bodyPr/>
          <a:lstStyle/>
          <a:p>
            <a:pPr marL="457200" indent="-457200"/>
            <a:r>
              <a:rPr lang="en-US" sz="2000" i="1" dirty="0" smtClean="0">
                <a:ea typeface="ＭＳ Ｐゴシック" pitchFamily="34" charset="-128"/>
              </a:rPr>
              <a:t>HIFI Launch Pad --- downloading data, loading into HIPE, inspection, etc.</a:t>
            </a:r>
          </a:p>
          <a:p>
            <a:pPr marL="0" indent="0">
              <a:buNone/>
            </a:pPr>
            <a:r>
              <a:rPr lang="en-US" sz="1800" i="1" dirty="0">
                <a:solidFill>
                  <a:srgbClr val="000099"/>
                </a:solidFill>
                <a:ea typeface="ＭＳ Ｐゴシック" pitchFamily="34" charset="-128"/>
              </a:rPr>
              <a:t> </a:t>
            </a:r>
            <a:r>
              <a:rPr lang="en-US" sz="1800" i="1" dirty="0" smtClean="0">
                <a:solidFill>
                  <a:srgbClr val="000099"/>
                </a:solidFill>
                <a:ea typeface="ＭＳ Ｐゴシック" pitchFamily="34" charset="-128"/>
              </a:rPr>
              <a:t>       http</a:t>
            </a:r>
            <a:r>
              <a:rPr lang="en-US" sz="1800" i="1" dirty="0">
                <a:solidFill>
                  <a:srgbClr val="000099"/>
                </a:solidFill>
                <a:ea typeface="ＭＳ Ｐゴシック" pitchFamily="34" charset="-128"/>
              </a:rPr>
              <a:t>://</a:t>
            </a:r>
            <a:r>
              <a:rPr lang="en-US" sz="1800" i="1" dirty="0" smtClean="0">
                <a:solidFill>
                  <a:srgbClr val="000099"/>
                </a:solidFill>
                <a:ea typeface="ＭＳ Ｐゴシック" pitchFamily="34" charset="-128"/>
              </a:rPr>
              <a:t>herschel.esac.esa.int/hcss-doc-12.0/load/hifi_um/html/hificookbook.html</a:t>
            </a:r>
            <a:endParaRPr lang="en-US" sz="2000" i="1" dirty="0">
              <a:ea typeface="ＭＳ Ｐゴシック" pitchFamily="34" charset="-128"/>
            </a:endParaRPr>
          </a:p>
          <a:p>
            <a:pPr marL="457200" indent="-457200"/>
            <a:r>
              <a:rPr lang="en-US" sz="2000" i="1" dirty="0" smtClean="0">
                <a:ea typeface="ＭＳ Ｐゴシック" pitchFamily="34" charset="-128"/>
              </a:rPr>
              <a:t>HIFI Data Reduction Guide (HIPE documentation)</a:t>
            </a:r>
          </a:p>
          <a:p>
            <a:pPr marL="457200" indent="-457200"/>
            <a:r>
              <a:rPr lang="en-US" sz="2000" i="1" dirty="0" smtClean="0">
                <a:ea typeface="ＭＳ Ｐゴシック" pitchFamily="34" charset="-128"/>
              </a:rPr>
              <a:t>HIFI Calibration Web</a:t>
            </a:r>
          </a:p>
          <a:p>
            <a:pPr marL="815975" lvl="1" indent="-457200"/>
            <a:r>
              <a:rPr lang="en-US" sz="2000" i="1" dirty="0" smtClean="0">
                <a:ea typeface="ＭＳ Ｐゴシック" pitchFamily="34" charset="-128"/>
              </a:rPr>
              <a:t>Latest/greatest info on calibrations, scripts to fix data, etc.</a:t>
            </a:r>
          </a:p>
          <a:p>
            <a:pPr marL="457200" indent="-457200"/>
            <a:r>
              <a:rPr lang="en-US" sz="2000" i="1" dirty="0" smtClean="0">
                <a:ea typeface="ＭＳ Ｐゴシック" pitchFamily="34" charset="-128"/>
              </a:rPr>
              <a:t>“Tools of Radio Astronomy”, </a:t>
            </a:r>
            <a:r>
              <a:rPr lang="en-US" sz="2000" dirty="0" smtClean="0"/>
              <a:t>T. L. Wilson, Kristen </a:t>
            </a:r>
            <a:r>
              <a:rPr lang="en-US" sz="2000" dirty="0" err="1" smtClean="0"/>
              <a:t>Rohlfs</a:t>
            </a:r>
            <a:r>
              <a:rPr lang="en-US" sz="2000" dirty="0" smtClean="0"/>
              <a:t>, Susanne </a:t>
            </a:r>
            <a:r>
              <a:rPr lang="en-US" sz="2000" dirty="0" err="1" smtClean="0"/>
              <a:t>Hüttemeister</a:t>
            </a:r>
            <a:r>
              <a:rPr lang="en-US" sz="2000" dirty="0" smtClean="0"/>
              <a:t>, 2009.</a:t>
            </a:r>
            <a:endParaRPr lang="en-US" sz="2000" i="1" dirty="0" smtClean="0">
              <a:ea typeface="ＭＳ Ｐゴシック" pitchFamily="34" charset="-128"/>
            </a:endParaRPr>
          </a:p>
          <a:p>
            <a:pPr marL="457200" indent="-457200"/>
            <a:r>
              <a:rPr lang="en-US" sz="2000" i="1" dirty="0" smtClean="0">
                <a:ea typeface="ＭＳ Ｐゴシック" pitchFamily="34" charset="-128"/>
              </a:rPr>
              <a:t>De Graauw et al., A&amp;A 518, L6, “</a:t>
            </a:r>
            <a:r>
              <a:rPr lang="en-US" altLang="ja-JP" sz="2000" i="1" dirty="0" smtClean="0">
                <a:ea typeface="ＭＳ Ｐゴシック" pitchFamily="34" charset="-128"/>
              </a:rPr>
              <a:t>The Herschel-Heterodyne Instrument for the Far-Infrared (HIFI)</a:t>
            </a:r>
            <a:r>
              <a:rPr lang="en-US" sz="2000" i="1" dirty="0" smtClean="0">
                <a:ea typeface="ＭＳ Ｐゴシック" pitchFamily="34" charset="-128"/>
              </a:rPr>
              <a:t>”</a:t>
            </a:r>
            <a:endParaRPr lang="en-US" altLang="ja-JP" sz="2000" i="1" dirty="0" smtClean="0">
              <a:ea typeface="ＭＳ Ｐゴシック" pitchFamily="34" charset="-128"/>
            </a:endParaRPr>
          </a:p>
          <a:p>
            <a:pPr marL="457200" indent="-457200"/>
            <a:r>
              <a:rPr lang="en-US" sz="2000" i="1" dirty="0" smtClean="0">
                <a:ea typeface="ＭＳ Ｐゴシック" pitchFamily="34" charset="-128"/>
              </a:rPr>
              <a:t>Roelfsema et al., A&amp;A 537, A17, </a:t>
            </a:r>
            <a:r>
              <a:rPr lang="en-US" sz="2000" dirty="0" smtClean="0">
                <a:ea typeface="ＭＳ Ｐゴシック" pitchFamily="34" charset="-128"/>
              </a:rPr>
              <a:t>“</a:t>
            </a:r>
            <a:r>
              <a:rPr lang="en-US" altLang="ja-JP" sz="2000" dirty="0" smtClean="0">
                <a:ea typeface="ＭＳ Ｐゴシック" pitchFamily="34" charset="-128"/>
              </a:rPr>
              <a:t>In-orbit performance of Herschel-HIFI</a:t>
            </a:r>
            <a:r>
              <a:rPr lang="en-US" sz="2000" dirty="0" smtClean="0">
                <a:ea typeface="ＭＳ Ｐゴシック" pitchFamily="34" charset="-128"/>
              </a:rPr>
              <a:t>”</a:t>
            </a:r>
          </a:p>
          <a:p>
            <a:pPr marL="457200" indent="-457200"/>
            <a:endParaRPr lang="en-US" sz="2000" dirty="0">
              <a:ea typeface="ＭＳ Ｐゴシック" pitchFamily="34" charset="-128"/>
            </a:endParaRPr>
          </a:p>
          <a:p>
            <a:pPr marL="457200" indent="-457200"/>
            <a:r>
              <a:rPr lang="en-US" sz="2000" dirty="0">
                <a:ea typeface="ＭＳ Ｐゴシック" pitchFamily="34" charset="-128"/>
              </a:rPr>
              <a:t>T</a:t>
            </a:r>
            <a:r>
              <a:rPr lang="en-US" sz="2000" dirty="0" smtClean="0">
                <a:ea typeface="ＭＳ Ｐゴシック" pitchFamily="34" charset="-128"/>
              </a:rPr>
              <a:t>he helpdesks, for getting started or getting un-lost.</a:t>
            </a:r>
          </a:p>
          <a:p>
            <a:pPr marL="457200" indent="-457200"/>
            <a:r>
              <a:rPr lang="en-US" sz="2000" dirty="0" smtClean="0">
                <a:ea typeface="ＭＳ Ｐゴシック" pitchFamily="34" charset="-128"/>
              </a:rPr>
              <a:t>At NHSC, also resources for computing large observations or CPU/memory-heavy </a:t>
            </a:r>
            <a:r>
              <a:rPr lang="en-US" sz="2000" dirty="0">
                <a:ea typeface="ＭＳ Ｐゴシック" pitchFamily="34" charset="-128"/>
              </a:rPr>
              <a:t>jobs. </a:t>
            </a:r>
            <a:r>
              <a:rPr lang="en-US" sz="2000" b="1" i="1" dirty="0">
                <a:solidFill>
                  <a:srgbClr val="000099"/>
                </a:solidFill>
                <a:ea typeface="ＭＳ Ｐゴシック" pitchFamily="34" charset="-128"/>
              </a:rPr>
              <a:t>http://nhsc.ipac.caltech.edu/helpdesk/index.php</a:t>
            </a:r>
            <a:endParaRPr lang="en-US" sz="2000" b="1" i="1" dirty="0" smtClean="0">
              <a:solidFill>
                <a:srgbClr val="000099"/>
              </a:solidFill>
              <a:ea typeface="ＭＳ Ｐゴシック" pitchFamily="34" charset="-128"/>
            </a:endParaRPr>
          </a:p>
          <a:p>
            <a:pPr marL="457200" indent="-457200"/>
            <a:endParaRPr lang="en-US" sz="2000" dirty="0" smtClean="0">
              <a:ea typeface="ＭＳ Ｐゴシック" pitchFamily="34" charset="-128"/>
            </a:endParaRPr>
          </a:p>
          <a:p>
            <a:pPr marL="0" indent="0">
              <a:buNone/>
            </a:pPr>
            <a:endParaRPr lang="en-US" sz="2000" dirty="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755650" y="44450"/>
            <a:ext cx="7488238" cy="647700"/>
          </a:xfrm>
        </p:spPr>
        <p:txBody>
          <a:bodyPr/>
          <a:lstStyle/>
          <a:p>
            <a:r>
              <a:rPr lang="en-US" smtClean="0">
                <a:ea typeface="ＭＳ Ｐゴシック" pitchFamily="34" charset="-128"/>
              </a:rPr>
              <a:t>Additional viewgraphs</a:t>
            </a:r>
          </a:p>
        </p:txBody>
      </p:sp>
      <p:pic>
        <p:nvPicPr>
          <p:cNvPr id="41987" name="Picture 2" descr="http://iwillhavemycake.files.wordpress.com/2012/08/50-shades1.jpg"/>
          <p:cNvPicPr>
            <a:picLocks noChangeAspect="1" noChangeArrowheads="1"/>
          </p:cNvPicPr>
          <p:nvPr/>
        </p:nvPicPr>
        <p:blipFill>
          <a:blip r:embed="rId2" cstate="print"/>
          <a:srcRect/>
          <a:stretch>
            <a:fillRect/>
          </a:stretch>
        </p:blipFill>
        <p:spPr bwMode="auto">
          <a:xfrm>
            <a:off x="1131888" y="1114425"/>
            <a:ext cx="3233737" cy="5016500"/>
          </a:xfrm>
          <a:prstGeom prst="rect">
            <a:avLst/>
          </a:prstGeom>
          <a:noFill/>
          <a:ln w="9525">
            <a:noFill/>
            <a:miter lim="800000"/>
            <a:headEnd/>
            <a:tailEnd/>
          </a:ln>
        </p:spPr>
      </p:pic>
      <p:sp>
        <p:nvSpPr>
          <p:cNvPr id="41988" name="TextBox 6"/>
          <p:cNvSpPr txBox="1">
            <a:spLocks noChangeArrowheads="1"/>
          </p:cNvSpPr>
          <p:nvPr/>
        </p:nvSpPr>
        <p:spPr bwMode="auto">
          <a:xfrm>
            <a:off x="4537075" y="1524000"/>
            <a:ext cx="4441825" cy="1016000"/>
          </a:xfrm>
          <a:prstGeom prst="rect">
            <a:avLst/>
          </a:prstGeom>
          <a:noFill/>
          <a:ln w="9525">
            <a:noFill/>
            <a:miter lim="800000"/>
            <a:headEnd/>
            <a:tailEnd/>
          </a:ln>
        </p:spPr>
        <p:txBody>
          <a:bodyPr wrap="none">
            <a:spAutoFit/>
          </a:bodyPr>
          <a:lstStyle/>
          <a:p>
            <a:pPr algn="ctr"/>
            <a:r>
              <a:rPr lang="en-US" sz="2000"/>
              <a:t>Further details which may be of help.</a:t>
            </a:r>
          </a:p>
          <a:p>
            <a:pPr algn="ctr"/>
            <a:endParaRPr lang="en-US" sz="2000"/>
          </a:p>
          <a:p>
            <a:pPr algn="ctr"/>
            <a:r>
              <a:rPr lang="en-US" sz="2000"/>
              <a:t>Read at your leisure.</a:t>
            </a:r>
          </a:p>
        </p:txBody>
      </p:sp>
      <p:sp>
        <p:nvSpPr>
          <p:cNvPr id="8" name="TextBox 7"/>
          <p:cNvSpPr txBox="1"/>
          <p:nvPr/>
        </p:nvSpPr>
        <p:spPr>
          <a:xfrm rot="20563529">
            <a:off x="3105290" y="2901553"/>
            <a:ext cx="861404" cy="246221"/>
          </a:xfrm>
          <a:prstGeom prst="rect">
            <a:avLst/>
          </a:prstGeom>
          <a:solidFill>
            <a:srgbClr val="000C18"/>
          </a:solidFill>
          <a:effectLst>
            <a:softEdge rad="31750"/>
          </a:effectLst>
        </p:spPr>
        <p:txBody>
          <a:bodyPr>
            <a:spAutoFit/>
          </a:bodyPr>
          <a:lstStyle/>
          <a:p>
            <a:pPr>
              <a:defRPr/>
            </a:pPr>
            <a:r>
              <a:rPr lang="en-US" sz="1000" dirty="0">
                <a:solidFill>
                  <a:schemeClr val="bg1">
                    <a:lumMod val="75000"/>
                  </a:schemeClr>
                </a:solidFill>
                <a:latin typeface="+mj-lt"/>
              </a:rPr>
              <a:t>of Methanol</a:t>
            </a:r>
          </a:p>
        </p:txBody>
      </p:sp>
      <p:sp>
        <p:nvSpPr>
          <p:cNvPr id="9" name="TextBox 8"/>
          <p:cNvSpPr txBox="1"/>
          <p:nvPr/>
        </p:nvSpPr>
        <p:spPr>
          <a:xfrm rot="4617709">
            <a:off x="2024063" y="3910012"/>
            <a:ext cx="641350" cy="92075"/>
          </a:xfrm>
          <a:prstGeom prst="rect">
            <a:avLst/>
          </a:prstGeom>
          <a:noFill/>
        </p:spPr>
        <p:txBody>
          <a:bodyPr>
            <a:spAutoFit/>
          </a:bodyPr>
          <a:lstStyle/>
          <a:p>
            <a:pPr>
              <a:defRPr/>
            </a:pPr>
            <a:r>
              <a:rPr lang="en-US" sz="600" dirty="0">
                <a:solidFill>
                  <a:schemeClr val="bg1">
                    <a:lumMod val="75000"/>
                  </a:schemeClr>
                </a:solidFill>
                <a:latin typeface="+mj-lt"/>
              </a:rPr>
              <a:t>of Methanol</a:t>
            </a:r>
          </a:p>
        </p:txBody>
      </p:sp>
      <p:pic>
        <p:nvPicPr>
          <p:cNvPr id="41993" name="Picture 9" descr="jpl_logo.gif"/>
          <p:cNvPicPr>
            <a:picLocks noChangeAspect="1"/>
          </p:cNvPicPr>
          <p:nvPr/>
        </p:nvPicPr>
        <p:blipFill>
          <a:blip r:embed="rId3" cstate="print"/>
          <a:srcRect/>
          <a:stretch>
            <a:fillRect/>
          </a:stretch>
        </p:blipFill>
        <p:spPr bwMode="auto">
          <a:xfrm rot="4424121">
            <a:off x="2380548" y="4675187"/>
            <a:ext cx="285750" cy="92075"/>
          </a:xfrm>
          <a:prstGeom prst="rect">
            <a:avLst/>
          </a:prstGeom>
          <a:noFill/>
          <a:ln w="9525">
            <a:noFill/>
            <a:miter lim="800000"/>
            <a:headEnd/>
            <a:tailEnd/>
          </a:ln>
        </p:spPr>
      </p:pic>
      <p:sp>
        <p:nvSpPr>
          <p:cNvPr id="12" name="Rectangle 11"/>
          <p:cNvSpPr/>
          <p:nvPr/>
        </p:nvSpPr>
        <p:spPr>
          <a:xfrm rot="20529914">
            <a:off x="2689860" y="4572000"/>
            <a:ext cx="914400" cy="144780"/>
          </a:xfrm>
          <a:prstGeom prst="rect">
            <a:avLst/>
          </a:prstGeom>
          <a:solidFill>
            <a:srgbClr val="001B36"/>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1997" name="Picture 10" descr="NHSCLogo2full2_small.gif"/>
          <p:cNvPicPr>
            <a:picLocks noChangeAspect="1"/>
          </p:cNvPicPr>
          <p:nvPr/>
        </p:nvPicPr>
        <p:blipFill>
          <a:blip r:embed="rId4" cstate="print"/>
          <a:srcRect/>
          <a:stretch>
            <a:fillRect/>
          </a:stretch>
        </p:blipFill>
        <p:spPr bwMode="auto">
          <a:xfrm rot="-833595">
            <a:off x="2771775" y="4638675"/>
            <a:ext cx="255588" cy="141288"/>
          </a:xfrm>
          <a:prstGeom prst="rect">
            <a:avLst/>
          </a:prstGeom>
          <a:noFill/>
          <a:ln w="9525">
            <a:noFill/>
            <a:miter lim="800000"/>
            <a:headEnd/>
            <a:tailEnd/>
          </a:ln>
        </p:spPr>
      </p:pic>
      <p:pic>
        <p:nvPicPr>
          <p:cNvPr id="41998" name="Picture 12" descr="hifi-icc_trans.gif"/>
          <p:cNvPicPr>
            <a:picLocks noChangeAspect="1"/>
          </p:cNvPicPr>
          <p:nvPr/>
        </p:nvPicPr>
        <p:blipFill>
          <a:blip r:embed="rId5" cstate="print"/>
          <a:srcRect/>
          <a:stretch>
            <a:fillRect/>
          </a:stretch>
        </p:blipFill>
        <p:spPr bwMode="auto">
          <a:xfrm rot="-1238667">
            <a:off x="3101975" y="4540250"/>
            <a:ext cx="330200" cy="142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971550" y="44450"/>
            <a:ext cx="7488238" cy="647700"/>
          </a:xfrm>
        </p:spPr>
        <p:txBody>
          <a:bodyPr/>
          <a:lstStyle/>
          <a:p>
            <a:r>
              <a:rPr lang="en-US" smtClean="0">
                <a:ea typeface="ＭＳ Ｐゴシック" pitchFamily="34" charset="-128"/>
              </a:rPr>
              <a:t>Some pointers about HIFI frequencies</a:t>
            </a:r>
          </a:p>
        </p:txBody>
      </p:sp>
      <p:sp>
        <p:nvSpPr>
          <p:cNvPr id="43011" name="Rectangle 3"/>
          <p:cNvSpPr txBox="1">
            <a:spLocks noChangeArrowheads="1"/>
          </p:cNvSpPr>
          <p:nvPr/>
        </p:nvSpPr>
        <p:spPr bwMode="auto">
          <a:xfrm>
            <a:off x="304800" y="882650"/>
            <a:ext cx="8588375" cy="2259013"/>
          </a:xfrm>
          <a:prstGeom prst="rect">
            <a:avLst/>
          </a:prstGeom>
          <a:noFill/>
          <a:ln w="9525">
            <a:noFill/>
            <a:miter lim="800000"/>
            <a:headEnd/>
            <a:tailEnd/>
          </a:ln>
        </p:spPr>
        <p:txBody>
          <a:bodyPr/>
          <a:lstStyle/>
          <a:p>
            <a:pPr marL="457200" indent="-457200" eaLnBrk="0" hangingPunct="0">
              <a:spcBef>
                <a:spcPct val="20000"/>
              </a:spcBef>
              <a:buFontTx/>
              <a:buChar char="•"/>
            </a:pPr>
            <a:r>
              <a:rPr lang="en-US" sz="2000" b="1" i="1">
                <a:solidFill>
                  <a:schemeClr val="accent2"/>
                </a:solidFill>
              </a:rPr>
              <a:t>From channel number to IF frequencies</a:t>
            </a:r>
          </a:p>
          <a:p>
            <a:pPr marL="857250" lvl="1" indent="-457200" eaLnBrk="0" hangingPunct="0">
              <a:spcBef>
                <a:spcPct val="20000"/>
              </a:spcBef>
              <a:buFontTx/>
              <a:buChar char="–"/>
            </a:pPr>
            <a:r>
              <a:rPr lang="en-US" sz="1800"/>
              <a:t>The assignment of spectrometer channel number to IF frequency is performed in the WBS and HRS branch of the pipeline (between </a:t>
            </a:r>
            <a:r>
              <a:rPr lang="en-US" sz="1800">
                <a:solidFill>
                  <a:schemeClr val="accent2"/>
                </a:solidFill>
              </a:rPr>
              <a:t>L0</a:t>
            </a:r>
            <a:r>
              <a:rPr lang="en-US" sz="1800"/>
              <a:t> and </a:t>
            </a:r>
            <a:r>
              <a:rPr lang="en-US" sz="1800">
                <a:solidFill>
                  <a:schemeClr val="accent2"/>
                </a:solidFill>
              </a:rPr>
              <a:t>L0.5</a:t>
            </a:r>
            <a:r>
              <a:rPr lang="en-US" sz="1800"/>
              <a:t>) </a:t>
            </a:r>
          </a:p>
        </p:txBody>
      </p:sp>
      <p:sp>
        <p:nvSpPr>
          <p:cNvPr id="43012" name="Rectangle 3"/>
          <p:cNvSpPr txBox="1">
            <a:spLocks noChangeArrowheads="1"/>
          </p:cNvSpPr>
          <p:nvPr/>
        </p:nvSpPr>
        <p:spPr bwMode="auto">
          <a:xfrm>
            <a:off x="304800" y="2008188"/>
            <a:ext cx="8731250" cy="2486025"/>
          </a:xfrm>
          <a:prstGeom prst="rect">
            <a:avLst/>
          </a:prstGeom>
          <a:noFill/>
          <a:ln w="9525">
            <a:noFill/>
            <a:miter lim="800000"/>
            <a:headEnd/>
            <a:tailEnd/>
          </a:ln>
        </p:spPr>
        <p:txBody>
          <a:bodyPr/>
          <a:lstStyle/>
          <a:p>
            <a:pPr marL="457200" indent="-457200" eaLnBrk="0" hangingPunct="0">
              <a:spcBef>
                <a:spcPct val="20000"/>
              </a:spcBef>
              <a:buFontTx/>
              <a:buChar char="•"/>
            </a:pPr>
            <a:r>
              <a:rPr lang="en-US" sz="2000" b="1" i="1">
                <a:solidFill>
                  <a:schemeClr val="accent2"/>
                </a:solidFill>
              </a:rPr>
              <a:t>Space-craft radial velocity</a:t>
            </a:r>
          </a:p>
          <a:p>
            <a:pPr marL="857250" lvl="1" indent="-457200" eaLnBrk="0" hangingPunct="0">
              <a:spcBef>
                <a:spcPct val="20000"/>
              </a:spcBef>
              <a:buFontTx/>
              <a:buChar char="–"/>
            </a:pPr>
            <a:r>
              <a:rPr lang="en-US" sz="1800"/>
              <a:t>The correction of the space-craft velocity along the source line-of-sight is done in the L</a:t>
            </a:r>
            <a:r>
              <a:rPr lang="en-US" sz="1800">
                <a:solidFill>
                  <a:schemeClr val="accent2"/>
                </a:solidFill>
              </a:rPr>
              <a:t>1</a:t>
            </a:r>
            <a:r>
              <a:rPr lang="en-US" sz="1800"/>
              <a:t> pipeline</a:t>
            </a:r>
          </a:p>
          <a:p>
            <a:pPr marL="857250" lvl="1" indent="-457200" eaLnBrk="0" hangingPunct="0">
              <a:spcBef>
                <a:spcPct val="20000"/>
              </a:spcBef>
              <a:buFontTx/>
              <a:buChar char="–"/>
            </a:pPr>
            <a:r>
              <a:rPr lang="en-US" sz="1800"/>
              <a:t>For </a:t>
            </a:r>
            <a:r>
              <a:rPr lang="en-US" sz="1800" b="1" i="1">
                <a:solidFill>
                  <a:schemeClr val="accent2"/>
                </a:solidFill>
              </a:rPr>
              <a:t>fixed target</a:t>
            </a:r>
            <a:r>
              <a:rPr lang="en-US" sz="1800"/>
              <a:t>, it brings the frequency scale in the </a:t>
            </a:r>
            <a:r>
              <a:rPr lang="en-US" sz="1800" b="1" i="1">
                <a:solidFill>
                  <a:schemeClr val="accent2"/>
                </a:solidFill>
              </a:rPr>
              <a:t>LSR</a:t>
            </a:r>
          </a:p>
          <a:p>
            <a:pPr marL="857250" lvl="1" indent="-457200" eaLnBrk="0" hangingPunct="0">
              <a:spcBef>
                <a:spcPct val="20000"/>
              </a:spcBef>
              <a:buFontTx/>
              <a:buChar char="–"/>
            </a:pPr>
            <a:r>
              <a:rPr lang="en-US" sz="1800"/>
              <a:t>For </a:t>
            </a:r>
            <a:r>
              <a:rPr lang="en-US" sz="1800" b="1" i="1">
                <a:solidFill>
                  <a:schemeClr val="accent2"/>
                </a:solidFill>
              </a:rPr>
              <a:t>moving targets</a:t>
            </a:r>
            <a:r>
              <a:rPr lang="en-US" sz="1800"/>
              <a:t>, it brings the frequency scale into the target frame </a:t>
            </a:r>
          </a:p>
        </p:txBody>
      </p:sp>
      <p:sp>
        <p:nvSpPr>
          <p:cNvPr id="43013" name="Rectangle 3"/>
          <p:cNvSpPr txBox="1">
            <a:spLocks noChangeArrowheads="1"/>
          </p:cNvSpPr>
          <p:nvPr/>
        </p:nvSpPr>
        <p:spPr bwMode="auto">
          <a:xfrm>
            <a:off x="304800" y="3684588"/>
            <a:ext cx="8534400" cy="1454150"/>
          </a:xfrm>
          <a:prstGeom prst="rect">
            <a:avLst/>
          </a:prstGeom>
          <a:noFill/>
          <a:ln w="9525">
            <a:noFill/>
            <a:miter lim="800000"/>
            <a:headEnd/>
            <a:tailEnd/>
          </a:ln>
        </p:spPr>
        <p:txBody>
          <a:bodyPr/>
          <a:lstStyle/>
          <a:p>
            <a:pPr marL="457200" indent="-457200" eaLnBrk="0" hangingPunct="0">
              <a:spcBef>
                <a:spcPct val="20000"/>
              </a:spcBef>
              <a:buFontTx/>
              <a:buChar char="•"/>
            </a:pPr>
            <a:r>
              <a:rPr lang="en-US" sz="2000" b="1" i="1">
                <a:solidFill>
                  <a:schemeClr val="accent2"/>
                </a:solidFill>
              </a:rPr>
              <a:t>USB/LSB scales</a:t>
            </a:r>
          </a:p>
          <a:p>
            <a:pPr marL="857250" lvl="1" indent="-457200" eaLnBrk="0" hangingPunct="0">
              <a:spcBef>
                <a:spcPct val="20000"/>
              </a:spcBef>
              <a:buFontTx/>
              <a:buChar char="–"/>
            </a:pPr>
            <a:r>
              <a:rPr lang="en-US" sz="1800"/>
              <a:t>The L</a:t>
            </a:r>
            <a:r>
              <a:rPr lang="en-US" sz="1800">
                <a:solidFill>
                  <a:schemeClr val="accent2"/>
                </a:solidFill>
              </a:rPr>
              <a:t>2</a:t>
            </a:r>
            <a:r>
              <a:rPr lang="en-US" sz="1800"/>
              <a:t> pipeline creates two products: a </a:t>
            </a:r>
            <a:r>
              <a:rPr lang="en-US" sz="1800" b="1" i="1">
                <a:solidFill>
                  <a:schemeClr val="accent2"/>
                </a:solidFill>
              </a:rPr>
              <a:t>USB</a:t>
            </a:r>
            <a:r>
              <a:rPr lang="en-US" sz="1800"/>
              <a:t> and an </a:t>
            </a:r>
            <a:r>
              <a:rPr lang="en-US" sz="1800" b="1" i="1">
                <a:solidFill>
                  <a:schemeClr val="accent2"/>
                </a:solidFill>
              </a:rPr>
              <a:t>LSB</a:t>
            </a:r>
            <a:r>
              <a:rPr lang="en-US" sz="1800"/>
              <a:t> spectrum</a:t>
            </a:r>
          </a:p>
          <a:p>
            <a:pPr marL="857250" lvl="1" indent="-457200" eaLnBrk="0" hangingPunct="0">
              <a:spcBef>
                <a:spcPct val="20000"/>
              </a:spcBef>
              <a:buFontTx/>
              <a:buChar char="–"/>
            </a:pPr>
            <a:r>
              <a:rPr lang="en-US" sz="1800"/>
              <a:t>The two products are not only mirror spectra of one another wrt the LO frequency – intensity calibration can vary (</a:t>
            </a:r>
            <a:r>
              <a:rPr lang="en-US" sz="1800">
                <a:solidFill>
                  <a:srgbClr val="FF0000"/>
                </a:solidFill>
              </a:rPr>
              <a:t>Sideband ratio</a:t>
            </a:r>
            <a:r>
              <a:rPr lang="en-US" sz="1800"/>
              <a:t>)</a:t>
            </a:r>
          </a:p>
          <a:p>
            <a:pPr marL="857250" lvl="1" indent="-457200" eaLnBrk="0" hangingPunct="0">
              <a:spcBef>
                <a:spcPct val="20000"/>
              </a:spcBef>
            </a:pPr>
            <a:endParaRPr lang="en-US" sz="1800" i="1"/>
          </a:p>
        </p:txBody>
      </p:sp>
      <p:sp>
        <p:nvSpPr>
          <p:cNvPr id="43014" name="Rectangle 3"/>
          <p:cNvSpPr txBox="1">
            <a:spLocks noChangeArrowheads="1"/>
          </p:cNvSpPr>
          <p:nvPr/>
        </p:nvSpPr>
        <p:spPr bwMode="auto">
          <a:xfrm>
            <a:off x="304800" y="5056188"/>
            <a:ext cx="8534400" cy="1454150"/>
          </a:xfrm>
          <a:prstGeom prst="rect">
            <a:avLst/>
          </a:prstGeom>
          <a:noFill/>
          <a:ln w="9525">
            <a:noFill/>
            <a:miter lim="800000"/>
            <a:headEnd/>
            <a:tailEnd/>
          </a:ln>
        </p:spPr>
        <p:txBody>
          <a:bodyPr/>
          <a:lstStyle/>
          <a:p>
            <a:pPr marL="457200" indent="-457200" eaLnBrk="0" hangingPunct="0">
              <a:spcBef>
                <a:spcPct val="20000"/>
              </a:spcBef>
              <a:buFontTx/>
              <a:buChar char="•"/>
            </a:pPr>
            <a:r>
              <a:rPr lang="en-US" sz="2000" b="1" i="1">
                <a:solidFill>
                  <a:schemeClr val="accent2"/>
                </a:solidFill>
              </a:rPr>
              <a:t>Velocity scales</a:t>
            </a:r>
          </a:p>
          <a:p>
            <a:pPr marL="857250" lvl="1" indent="-457200" eaLnBrk="0" hangingPunct="0">
              <a:spcBef>
                <a:spcPct val="20000"/>
              </a:spcBef>
              <a:buFontTx/>
              <a:buChar char="–"/>
            </a:pPr>
            <a:r>
              <a:rPr lang="en-US" sz="1800" u="sng"/>
              <a:t>No pipeline product is given in velocity scale</a:t>
            </a:r>
          </a:p>
          <a:p>
            <a:pPr marL="857250" lvl="1" indent="-457200" eaLnBrk="0" hangingPunct="0">
              <a:spcBef>
                <a:spcPct val="20000"/>
              </a:spcBef>
              <a:buFontTx/>
              <a:buChar char="–"/>
            </a:pPr>
            <a:r>
              <a:rPr lang="en-US" sz="1800"/>
              <a:t>Conversion to velocity scale can be done by the user, e.g. in HIPE.</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755650" y="44450"/>
            <a:ext cx="7488238" cy="647700"/>
          </a:xfrm>
        </p:spPr>
        <p:txBody>
          <a:bodyPr/>
          <a:lstStyle/>
          <a:p>
            <a:r>
              <a:rPr lang="en-US" smtClean="0">
                <a:ea typeface="ＭＳ Ｐゴシック" pitchFamily="34" charset="-128"/>
              </a:rPr>
              <a:t>Data calibration: general concept</a:t>
            </a:r>
          </a:p>
        </p:txBody>
      </p:sp>
      <p:sp>
        <p:nvSpPr>
          <p:cNvPr id="44035" name="Rectangle 3"/>
          <p:cNvSpPr>
            <a:spLocks noGrp="1" noChangeArrowheads="1"/>
          </p:cNvSpPr>
          <p:nvPr>
            <p:ph type="body" idx="1"/>
          </p:nvPr>
        </p:nvSpPr>
        <p:spPr>
          <a:xfrm>
            <a:off x="179388" y="3213100"/>
            <a:ext cx="4105275" cy="2952750"/>
          </a:xfrm>
        </p:spPr>
        <p:txBody>
          <a:bodyPr/>
          <a:lstStyle/>
          <a:p>
            <a:pPr marL="457200" indent="-457200"/>
            <a:r>
              <a:rPr lang="en-US" sz="2000" smtClean="0">
                <a:ea typeface="ＭＳ Ｐゴシック" pitchFamily="34" charset="-128"/>
              </a:rPr>
              <a:t>The detection chain function involves (</a:t>
            </a:r>
            <a:r>
              <a:rPr lang="en-US" sz="2000" b="1" i="1" smtClean="0">
                <a:solidFill>
                  <a:schemeClr val="accent2"/>
                </a:solidFill>
                <a:ea typeface="ＭＳ Ｐゴシック" pitchFamily="34" charset="-128"/>
              </a:rPr>
              <a:t>time-dependent</a:t>
            </a:r>
            <a:r>
              <a:rPr lang="en-US" sz="2000" smtClean="0">
                <a:ea typeface="ＭＳ Ｐゴシック" pitchFamily="34" charset="-128"/>
              </a:rPr>
              <a:t>) transformations by the </a:t>
            </a:r>
            <a:r>
              <a:rPr lang="en-US" sz="2000" b="1" i="1" smtClean="0">
                <a:solidFill>
                  <a:schemeClr val="accent2"/>
                </a:solidFill>
                <a:ea typeface="ＭＳ Ｐゴシック" pitchFamily="34" charset="-128"/>
              </a:rPr>
              <a:t>optics</a:t>
            </a:r>
            <a:r>
              <a:rPr lang="en-US" sz="2000" smtClean="0">
                <a:ea typeface="ＭＳ Ｐゴシック" pitchFamily="34" charset="-128"/>
              </a:rPr>
              <a:t>, </a:t>
            </a:r>
            <a:r>
              <a:rPr lang="en-US" sz="2000" b="1" i="1" smtClean="0">
                <a:solidFill>
                  <a:schemeClr val="accent2"/>
                </a:solidFill>
                <a:ea typeface="ＭＳ Ｐゴシック" pitchFamily="34" charset="-128"/>
              </a:rPr>
              <a:t>electronics</a:t>
            </a:r>
            <a:r>
              <a:rPr lang="en-US" sz="2000" smtClean="0">
                <a:ea typeface="ＭＳ Ｐゴシック" pitchFamily="34" charset="-128"/>
              </a:rPr>
              <a:t>, and the </a:t>
            </a:r>
            <a:r>
              <a:rPr lang="en-US" sz="2000" b="1" i="1" smtClean="0">
                <a:solidFill>
                  <a:schemeClr val="accent2"/>
                </a:solidFill>
                <a:ea typeface="ＭＳ Ｐゴシック" pitchFamily="34" charset="-128"/>
              </a:rPr>
              <a:t>environment</a:t>
            </a:r>
            <a:r>
              <a:rPr lang="en-US" sz="2000" smtClean="0">
                <a:ea typeface="ＭＳ Ｐゴシック" pitchFamily="34" charset="-128"/>
              </a:rPr>
              <a:t> between the source and the telescope (esp. the atmosphere for ground-based facilities)</a:t>
            </a:r>
          </a:p>
        </p:txBody>
      </p:sp>
      <p:sp>
        <p:nvSpPr>
          <p:cNvPr id="44036" name="Rectangle 9"/>
          <p:cNvSpPr>
            <a:spLocks noChangeArrowheads="1"/>
          </p:cNvSpPr>
          <p:nvPr/>
        </p:nvSpPr>
        <p:spPr bwMode="auto">
          <a:xfrm>
            <a:off x="2268538" y="1712913"/>
            <a:ext cx="4606925" cy="923925"/>
          </a:xfrm>
          <a:prstGeom prst="rect">
            <a:avLst/>
          </a:prstGeom>
          <a:noFill/>
          <a:ln w="9525">
            <a:noFill/>
            <a:miter lim="800000"/>
            <a:headEnd/>
            <a:tailEnd/>
          </a:ln>
        </p:spPr>
        <p:txBody>
          <a:bodyPr>
            <a:spAutoFit/>
          </a:bodyPr>
          <a:lstStyle/>
          <a:p>
            <a:pPr eaLnBrk="0" hangingPunct="0"/>
            <a:r>
              <a:rPr lang="en-GB" sz="3000" b="1" i="1">
                <a:latin typeface="Calibri" pitchFamily="34" charset="0"/>
                <a:cs typeface="Times New Roman" pitchFamily="18" charset="0"/>
              </a:rPr>
              <a:t>C = F </a:t>
            </a:r>
            <a:r>
              <a:rPr lang="en-GB" sz="3000" b="1">
                <a:latin typeface="Calibri" pitchFamily="34" charset="0"/>
                <a:cs typeface="Times New Roman" pitchFamily="18" charset="0"/>
              </a:rPr>
              <a:t>[</a:t>
            </a:r>
            <a:r>
              <a:rPr lang="en-GB" sz="3000" b="1" i="1">
                <a:latin typeface="Calibri" pitchFamily="34" charset="0"/>
                <a:cs typeface="Times New Roman" pitchFamily="18" charset="0"/>
              </a:rPr>
              <a:t>S</a:t>
            </a:r>
            <a:r>
              <a:rPr lang="en-GB" sz="3000" b="1" i="1" baseline="-25000">
                <a:solidFill>
                  <a:srgbClr val="000000"/>
                </a:solidFill>
                <a:latin typeface="Calibri" pitchFamily="34" charset="0"/>
                <a:cs typeface="Times New Roman" pitchFamily="18" charset="0"/>
              </a:rPr>
              <a:t>sou</a:t>
            </a:r>
            <a:r>
              <a:rPr lang="en-GB" sz="3000" b="1" i="1">
                <a:latin typeface="Calibri" pitchFamily="34" charset="0"/>
                <a:cs typeface="Times New Roman" pitchFamily="18" charset="0"/>
              </a:rPr>
              <a:t> </a:t>
            </a:r>
            <a:r>
              <a:rPr lang="en-GB" sz="3000" b="1">
                <a:latin typeface="Calibri" pitchFamily="34" charset="0"/>
                <a:cs typeface="Times New Roman" pitchFamily="18" charset="0"/>
              </a:rPr>
              <a:t>+ </a:t>
            </a:r>
            <a:r>
              <a:rPr lang="en-GB" sz="3000" b="1" i="1">
                <a:solidFill>
                  <a:srgbClr val="000000"/>
                </a:solidFill>
                <a:latin typeface="Calibri" pitchFamily="34" charset="0"/>
                <a:cs typeface="Times New Roman" pitchFamily="18" charset="0"/>
              </a:rPr>
              <a:t>S</a:t>
            </a:r>
            <a:r>
              <a:rPr lang="en-GB" sz="3000" b="1" i="1" baseline="-25000">
                <a:solidFill>
                  <a:srgbClr val="000000"/>
                </a:solidFill>
                <a:latin typeface="Calibri" pitchFamily="34" charset="0"/>
                <a:cs typeface="Times New Roman" pitchFamily="18" charset="0"/>
              </a:rPr>
              <a:t>sky</a:t>
            </a:r>
            <a:r>
              <a:rPr lang="en-GB" sz="3000" b="1">
                <a:latin typeface="Calibri" pitchFamily="34" charset="0"/>
                <a:cs typeface="Times New Roman" pitchFamily="18" charset="0"/>
              </a:rPr>
              <a:t>]</a:t>
            </a:r>
            <a:r>
              <a:rPr lang="en-GB" sz="3000" b="1" i="1">
                <a:latin typeface="Calibri" pitchFamily="34" charset="0"/>
                <a:cs typeface="Times New Roman" pitchFamily="18" charset="0"/>
              </a:rPr>
              <a:t> + C</a:t>
            </a:r>
            <a:r>
              <a:rPr lang="en-GB" sz="3000" b="1" i="1" baseline="-25000">
                <a:latin typeface="Calibri" pitchFamily="34" charset="0"/>
                <a:cs typeface="Times New Roman" pitchFamily="18" charset="0"/>
              </a:rPr>
              <a:t>tel </a:t>
            </a:r>
            <a:r>
              <a:rPr lang="en-GB" sz="3000" b="1" i="1">
                <a:latin typeface="Calibri" pitchFamily="34" charset="0"/>
                <a:cs typeface="Times New Roman" pitchFamily="18" charset="0"/>
              </a:rPr>
              <a:t>+ C</a:t>
            </a:r>
            <a:r>
              <a:rPr lang="en-GB" sz="3000" b="1" i="1" baseline="-25000">
                <a:latin typeface="Calibri" pitchFamily="34" charset="0"/>
                <a:cs typeface="Times New Roman" pitchFamily="18" charset="0"/>
              </a:rPr>
              <a:t>inst</a:t>
            </a:r>
            <a:endParaRPr lang="en-GB" sz="3000">
              <a:latin typeface="Calibri" pitchFamily="34" charset="0"/>
            </a:endParaRPr>
          </a:p>
          <a:p>
            <a:pPr eaLnBrk="0" hangingPunct="0"/>
            <a:endParaRPr lang="en-GB"/>
          </a:p>
        </p:txBody>
      </p:sp>
      <p:sp>
        <p:nvSpPr>
          <p:cNvPr id="44037" name="TextBox 10"/>
          <p:cNvSpPr txBox="1">
            <a:spLocks noChangeArrowheads="1"/>
          </p:cNvSpPr>
          <p:nvPr/>
        </p:nvSpPr>
        <p:spPr bwMode="auto">
          <a:xfrm>
            <a:off x="7380288" y="1773238"/>
            <a:ext cx="1512887" cy="647700"/>
          </a:xfrm>
          <a:prstGeom prst="rect">
            <a:avLst/>
          </a:prstGeom>
          <a:noFill/>
          <a:ln w="9525">
            <a:noFill/>
            <a:miter lim="800000"/>
            <a:headEnd/>
            <a:tailEnd/>
          </a:ln>
        </p:spPr>
        <p:txBody>
          <a:bodyPr>
            <a:spAutoFit/>
          </a:bodyPr>
          <a:lstStyle/>
          <a:p>
            <a:pPr eaLnBrk="0" hangingPunct="0"/>
            <a:r>
              <a:rPr lang="en-GB" sz="1800" b="1">
                <a:solidFill>
                  <a:srgbClr val="0000FF"/>
                </a:solidFill>
                <a:latin typeface="Calibri" pitchFamily="34" charset="0"/>
              </a:rPr>
              <a:t>Instrument emission</a:t>
            </a:r>
          </a:p>
        </p:txBody>
      </p:sp>
      <p:sp>
        <p:nvSpPr>
          <p:cNvPr id="44038" name="TextBox 11"/>
          <p:cNvSpPr txBox="1">
            <a:spLocks noChangeArrowheads="1"/>
          </p:cNvSpPr>
          <p:nvPr/>
        </p:nvSpPr>
        <p:spPr bwMode="auto">
          <a:xfrm>
            <a:off x="6084888" y="2420938"/>
            <a:ext cx="1366837" cy="646112"/>
          </a:xfrm>
          <a:prstGeom prst="rect">
            <a:avLst/>
          </a:prstGeom>
          <a:noFill/>
          <a:ln w="9525">
            <a:noFill/>
            <a:miter lim="800000"/>
            <a:headEnd/>
            <a:tailEnd/>
          </a:ln>
        </p:spPr>
        <p:txBody>
          <a:bodyPr>
            <a:spAutoFit/>
          </a:bodyPr>
          <a:lstStyle/>
          <a:p>
            <a:pPr eaLnBrk="0" hangingPunct="0"/>
            <a:r>
              <a:rPr lang="en-GB" sz="1800" b="1">
                <a:solidFill>
                  <a:srgbClr val="0000FF"/>
                </a:solidFill>
                <a:latin typeface="Calibri" pitchFamily="34" charset="0"/>
              </a:rPr>
              <a:t>Telescope emission</a:t>
            </a:r>
          </a:p>
        </p:txBody>
      </p:sp>
      <p:sp>
        <p:nvSpPr>
          <p:cNvPr id="44039" name="TextBox 12"/>
          <p:cNvSpPr txBox="1">
            <a:spLocks noChangeArrowheads="1"/>
          </p:cNvSpPr>
          <p:nvPr/>
        </p:nvSpPr>
        <p:spPr bwMode="auto">
          <a:xfrm>
            <a:off x="395288" y="1844675"/>
            <a:ext cx="1944687" cy="646113"/>
          </a:xfrm>
          <a:prstGeom prst="rect">
            <a:avLst/>
          </a:prstGeom>
          <a:noFill/>
          <a:ln w="9525">
            <a:noFill/>
            <a:miter lim="800000"/>
            <a:headEnd/>
            <a:tailEnd/>
          </a:ln>
        </p:spPr>
        <p:txBody>
          <a:bodyPr>
            <a:spAutoFit/>
          </a:bodyPr>
          <a:lstStyle/>
          <a:p>
            <a:pPr eaLnBrk="0" hangingPunct="0"/>
            <a:r>
              <a:rPr lang="en-GB" sz="1800" b="1">
                <a:solidFill>
                  <a:srgbClr val="0000FF"/>
                </a:solidFill>
                <a:latin typeface="Calibri" pitchFamily="34" charset="0"/>
              </a:rPr>
              <a:t>Measured detector counts</a:t>
            </a:r>
          </a:p>
        </p:txBody>
      </p:sp>
      <p:sp>
        <p:nvSpPr>
          <p:cNvPr id="44040" name="TextBox 13"/>
          <p:cNvSpPr txBox="1">
            <a:spLocks noChangeArrowheads="1"/>
          </p:cNvSpPr>
          <p:nvPr/>
        </p:nvSpPr>
        <p:spPr bwMode="auto">
          <a:xfrm>
            <a:off x="5148263" y="2420938"/>
            <a:ext cx="1008062" cy="646112"/>
          </a:xfrm>
          <a:prstGeom prst="rect">
            <a:avLst/>
          </a:prstGeom>
          <a:noFill/>
          <a:ln w="9525">
            <a:noFill/>
            <a:miter lim="800000"/>
            <a:headEnd/>
            <a:tailEnd/>
          </a:ln>
        </p:spPr>
        <p:txBody>
          <a:bodyPr>
            <a:spAutoFit/>
          </a:bodyPr>
          <a:lstStyle/>
          <a:p>
            <a:pPr eaLnBrk="0" hangingPunct="0"/>
            <a:r>
              <a:rPr lang="en-GB" sz="1800" b="1">
                <a:solidFill>
                  <a:srgbClr val="0000FF"/>
                </a:solidFill>
                <a:latin typeface="Calibri" pitchFamily="34" charset="0"/>
              </a:rPr>
              <a:t>Sky signal</a:t>
            </a:r>
          </a:p>
        </p:txBody>
      </p:sp>
      <p:sp>
        <p:nvSpPr>
          <p:cNvPr id="44041" name="TextBox 14"/>
          <p:cNvSpPr txBox="1">
            <a:spLocks noChangeArrowheads="1"/>
          </p:cNvSpPr>
          <p:nvPr/>
        </p:nvSpPr>
        <p:spPr bwMode="auto">
          <a:xfrm>
            <a:off x="1835150" y="2420938"/>
            <a:ext cx="1944688" cy="646112"/>
          </a:xfrm>
          <a:prstGeom prst="rect">
            <a:avLst/>
          </a:prstGeom>
          <a:noFill/>
          <a:ln w="9525">
            <a:noFill/>
            <a:miter lim="800000"/>
            <a:headEnd/>
            <a:tailEnd/>
          </a:ln>
        </p:spPr>
        <p:txBody>
          <a:bodyPr>
            <a:spAutoFit/>
          </a:bodyPr>
          <a:lstStyle/>
          <a:p>
            <a:pPr eaLnBrk="0" hangingPunct="0"/>
            <a:r>
              <a:rPr lang="en-GB" sz="1800" b="1">
                <a:solidFill>
                  <a:srgbClr val="0000FF"/>
                </a:solidFill>
                <a:latin typeface="Calibri" pitchFamily="34" charset="0"/>
              </a:rPr>
              <a:t>Telescope + inst. </a:t>
            </a:r>
            <a:r>
              <a:rPr lang="en-US" sz="1800" b="1">
                <a:solidFill>
                  <a:srgbClr val="0000FF"/>
                </a:solidFill>
                <a:latin typeface="Calibri" pitchFamily="34" charset="0"/>
              </a:rPr>
              <a:t>r</a:t>
            </a:r>
            <a:r>
              <a:rPr lang="en-GB" sz="1800" b="1">
                <a:solidFill>
                  <a:srgbClr val="0000FF"/>
                </a:solidFill>
                <a:latin typeface="Calibri" pitchFamily="34" charset="0"/>
              </a:rPr>
              <a:t>esponse function</a:t>
            </a:r>
          </a:p>
        </p:txBody>
      </p:sp>
      <p:sp>
        <p:nvSpPr>
          <p:cNvPr id="44042" name="TextBox 15"/>
          <p:cNvSpPr txBox="1">
            <a:spLocks noChangeArrowheads="1"/>
          </p:cNvSpPr>
          <p:nvPr/>
        </p:nvSpPr>
        <p:spPr bwMode="auto">
          <a:xfrm>
            <a:off x="3924300" y="2493963"/>
            <a:ext cx="1008063" cy="647700"/>
          </a:xfrm>
          <a:prstGeom prst="rect">
            <a:avLst/>
          </a:prstGeom>
          <a:noFill/>
          <a:ln w="9525">
            <a:noFill/>
            <a:miter lim="800000"/>
            <a:headEnd/>
            <a:tailEnd/>
          </a:ln>
        </p:spPr>
        <p:txBody>
          <a:bodyPr>
            <a:spAutoFit/>
          </a:bodyPr>
          <a:lstStyle/>
          <a:p>
            <a:pPr eaLnBrk="0" hangingPunct="0"/>
            <a:r>
              <a:rPr lang="en-GB" sz="1800" b="1">
                <a:solidFill>
                  <a:srgbClr val="0000FF"/>
                </a:solidFill>
                <a:latin typeface="Calibri" pitchFamily="34" charset="0"/>
              </a:rPr>
              <a:t>Source signal</a:t>
            </a:r>
          </a:p>
        </p:txBody>
      </p:sp>
      <p:cxnSp>
        <p:nvCxnSpPr>
          <p:cNvPr id="44043" name="Straight Arrow Connector 9"/>
          <p:cNvCxnSpPr>
            <a:cxnSpLocks noChangeShapeType="1"/>
          </p:cNvCxnSpPr>
          <p:nvPr/>
        </p:nvCxnSpPr>
        <p:spPr bwMode="auto">
          <a:xfrm flipH="1" flipV="1">
            <a:off x="6732588" y="2132013"/>
            <a:ext cx="647700" cy="1587"/>
          </a:xfrm>
          <a:prstGeom prst="straightConnector1">
            <a:avLst/>
          </a:prstGeom>
          <a:noFill/>
          <a:ln w="38100">
            <a:solidFill>
              <a:srgbClr val="0000FF"/>
            </a:solidFill>
            <a:round/>
            <a:headEnd/>
            <a:tailEnd type="triangle" w="med" len="med"/>
          </a:ln>
        </p:spPr>
      </p:cxnSp>
      <p:cxnSp>
        <p:nvCxnSpPr>
          <p:cNvPr id="44044" name="Straight Arrow Connector 9"/>
          <p:cNvCxnSpPr>
            <a:cxnSpLocks noChangeShapeType="1"/>
          </p:cNvCxnSpPr>
          <p:nvPr/>
        </p:nvCxnSpPr>
        <p:spPr bwMode="auto">
          <a:xfrm flipH="1" flipV="1">
            <a:off x="5580063" y="2284413"/>
            <a:ext cx="504825" cy="280987"/>
          </a:xfrm>
          <a:prstGeom prst="straightConnector1">
            <a:avLst/>
          </a:prstGeom>
          <a:noFill/>
          <a:ln w="38100">
            <a:solidFill>
              <a:srgbClr val="0000FF"/>
            </a:solidFill>
            <a:round/>
            <a:headEnd/>
            <a:tailEnd type="triangle" w="med" len="med"/>
          </a:ln>
        </p:spPr>
      </p:cxnSp>
      <p:cxnSp>
        <p:nvCxnSpPr>
          <p:cNvPr id="44045" name="Straight Arrow Connector 9"/>
          <p:cNvCxnSpPr>
            <a:cxnSpLocks noChangeShapeType="1"/>
          </p:cNvCxnSpPr>
          <p:nvPr/>
        </p:nvCxnSpPr>
        <p:spPr bwMode="auto">
          <a:xfrm flipH="1" flipV="1">
            <a:off x="4572000" y="2312988"/>
            <a:ext cx="576263" cy="252412"/>
          </a:xfrm>
          <a:prstGeom prst="straightConnector1">
            <a:avLst/>
          </a:prstGeom>
          <a:noFill/>
          <a:ln w="38100">
            <a:solidFill>
              <a:srgbClr val="0000FF"/>
            </a:solidFill>
            <a:round/>
            <a:headEnd/>
            <a:tailEnd type="triangle" w="med" len="med"/>
          </a:ln>
        </p:spPr>
      </p:cxnSp>
      <p:cxnSp>
        <p:nvCxnSpPr>
          <p:cNvPr id="44046" name="Straight Arrow Connector 9"/>
          <p:cNvCxnSpPr>
            <a:cxnSpLocks noChangeShapeType="1"/>
          </p:cNvCxnSpPr>
          <p:nvPr/>
        </p:nvCxnSpPr>
        <p:spPr bwMode="auto">
          <a:xfrm flipH="1" flipV="1">
            <a:off x="3563938" y="2349500"/>
            <a:ext cx="360362" cy="287338"/>
          </a:xfrm>
          <a:prstGeom prst="straightConnector1">
            <a:avLst/>
          </a:prstGeom>
          <a:noFill/>
          <a:ln w="38100">
            <a:solidFill>
              <a:srgbClr val="0000FF"/>
            </a:solidFill>
            <a:round/>
            <a:headEnd/>
            <a:tailEnd type="triangle" w="med" len="med"/>
          </a:ln>
        </p:spPr>
      </p:cxnSp>
      <p:cxnSp>
        <p:nvCxnSpPr>
          <p:cNvPr id="44047" name="Straight Arrow Connector 9"/>
          <p:cNvCxnSpPr>
            <a:cxnSpLocks noChangeShapeType="1"/>
          </p:cNvCxnSpPr>
          <p:nvPr/>
        </p:nvCxnSpPr>
        <p:spPr bwMode="auto">
          <a:xfrm flipV="1">
            <a:off x="2700338" y="2205038"/>
            <a:ext cx="215900" cy="287337"/>
          </a:xfrm>
          <a:prstGeom prst="straightConnector1">
            <a:avLst/>
          </a:prstGeom>
          <a:noFill/>
          <a:ln w="38100">
            <a:solidFill>
              <a:srgbClr val="0000FF"/>
            </a:solidFill>
            <a:round/>
            <a:headEnd/>
            <a:tailEnd type="triangle" w="med" len="med"/>
          </a:ln>
        </p:spPr>
      </p:cxnSp>
      <p:cxnSp>
        <p:nvCxnSpPr>
          <p:cNvPr id="44048" name="Straight Arrow Connector 9"/>
          <p:cNvCxnSpPr>
            <a:cxnSpLocks noChangeShapeType="1"/>
          </p:cNvCxnSpPr>
          <p:nvPr/>
        </p:nvCxnSpPr>
        <p:spPr bwMode="auto">
          <a:xfrm>
            <a:off x="1619250" y="2060575"/>
            <a:ext cx="649288" cy="0"/>
          </a:xfrm>
          <a:prstGeom prst="straightConnector1">
            <a:avLst/>
          </a:prstGeom>
          <a:noFill/>
          <a:ln w="38100">
            <a:solidFill>
              <a:srgbClr val="0000FF"/>
            </a:solidFill>
            <a:round/>
            <a:headEnd/>
            <a:tailEnd type="triangle" w="med" len="med"/>
          </a:ln>
        </p:spPr>
      </p:cxnSp>
      <p:sp>
        <p:nvSpPr>
          <p:cNvPr id="44049" name="Rectangle 3"/>
          <p:cNvSpPr txBox="1">
            <a:spLocks noChangeArrowheads="1"/>
          </p:cNvSpPr>
          <p:nvPr/>
        </p:nvSpPr>
        <p:spPr bwMode="auto">
          <a:xfrm>
            <a:off x="179388" y="908050"/>
            <a:ext cx="8496300" cy="1008063"/>
          </a:xfrm>
          <a:prstGeom prst="rect">
            <a:avLst/>
          </a:prstGeom>
          <a:noFill/>
          <a:ln w="9525">
            <a:noFill/>
            <a:miter lim="800000"/>
            <a:headEnd/>
            <a:tailEnd/>
          </a:ln>
        </p:spPr>
        <p:txBody>
          <a:bodyPr/>
          <a:lstStyle/>
          <a:p>
            <a:pPr marL="457200" indent="-457200" eaLnBrk="0" hangingPunct="0">
              <a:spcBef>
                <a:spcPct val="20000"/>
              </a:spcBef>
              <a:buFontTx/>
              <a:buChar char="•"/>
            </a:pPr>
            <a:r>
              <a:rPr lang="en-US" sz="2000"/>
              <a:t>The ultimate goal of the data calibration is to recover the original source signal from the total signal measured by the detectors</a:t>
            </a:r>
          </a:p>
          <a:p>
            <a:pPr marL="457200" indent="-457200" eaLnBrk="0" hangingPunct="0">
              <a:spcBef>
                <a:spcPct val="20000"/>
              </a:spcBef>
            </a:pPr>
            <a:endParaRPr lang="en-US" sz="2000"/>
          </a:p>
          <a:p>
            <a:pPr marL="457200" indent="-457200" eaLnBrk="0" hangingPunct="0">
              <a:spcBef>
                <a:spcPct val="20000"/>
              </a:spcBef>
            </a:pPr>
            <a:endParaRPr lang="en-US" sz="2000"/>
          </a:p>
        </p:txBody>
      </p:sp>
      <p:sp>
        <p:nvSpPr>
          <p:cNvPr id="44050" name="Rectangle 73"/>
          <p:cNvSpPr>
            <a:spLocks noChangeArrowheads="1"/>
          </p:cNvSpPr>
          <p:nvPr/>
        </p:nvSpPr>
        <p:spPr bwMode="auto">
          <a:xfrm>
            <a:off x="4284663" y="3284538"/>
            <a:ext cx="4535487" cy="2881312"/>
          </a:xfrm>
          <a:prstGeom prst="rect">
            <a:avLst/>
          </a:prstGeom>
          <a:noFill/>
          <a:ln w="28575">
            <a:solidFill>
              <a:schemeClr val="accent2"/>
            </a:solidFill>
            <a:round/>
            <a:headEnd/>
            <a:tailEnd/>
          </a:ln>
        </p:spPr>
        <p:txBody>
          <a:bodyPr wrap="none" anchor="ctr"/>
          <a:lstStyle/>
          <a:p>
            <a:pPr eaLnBrk="0" hangingPunct="0"/>
            <a:endParaRPr lang="en-GB"/>
          </a:p>
        </p:txBody>
      </p:sp>
      <p:sp>
        <p:nvSpPr>
          <p:cNvPr id="44" name="5-Point Star 43"/>
          <p:cNvSpPr/>
          <p:nvPr/>
        </p:nvSpPr>
        <p:spPr bwMode="auto">
          <a:xfrm>
            <a:off x="4643438" y="3357563"/>
            <a:ext cx="215900" cy="215900"/>
          </a:xfrm>
          <a:prstGeom prst="star5">
            <a:avLst/>
          </a:prstGeom>
          <a:solidFill>
            <a:srgbClr val="FF6600"/>
          </a:solidFill>
          <a:ln w="9525" cap="flat" cmpd="sng" algn="ctr">
            <a:solidFill>
              <a:srgbClr val="FF6600"/>
            </a:solidFill>
            <a:prstDash val="solid"/>
            <a:round/>
            <a:headEnd type="none" w="med" len="med"/>
            <a:tailEnd type="none" w="med" len="med"/>
          </a:ln>
          <a:effectLst/>
        </p:spPr>
        <p:txBody>
          <a:bodyPr wrap="none" anchor="ctr"/>
          <a:lstStyle/>
          <a:p>
            <a:pPr eaLnBrk="0" hangingPunct="0">
              <a:defRPr/>
            </a:pPr>
            <a:endParaRPr lang="en-US">
              <a:latin typeface="Times New Roman" pitchFamily="-107" charset="0"/>
              <a:ea typeface="ＭＳ Ｐゴシック" pitchFamily="-107" charset="-128"/>
            </a:endParaRPr>
          </a:p>
        </p:txBody>
      </p:sp>
      <p:sp>
        <p:nvSpPr>
          <p:cNvPr id="45" name="Cloud Callout 44"/>
          <p:cNvSpPr/>
          <p:nvPr/>
        </p:nvSpPr>
        <p:spPr bwMode="auto">
          <a:xfrm>
            <a:off x="4787900" y="3409950"/>
            <a:ext cx="1295400" cy="1098550"/>
          </a:xfrm>
          <a:prstGeom prst="cloudCallout">
            <a:avLst>
              <a:gd name="adj1" fmla="val -13889"/>
              <a:gd name="adj2" fmla="val 15858"/>
            </a:avLst>
          </a:prstGeom>
          <a:solidFill>
            <a:schemeClr val="bg2">
              <a:lumMod val="60000"/>
              <a:lumOff val="40000"/>
            </a:schemeClr>
          </a:solidFill>
          <a:ln w="9525" cap="flat" cmpd="sng" algn="ctr">
            <a:solidFill>
              <a:schemeClr val="bg2">
                <a:lumMod val="60000"/>
                <a:lumOff val="40000"/>
              </a:schemeClr>
            </a:solidFill>
            <a:prstDash val="solid"/>
            <a:round/>
            <a:headEnd type="none" w="med" len="med"/>
            <a:tailEnd type="none" w="med" len="med"/>
          </a:ln>
          <a:effectLst/>
        </p:spPr>
        <p:txBody>
          <a:bodyPr wrap="none" anchor="ctr"/>
          <a:lstStyle/>
          <a:p>
            <a:pPr eaLnBrk="0" hangingPunct="0">
              <a:defRPr/>
            </a:pPr>
            <a:endParaRPr lang="en-GB">
              <a:latin typeface="Times New Roman" pitchFamily="-107" charset="0"/>
              <a:ea typeface="ＭＳ Ｐゴシック" pitchFamily="-107" charset="-128"/>
            </a:endParaRPr>
          </a:p>
        </p:txBody>
      </p:sp>
      <p:sp>
        <p:nvSpPr>
          <p:cNvPr id="44053" name="TextBox 84"/>
          <p:cNvSpPr txBox="1">
            <a:spLocks noChangeArrowheads="1"/>
          </p:cNvSpPr>
          <p:nvPr/>
        </p:nvSpPr>
        <p:spPr bwMode="auto">
          <a:xfrm>
            <a:off x="4643438" y="4849813"/>
            <a:ext cx="698500" cy="379412"/>
          </a:xfrm>
          <a:prstGeom prst="rect">
            <a:avLst/>
          </a:prstGeom>
          <a:noFill/>
          <a:ln w="9525">
            <a:noFill/>
            <a:miter lim="800000"/>
            <a:headEnd/>
            <a:tailEnd/>
          </a:ln>
        </p:spPr>
        <p:txBody>
          <a:bodyPr>
            <a:spAutoFit/>
          </a:bodyPr>
          <a:lstStyle/>
          <a:p>
            <a:pPr eaLnBrk="0" hangingPunct="0"/>
            <a:r>
              <a:rPr lang="en-GB" sz="1800" b="1" i="1">
                <a:solidFill>
                  <a:schemeClr val="accent2"/>
                </a:solidFill>
              </a:rPr>
              <a:t>Sky</a:t>
            </a:r>
          </a:p>
        </p:txBody>
      </p:sp>
      <p:sp>
        <p:nvSpPr>
          <p:cNvPr id="44054" name="Lightning Bolt 25"/>
          <p:cNvSpPr>
            <a:spLocks noChangeArrowheads="1"/>
          </p:cNvSpPr>
          <p:nvPr/>
        </p:nvSpPr>
        <p:spPr bwMode="auto">
          <a:xfrm rot="-1676981">
            <a:off x="4959350" y="3841750"/>
            <a:ext cx="288925" cy="258763"/>
          </a:xfrm>
          <a:prstGeom prst="lightningBolt">
            <a:avLst/>
          </a:prstGeom>
          <a:solidFill>
            <a:srgbClr val="0000FF"/>
          </a:solidFill>
          <a:ln w="9525">
            <a:solidFill>
              <a:srgbClr val="3366FF"/>
            </a:solidFill>
            <a:round/>
            <a:headEnd/>
            <a:tailEnd/>
          </a:ln>
        </p:spPr>
        <p:txBody>
          <a:bodyPr wrap="none" anchor="ctr"/>
          <a:lstStyle/>
          <a:p>
            <a:pPr eaLnBrk="0" hangingPunct="0"/>
            <a:endParaRPr lang="en-GB"/>
          </a:p>
        </p:txBody>
      </p:sp>
      <p:sp>
        <p:nvSpPr>
          <p:cNvPr id="44055" name="Lightning Bolt 59"/>
          <p:cNvSpPr>
            <a:spLocks noChangeArrowheads="1"/>
          </p:cNvSpPr>
          <p:nvPr/>
        </p:nvSpPr>
        <p:spPr bwMode="auto">
          <a:xfrm rot="-1676981">
            <a:off x="5534025" y="3481388"/>
            <a:ext cx="290513" cy="258762"/>
          </a:xfrm>
          <a:prstGeom prst="lightningBolt">
            <a:avLst/>
          </a:prstGeom>
          <a:solidFill>
            <a:srgbClr val="0000FF"/>
          </a:solidFill>
          <a:ln w="9525">
            <a:solidFill>
              <a:srgbClr val="3366FF"/>
            </a:solidFill>
            <a:round/>
            <a:headEnd/>
            <a:tailEnd/>
          </a:ln>
        </p:spPr>
        <p:txBody>
          <a:bodyPr wrap="none" anchor="ctr"/>
          <a:lstStyle/>
          <a:p>
            <a:pPr eaLnBrk="0" hangingPunct="0"/>
            <a:endParaRPr lang="en-GB"/>
          </a:p>
        </p:txBody>
      </p:sp>
      <p:sp>
        <p:nvSpPr>
          <p:cNvPr id="44056" name="Lightning Bolt 60"/>
          <p:cNvSpPr>
            <a:spLocks noChangeArrowheads="1"/>
          </p:cNvSpPr>
          <p:nvPr/>
        </p:nvSpPr>
        <p:spPr bwMode="auto">
          <a:xfrm rot="-1676981">
            <a:off x="5624513" y="3765550"/>
            <a:ext cx="288925" cy="258763"/>
          </a:xfrm>
          <a:prstGeom prst="lightningBolt">
            <a:avLst/>
          </a:prstGeom>
          <a:solidFill>
            <a:srgbClr val="0000FF"/>
          </a:solidFill>
          <a:ln w="9525">
            <a:solidFill>
              <a:srgbClr val="3366FF"/>
            </a:solidFill>
            <a:round/>
            <a:headEnd/>
            <a:tailEnd/>
          </a:ln>
        </p:spPr>
        <p:txBody>
          <a:bodyPr wrap="none" anchor="ctr"/>
          <a:lstStyle/>
          <a:p>
            <a:pPr eaLnBrk="0" hangingPunct="0"/>
            <a:endParaRPr lang="en-GB"/>
          </a:p>
        </p:txBody>
      </p:sp>
      <p:sp>
        <p:nvSpPr>
          <p:cNvPr id="44057" name="Lightning Bolt 61"/>
          <p:cNvSpPr>
            <a:spLocks noChangeArrowheads="1"/>
          </p:cNvSpPr>
          <p:nvPr/>
        </p:nvSpPr>
        <p:spPr bwMode="auto">
          <a:xfrm rot="-1676981">
            <a:off x="5407025" y="3981450"/>
            <a:ext cx="290513" cy="258763"/>
          </a:xfrm>
          <a:prstGeom prst="lightningBolt">
            <a:avLst/>
          </a:prstGeom>
          <a:solidFill>
            <a:srgbClr val="0000FF"/>
          </a:solidFill>
          <a:ln w="9525">
            <a:solidFill>
              <a:srgbClr val="3366FF"/>
            </a:solidFill>
            <a:round/>
            <a:headEnd/>
            <a:tailEnd/>
          </a:ln>
        </p:spPr>
        <p:txBody>
          <a:bodyPr wrap="none" anchor="ctr"/>
          <a:lstStyle/>
          <a:p>
            <a:pPr eaLnBrk="0" hangingPunct="0"/>
            <a:endParaRPr lang="en-GB"/>
          </a:p>
        </p:txBody>
      </p:sp>
      <p:sp>
        <p:nvSpPr>
          <p:cNvPr id="44058" name="Lightning Bolt 62"/>
          <p:cNvSpPr>
            <a:spLocks noChangeArrowheads="1"/>
          </p:cNvSpPr>
          <p:nvPr/>
        </p:nvSpPr>
        <p:spPr bwMode="auto">
          <a:xfrm rot="-1676981">
            <a:off x="5175250" y="3554413"/>
            <a:ext cx="288925" cy="257175"/>
          </a:xfrm>
          <a:prstGeom prst="lightningBolt">
            <a:avLst/>
          </a:prstGeom>
          <a:solidFill>
            <a:srgbClr val="0000FF"/>
          </a:solidFill>
          <a:ln w="9525">
            <a:solidFill>
              <a:srgbClr val="3366FF"/>
            </a:solidFill>
            <a:round/>
            <a:headEnd/>
            <a:tailEnd/>
          </a:ln>
        </p:spPr>
        <p:txBody>
          <a:bodyPr wrap="none" anchor="ctr"/>
          <a:lstStyle/>
          <a:p>
            <a:pPr eaLnBrk="0" hangingPunct="0"/>
            <a:endParaRPr lang="en-GB"/>
          </a:p>
        </p:txBody>
      </p:sp>
      <p:cxnSp>
        <p:nvCxnSpPr>
          <p:cNvPr id="44059" name="Straight Arrow Connector 9"/>
          <p:cNvCxnSpPr>
            <a:cxnSpLocks noChangeShapeType="1"/>
            <a:stCxn id="44053" idx="0"/>
          </p:cNvCxnSpPr>
          <p:nvPr/>
        </p:nvCxnSpPr>
        <p:spPr bwMode="auto">
          <a:xfrm flipV="1">
            <a:off x="4992688" y="4365625"/>
            <a:ext cx="227012" cy="484188"/>
          </a:xfrm>
          <a:prstGeom prst="straightConnector1">
            <a:avLst/>
          </a:prstGeom>
          <a:noFill/>
          <a:ln w="38100">
            <a:solidFill>
              <a:schemeClr val="accent2"/>
            </a:solidFill>
            <a:round/>
            <a:headEnd/>
            <a:tailEnd type="triangle" w="med" len="med"/>
          </a:ln>
        </p:spPr>
      </p:cxnSp>
      <p:grpSp>
        <p:nvGrpSpPr>
          <p:cNvPr id="44060" name="Group 16399"/>
          <p:cNvGrpSpPr>
            <a:grpSpLocks/>
          </p:cNvGrpSpPr>
          <p:nvPr/>
        </p:nvGrpSpPr>
        <p:grpSpPr bwMode="auto">
          <a:xfrm>
            <a:off x="6019800" y="3819525"/>
            <a:ext cx="1289050" cy="1439863"/>
            <a:chOff x="6019143" y="3819023"/>
            <a:chExt cx="1289161" cy="1439862"/>
          </a:xfrm>
        </p:grpSpPr>
        <p:grpSp>
          <p:nvGrpSpPr>
            <p:cNvPr id="44075" name="Group 30"/>
            <p:cNvGrpSpPr>
              <a:grpSpLocks/>
            </p:cNvGrpSpPr>
            <p:nvPr/>
          </p:nvGrpSpPr>
          <p:grpSpPr bwMode="auto">
            <a:xfrm>
              <a:off x="6019143" y="3819023"/>
              <a:ext cx="1274762" cy="1439862"/>
              <a:chOff x="6019143" y="3819023"/>
              <a:chExt cx="1274762" cy="1439862"/>
            </a:xfrm>
          </p:grpSpPr>
          <p:sp>
            <p:nvSpPr>
              <p:cNvPr id="56" name="Block Arc 55"/>
              <p:cNvSpPr/>
              <p:nvPr/>
            </p:nvSpPr>
            <p:spPr bwMode="auto">
              <a:xfrm rot="7152493">
                <a:off x="5936649" y="3901517"/>
                <a:ext cx="1439862" cy="1274873"/>
              </a:xfrm>
              <a:prstGeom prst="blockArc">
                <a:avLst>
                  <a:gd name="adj1" fmla="val 11657140"/>
                  <a:gd name="adj2" fmla="val 20645630"/>
                  <a:gd name="adj3" fmla="val 3545"/>
                </a:avLst>
              </a:prstGeom>
              <a:solidFill>
                <a:schemeClr val="tx2"/>
              </a:solidFill>
              <a:ln w="9525" cap="flat" cmpd="sng" algn="ctr">
                <a:solidFill>
                  <a:schemeClr val="tx1"/>
                </a:solidFill>
                <a:prstDash val="solid"/>
                <a:round/>
                <a:headEnd type="none" w="med" len="med"/>
                <a:tailEnd type="none" w="med" len="med"/>
              </a:ln>
              <a:effectLst/>
            </p:spPr>
            <p:txBody>
              <a:bodyPr wrap="none" anchor="ctr"/>
              <a:lstStyle/>
              <a:p>
                <a:pPr eaLnBrk="0" hangingPunct="0">
                  <a:defRPr/>
                </a:pPr>
                <a:endParaRPr lang="en-US">
                  <a:latin typeface="Times New Roman" pitchFamily="-107" charset="0"/>
                  <a:ea typeface="ＭＳ Ｐゴシック" pitchFamily="-107" charset="-128"/>
                </a:endParaRPr>
              </a:p>
            </p:txBody>
          </p:sp>
          <p:sp>
            <p:nvSpPr>
              <p:cNvPr id="57" name="Block Arc 56"/>
              <p:cNvSpPr/>
              <p:nvPr/>
            </p:nvSpPr>
            <p:spPr bwMode="auto">
              <a:xfrm rot="7152493">
                <a:off x="6085849" y="4211121"/>
                <a:ext cx="576263" cy="338166"/>
              </a:xfrm>
              <a:prstGeom prst="blockArc">
                <a:avLst>
                  <a:gd name="adj1" fmla="val 11657140"/>
                  <a:gd name="adj2" fmla="val 20645630"/>
                  <a:gd name="adj3" fmla="val 3545"/>
                </a:avLst>
              </a:prstGeom>
              <a:solidFill>
                <a:schemeClr val="tx2"/>
              </a:solidFill>
              <a:ln w="9525" cap="flat" cmpd="sng" algn="ctr">
                <a:solidFill>
                  <a:schemeClr val="tx1"/>
                </a:solidFill>
                <a:prstDash val="solid"/>
                <a:round/>
                <a:headEnd type="none" w="med" len="med"/>
                <a:tailEnd type="none" w="med" len="med"/>
              </a:ln>
              <a:effectLst/>
            </p:spPr>
            <p:txBody>
              <a:bodyPr wrap="none" anchor="ctr"/>
              <a:lstStyle/>
              <a:p>
                <a:pPr eaLnBrk="0" hangingPunct="0">
                  <a:defRPr/>
                </a:pPr>
                <a:endParaRPr lang="en-US">
                  <a:latin typeface="Times New Roman" pitchFamily="-107" charset="0"/>
                  <a:ea typeface="ＭＳ Ｐゴシック" pitchFamily="-107" charset="-128"/>
                </a:endParaRPr>
              </a:p>
            </p:txBody>
          </p:sp>
        </p:grpSp>
        <p:cxnSp>
          <p:nvCxnSpPr>
            <p:cNvPr id="44076" name="Straight Connector 19"/>
            <p:cNvCxnSpPr>
              <a:cxnSpLocks noChangeShapeType="1"/>
            </p:cNvCxnSpPr>
            <p:nvPr/>
          </p:nvCxnSpPr>
          <p:spPr bwMode="auto">
            <a:xfrm>
              <a:off x="6588224" y="4293096"/>
              <a:ext cx="720080" cy="144016"/>
            </a:xfrm>
            <a:prstGeom prst="line">
              <a:avLst/>
            </a:prstGeom>
            <a:noFill/>
            <a:ln w="28575">
              <a:solidFill>
                <a:schemeClr val="tx1"/>
              </a:solidFill>
              <a:round/>
              <a:headEnd/>
              <a:tailEnd type="none" w="lg" len="med"/>
            </a:ln>
          </p:spPr>
        </p:cxnSp>
        <p:cxnSp>
          <p:nvCxnSpPr>
            <p:cNvPr id="44077" name="Straight Connector 19"/>
            <p:cNvCxnSpPr>
              <a:cxnSpLocks noChangeShapeType="1"/>
            </p:cNvCxnSpPr>
            <p:nvPr/>
          </p:nvCxnSpPr>
          <p:spPr bwMode="auto">
            <a:xfrm>
              <a:off x="6444208" y="4581128"/>
              <a:ext cx="432048" cy="576064"/>
            </a:xfrm>
            <a:prstGeom prst="line">
              <a:avLst/>
            </a:prstGeom>
            <a:noFill/>
            <a:ln w="28575">
              <a:solidFill>
                <a:schemeClr val="tx1"/>
              </a:solidFill>
              <a:round/>
              <a:headEnd/>
              <a:tailEnd type="none" w="lg" len="med"/>
            </a:ln>
          </p:spPr>
        </p:cxnSp>
      </p:grpSp>
      <p:cxnSp>
        <p:nvCxnSpPr>
          <p:cNvPr id="44061" name="Straight Connector 19"/>
          <p:cNvCxnSpPr>
            <a:cxnSpLocks noChangeShapeType="1"/>
          </p:cNvCxnSpPr>
          <p:nvPr/>
        </p:nvCxnSpPr>
        <p:spPr bwMode="auto">
          <a:xfrm>
            <a:off x="4859338" y="3573463"/>
            <a:ext cx="1512887" cy="792162"/>
          </a:xfrm>
          <a:prstGeom prst="line">
            <a:avLst/>
          </a:prstGeom>
          <a:noFill/>
          <a:ln w="28575">
            <a:solidFill>
              <a:srgbClr val="FF6600"/>
            </a:solidFill>
            <a:prstDash val="sysDash"/>
            <a:round/>
            <a:headEnd/>
            <a:tailEnd type="arrow" w="lg" len="med"/>
          </a:ln>
        </p:spPr>
      </p:cxnSp>
      <p:cxnSp>
        <p:nvCxnSpPr>
          <p:cNvPr id="44062" name="Straight Arrow Connector 9"/>
          <p:cNvCxnSpPr>
            <a:cxnSpLocks noChangeShapeType="1"/>
          </p:cNvCxnSpPr>
          <p:nvPr/>
        </p:nvCxnSpPr>
        <p:spPr bwMode="auto">
          <a:xfrm flipV="1">
            <a:off x="6011863" y="4941888"/>
            <a:ext cx="360362" cy="790575"/>
          </a:xfrm>
          <a:prstGeom prst="straightConnector1">
            <a:avLst/>
          </a:prstGeom>
          <a:noFill/>
          <a:ln w="38100">
            <a:solidFill>
              <a:schemeClr val="accent2"/>
            </a:solidFill>
            <a:round/>
            <a:headEnd/>
            <a:tailEnd type="triangle" w="med" len="med"/>
          </a:ln>
        </p:spPr>
      </p:cxnSp>
      <p:sp>
        <p:nvSpPr>
          <p:cNvPr id="44063" name="TextBox 84"/>
          <p:cNvSpPr txBox="1">
            <a:spLocks noChangeArrowheads="1"/>
          </p:cNvSpPr>
          <p:nvPr/>
        </p:nvSpPr>
        <p:spPr bwMode="auto">
          <a:xfrm>
            <a:off x="5241925" y="5713413"/>
            <a:ext cx="1633538" cy="369887"/>
          </a:xfrm>
          <a:prstGeom prst="rect">
            <a:avLst/>
          </a:prstGeom>
          <a:noFill/>
          <a:ln w="9525">
            <a:noFill/>
            <a:miter lim="800000"/>
            <a:headEnd/>
            <a:tailEnd/>
          </a:ln>
        </p:spPr>
        <p:txBody>
          <a:bodyPr>
            <a:spAutoFit/>
          </a:bodyPr>
          <a:lstStyle/>
          <a:p>
            <a:pPr eaLnBrk="0" hangingPunct="0"/>
            <a:r>
              <a:rPr lang="en-GB" sz="1800" b="1" i="1">
                <a:solidFill>
                  <a:schemeClr val="accent2"/>
                </a:solidFill>
              </a:rPr>
              <a:t>Telescope</a:t>
            </a:r>
          </a:p>
        </p:txBody>
      </p:sp>
      <p:sp>
        <p:nvSpPr>
          <p:cNvPr id="44064" name="TextBox 84"/>
          <p:cNvSpPr txBox="1">
            <a:spLocks noChangeArrowheads="1"/>
          </p:cNvSpPr>
          <p:nvPr/>
        </p:nvSpPr>
        <p:spPr bwMode="auto">
          <a:xfrm>
            <a:off x="7402513" y="4140200"/>
            <a:ext cx="1633537" cy="368300"/>
          </a:xfrm>
          <a:prstGeom prst="rect">
            <a:avLst/>
          </a:prstGeom>
          <a:noFill/>
          <a:ln w="9525">
            <a:noFill/>
            <a:miter lim="800000"/>
            <a:headEnd/>
            <a:tailEnd/>
          </a:ln>
        </p:spPr>
        <p:txBody>
          <a:bodyPr>
            <a:spAutoFit/>
          </a:bodyPr>
          <a:lstStyle/>
          <a:p>
            <a:pPr eaLnBrk="0" hangingPunct="0"/>
            <a:r>
              <a:rPr lang="en-GB" sz="1800" b="1" i="1">
                <a:solidFill>
                  <a:schemeClr val="accent2"/>
                </a:solidFill>
              </a:rPr>
              <a:t>Instrument</a:t>
            </a:r>
          </a:p>
        </p:txBody>
      </p:sp>
      <p:sp>
        <p:nvSpPr>
          <p:cNvPr id="44065" name="Lightning Bolt 83"/>
          <p:cNvSpPr>
            <a:spLocks noChangeArrowheads="1"/>
          </p:cNvSpPr>
          <p:nvPr/>
        </p:nvSpPr>
        <p:spPr bwMode="auto">
          <a:xfrm rot="-2918003" flipH="1" flipV="1">
            <a:off x="6768306" y="4090194"/>
            <a:ext cx="338138" cy="247650"/>
          </a:xfrm>
          <a:prstGeom prst="lightningBolt">
            <a:avLst/>
          </a:prstGeom>
          <a:solidFill>
            <a:srgbClr val="0000FF"/>
          </a:solidFill>
          <a:ln w="9525">
            <a:solidFill>
              <a:srgbClr val="3366FF"/>
            </a:solidFill>
            <a:round/>
            <a:headEnd/>
            <a:tailEnd/>
          </a:ln>
        </p:spPr>
        <p:txBody>
          <a:bodyPr wrap="none" anchor="ctr"/>
          <a:lstStyle/>
          <a:p>
            <a:pPr eaLnBrk="0" hangingPunct="0"/>
            <a:endParaRPr lang="en-GB"/>
          </a:p>
        </p:txBody>
      </p:sp>
      <p:sp>
        <p:nvSpPr>
          <p:cNvPr id="16402" name="Snip Same Side Corner Rectangle 16401"/>
          <p:cNvSpPr/>
          <p:nvPr/>
        </p:nvSpPr>
        <p:spPr bwMode="auto">
          <a:xfrm>
            <a:off x="7113588" y="4797425"/>
            <a:ext cx="914400" cy="914400"/>
          </a:xfrm>
          <a:prstGeom prst="snip2SameRect">
            <a:avLst/>
          </a:prstGeom>
          <a:noFill/>
          <a:ln w="41275" cap="flat" cmpd="sng" algn="ctr">
            <a:solidFill>
              <a:schemeClr val="tx1"/>
            </a:solidFill>
            <a:prstDash val="solid"/>
            <a:round/>
            <a:headEnd type="none" w="med" len="med"/>
            <a:tailEnd type="none" w="med" len="med"/>
          </a:ln>
          <a:effectLst/>
        </p:spPr>
        <p:txBody>
          <a:bodyPr wrap="none" anchor="ctr"/>
          <a:lstStyle/>
          <a:p>
            <a:pPr eaLnBrk="0" hangingPunct="0">
              <a:defRPr/>
            </a:pPr>
            <a:endParaRPr lang="en-US">
              <a:latin typeface="Times New Roman" pitchFamily="-107" charset="0"/>
              <a:ea typeface="ＭＳ Ｐゴシック" pitchFamily="-107" charset="-128"/>
            </a:endParaRPr>
          </a:p>
        </p:txBody>
      </p:sp>
      <p:sp>
        <p:nvSpPr>
          <p:cNvPr id="44067" name="Lightning Bolt 85"/>
          <p:cNvSpPr>
            <a:spLocks noChangeArrowheads="1"/>
          </p:cNvSpPr>
          <p:nvPr/>
        </p:nvSpPr>
        <p:spPr bwMode="auto">
          <a:xfrm rot="2005271" flipH="1" flipV="1">
            <a:off x="6340475" y="4824413"/>
            <a:ext cx="338138" cy="247650"/>
          </a:xfrm>
          <a:prstGeom prst="lightningBolt">
            <a:avLst/>
          </a:prstGeom>
          <a:solidFill>
            <a:srgbClr val="0000FF"/>
          </a:solidFill>
          <a:ln w="9525">
            <a:solidFill>
              <a:srgbClr val="3366FF"/>
            </a:solidFill>
            <a:round/>
            <a:headEnd/>
            <a:tailEnd/>
          </a:ln>
        </p:spPr>
        <p:txBody>
          <a:bodyPr wrap="none" anchor="ctr"/>
          <a:lstStyle/>
          <a:p>
            <a:pPr eaLnBrk="0" hangingPunct="0"/>
            <a:endParaRPr lang="en-GB"/>
          </a:p>
        </p:txBody>
      </p:sp>
      <p:sp>
        <p:nvSpPr>
          <p:cNvPr id="44068" name="Lightning Bolt 86"/>
          <p:cNvSpPr>
            <a:spLocks noChangeArrowheads="1"/>
          </p:cNvSpPr>
          <p:nvPr/>
        </p:nvSpPr>
        <p:spPr bwMode="auto">
          <a:xfrm rot="-661895" flipH="1" flipV="1">
            <a:off x="6732588" y="4538663"/>
            <a:ext cx="339725" cy="247650"/>
          </a:xfrm>
          <a:prstGeom prst="lightningBolt">
            <a:avLst/>
          </a:prstGeom>
          <a:solidFill>
            <a:srgbClr val="0000FF"/>
          </a:solidFill>
          <a:ln w="9525">
            <a:solidFill>
              <a:srgbClr val="3366FF"/>
            </a:solidFill>
            <a:round/>
            <a:headEnd/>
            <a:tailEnd/>
          </a:ln>
        </p:spPr>
        <p:txBody>
          <a:bodyPr wrap="none" anchor="ctr"/>
          <a:lstStyle/>
          <a:p>
            <a:pPr eaLnBrk="0" hangingPunct="0"/>
            <a:endParaRPr lang="en-GB"/>
          </a:p>
        </p:txBody>
      </p:sp>
      <p:sp>
        <p:nvSpPr>
          <p:cNvPr id="44069" name="Lightning Bolt 87"/>
          <p:cNvSpPr>
            <a:spLocks noChangeArrowheads="1"/>
          </p:cNvSpPr>
          <p:nvPr/>
        </p:nvSpPr>
        <p:spPr bwMode="auto">
          <a:xfrm rot="-1676981">
            <a:off x="5111750" y="4125913"/>
            <a:ext cx="288925" cy="258762"/>
          </a:xfrm>
          <a:prstGeom prst="lightningBolt">
            <a:avLst/>
          </a:prstGeom>
          <a:solidFill>
            <a:srgbClr val="0000FF"/>
          </a:solidFill>
          <a:ln w="9525">
            <a:solidFill>
              <a:srgbClr val="3366FF"/>
            </a:solidFill>
            <a:round/>
            <a:headEnd/>
            <a:tailEnd/>
          </a:ln>
        </p:spPr>
        <p:txBody>
          <a:bodyPr wrap="none" anchor="ctr"/>
          <a:lstStyle/>
          <a:p>
            <a:pPr eaLnBrk="0" hangingPunct="0"/>
            <a:endParaRPr lang="en-GB"/>
          </a:p>
        </p:txBody>
      </p:sp>
      <p:cxnSp>
        <p:nvCxnSpPr>
          <p:cNvPr id="44070" name="Straight Arrow Connector 9"/>
          <p:cNvCxnSpPr>
            <a:cxnSpLocks noChangeShapeType="1"/>
          </p:cNvCxnSpPr>
          <p:nvPr/>
        </p:nvCxnSpPr>
        <p:spPr bwMode="auto">
          <a:xfrm flipH="1">
            <a:off x="7596188" y="4500563"/>
            <a:ext cx="360362" cy="584200"/>
          </a:xfrm>
          <a:prstGeom prst="straightConnector1">
            <a:avLst/>
          </a:prstGeom>
          <a:noFill/>
          <a:ln w="38100">
            <a:solidFill>
              <a:schemeClr val="accent2"/>
            </a:solidFill>
            <a:round/>
            <a:headEnd/>
            <a:tailEnd type="triangle" w="med" len="med"/>
          </a:ln>
        </p:spPr>
      </p:cxnSp>
      <p:sp>
        <p:nvSpPr>
          <p:cNvPr id="16404" name="Parallelogram 16403"/>
          <p:cNvSpPr/>
          <p:nvPr/>
        </p:nvSpPr>
        <p:spPr bwMode="auto">
          <a:xfrm>
            <a:off x="7235825" y="5157788"/>
            <a:ext cx="649288" cy="431800"/>
          </a:xfrm>
          <a:prstGeom prst="parallelogram">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wrap="none" anchor="ctr"/>
          <a:lstStyle/>
          <a:p>
            <a:pPr eaLnBrk="0" hangingPunct="0">
              <a:defRPr/>
            </a:pPr>
            <a:endParaRPr lang="en-GB">
              <a:latin typeface="Times New Roman" pitchFamily="-107" charset="0"/>
              <a:ea typeface="ＭＳ Ｐゴシック" pitchFamily="-107" charset="-128"/>
            </a:endParaRPr>
          </a:p>
        </p:txBody>
      </p:sp>
      <p:cxnSp>
        <p:nvCxnSpPr>
          <p:cNvPr id="44072" name="Straight Arrow Connector 9"/>
          <p:cNvCxnSpPr>
            <a:cxnSpLocks noChangeShapeType="1"/>
          </p:cNvCxnSpPr>
          <p:nvPr/>
        </p:nvCxnSpPr>
        <p:spPr bwMode="auto">
          <a:xfrm>
            <a:off x="7885113" y="5437188"/>
            <a:ext cx="431800" cy="7937"/>
          </a:xfrm>
          <a:prstGeom prst="straightConnector1">
            <a:avLst/>
          </a:prstGeom>
          <a:noFill/>
          <a:ln w="57150">
            <a:solidFill>
              <a:schemeClr val="tx2"/>
            </a:solidFill>
            <a:round/>
            <a:headEnd/>
            <a:tailEnd type="triangle" w="med" len="med"/>
          </a:ln>
        </p:spPr>
      </p:cxnSp>
      <p:sp>
        <p:nvSpPr>
          <p:cNvPr id="44073" name="TextBox 84"/>
          <p:cNvSpPr txBox="1">
            <a:spLocks noChangeArrowheads="1"/>
          </p:cNvSpPr>
          <p:nvPr/>
        </p:nvSpPr>
        <p:spPr bwMode="auto">
          <a:xfrm>
            <a:off x="8316913" y="5084763"/>
            <a:ext cx="554037" cy="576262"/>
          </a:xfrm>
          <a:prstGeom prst="rect">
            <a:avLst/>
          </a:prstGeom>
          <a:noFill/>
          <a:ln w="9525">
            <a:noFill/>
            <a:miter lim="800000"/>
            <a:headEnd/>
            <a:tailEnd/>
          </a:ln>
        </p:spPr>
        <p:txBody>
          <a:bodyPr>
            <a:spAutoFit/>
          </a:bodyPr>
          <a:lstStyle/>
          <a:p>
            <a:pPr eaLnBrk="0" hangingPunct="0"/>
            <a:r>
              <a:rPr lang="en-GB" sz="3000" b="1" i="1">
                <a:solidFill>
                  <a:srgbClr val="000000"/>
                </a:solidFill>
                <a:latin typeface="Calibri" pitchFamily="34" charset="0"/>
              </a:rPr>
              <a:t>C</a:t>
            </a:r>
          </a:p>
        </p:txBody>
      </p:sp>
      <p:sp>
        <p:nvSpPr>
          <p:cNvPr id="44074" name="Lightning Bolt 94"/>
          <p:cNvSpPr>
            <a:spLocks noChangeArrowheads="1"/>
          </p:cNvSpPr>
          <p:nvPr/>
        </p:nvSpPr>
        <p:spPr bwMode="auto">
          <a:xfrm rot="-1676981">
            <a:off x="7407275" y="5278438"/>
            <a:ext cx="288925" cy="258762"/>
          </a:xfrm>
          <a:prstGeom prst="lightningBolt">
            <a:avLst/>
          </a:prstGeom>
          <a:solidFill>
            <a:srgbClr val="0000FF"/>
          </a:solidFill>
          <a:ln w="9525">
            <a:solidFill>
              <a:srgbClr val="3366FF"/>
            </a:solidFill>
            <a:round/>
            <a:headEnd/>
            <a:tailEnd/>
          </a:ln>
        </p:spPr>
        <p:txBody>
          <a:bodyPr wrap="none" anchor="ctr"/>
          <a:lstStyle/>
          <a:p>
            <a:pPr eaLnBrk="0" hangingPunct="0"/>
            <a:endParaRPr lang="en-GB"/>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55650" y="44450"/>
            <a:ext cx="7488238" cy="647700"/>
          </a:xfrm>
        </p:spPr>
        <p:txBody>
          <a:bodyPr/>
          <a:lstStyle/>
          <a:p>
            <a:r>
              <a:rPr lang="en-US" smtClean="0">
                <a:ea typeface="ＭＳ Ｐゴシック" pitchFamily="34" charset="-128"/>
              </a:rPr>
              <a:t>HIFI flux calibration (1)</a:t>
            </a:r>
          </a:p>
        </p:txBody>
      </p:sp>
      <p:sp>
        <p:nvSpPr>
          <p:cNvPr id="45059" name="Rectangle 3"/>
          <p:cNvSpPr>
            <a:spLocks noGrp="1" noChangeArrowheads="1"/>
          </p:cNvSpPr>
          <p:nvPr>
            <p:ph type="body" idx="1"/>
          </p:nvPr>
        </p:nvSpPr>
        <p:spPr>
          <a:xfrm>
            <a:off x="179388" y="2708275"/>
            <a:ext cx="5616575" cy="3313113"/>
          </a:xfrm>
        </p:spPr>
        <p:txBody>
          <a:bodyPr/>
          <a:lstStyle/>
          <a:p>
            <a:pPr marL="457200" indent="-457200"/>
            <a:r>
              <a:rPr lang="en-US" sz="2000" b="1" i="1" smtClean="0">
                <a:ea typeface="ＭＳ Ｐゴシック" pitchFamily="34" charset="-128"/>
              </a:rPr>
              <a:t>HIFI</a:t>
            </a:r>
            <a:r>
              <a:rPr lang="en-US" sz="2000" smtClean="0">
                <a:ea typeface="ＭＳ Ｐゴシック" pitchFamily="34" charset="-128"/>
              </a:rPr>
              <a:t> works with </a:t>
            </a:r>
            <a:r>
              <a:rPr lang="en-US" sz="2000" b="1" i="1" smtClean="0">
                <a:solidFill>
                  <a:schemeClr val="accent2"/>
                </a:solidFill>
                <a:ea typeface="ＭＳ Ｐゴシック" pitchFamily="34" charset="-128"/>
              </a:rPr>
              <a:t>differential signals</a:t>
            </a:r>
            <a:r>
              <a:rPr lang="en-US" sz="2000" smtClean="0">
                <a:ea typeface="ＭＳ Ｐゴシック" pitchFamily="34" charset="-128"/>
              </a:rPr>
              <a:t>, allowing to cancel out to 1</a:t>
            </a:r>
            <a:r>
              <a:rPr lang="en-US" sz="2000" baseline="30000" smtClean="0">
                <a:ea typeface="ＭＳ Ｐゴシック" pitchFamily="34" charset="-128"/>
              </a:rPr>
              <a:t>st</a:t>
            </a:r>
            <a:r>
              <a:rPr lang="en-US" sz="2000" smtClean="0">
                <a:ea typeface="ＭＳ Ｐゴシック" pitchFamily="34" charset="-128"/>
              </a:rPr>
              <a:t> order the telescope and instrument background (so-called </a:t>
            </a:r>
            <a:r>
              <a:rPr lang="en-US" sz="2000" b="1" i="1" smtClean="0">
                <a:solidFill>
                  <a:schemeClr val="accent2"/>
                </a:solidFill>
                <a:ea typeface="ＭＳ Ｐゴシック" pitchFamily="34" charset="-128"/>
              </a:rPr>
              <a:t>T</a:t>
            </a:r>
            <a:r>
              <a:rPr lang="en-US" sz="2000" b="1" i="1" baseline="-25000" smtClean="0">
                <a:solidFill>
                  <a:schemeClr val="accent2"/>
                </a:solidFill>
                <a:ea typeface="ＭＳ Ｐゴシック" pitchFamily="34" charset="-128"/>
              </a:rPr>
              <a:t>rec</a:t>
            </a:r>
            <a:r>
              <a:rPr lang="en-US" sz="2000" smtClean="0">
                <a:ea typeface="ＭＳ Ｐゴシック" pitchFamily="34" charset="-128"/>
              </a:rPr>
              <a:t>)</a:t>
            </a:r>
          </a:p>
          <a:p>
            <a:pPr marL="457200" indent="-457200"/>
            <a:r>
              <a:rPr lang="en-US" sz="2000" smtClean="0">
                <a:ea typeface="ＭＳ Ｐゴシック" pitchFamily="34" charset="-128"/>
              </a:rPr>
              <a:t>The instrument response is expressed as a </a:t>
            </a:r>
            <a:r>
              <a:rPr lang="en-US" sz="2000" b="1" i="1" smtClean="0">
                <a:solidFill>
                  <a:schemeClr val="accent2"/>
                </a:solidFill>
                <a:ea typeface="ＭＳ Ｐゴシック" pitchFamily="34" charset="-128"/>
              </a:rPr>
              <a:t>band-pass </a:t>
            </a:r>
            <a:r>
              <a:rPr lang="en-US" sz="2000" smtClean="0">
                <a:ea typeface="ＭＳ Ｐゴシック" pitchFamily="34" charset="-128"/>
              </a:rPr>
              <a:t>function, measured on two internal (</a:t>
            </a:r>
            <a:r>
              <a:rPr lang="en-US" sz="2000" b="1" i="1" smtClean="0">
                <a:solidFill>
                  <a:schemeClr val="accent2"/>
                </a:solidFill>
                <a:ea typeface="ＭＳ Ｐゴシック" pitchFamily="34" charset="-128"/>
              </a:rPr>
              <a:t>hot</a:t>
            </a:r>
            <a:r>
              <a:rPr lang="en-US" sz="2000" smtClean="0">
                <a:ea typeface="ＭＳ Ｐゴシック" pitchFamily="34" charset="-128"/>
              </a:rPr>
              <a:t> and </a:t>
            </a:r>
            <a:r>
              <a:rPr lang="en-US" sz="2000" b="1" i="1" smtClean="0">
                <a:solidFill>
                  <a:schemeClr val="accent2"/>
                </a:solidFill>
                <a:ea typeface="ＭＳ Ｐゴシック" pitchFamily="34" charset="-128"/>
              </a:rPr>
              <a:t>cold load</a:t>
            </a:r>
            <a:r>
              <a:rPr lang="en-US" sz="2000" smtClean="0">
                <a:ea typeface="ＭＳ Ｐゴシック" pitchFamily="34" charset="-128"/>
              </a:rPr>
              <a:t>) black-bodies</a:t>
            </a:r>
          </a:p>
          <a:p>
            <a:pPr marL="457200" indent="-457200"/>
            <a:r>
              <a:rPr lang="en-US" sz="2000" smtClean="0">
                <a:ea typeface="ＭＳ Ｐゴシック" pitchFamily="34" charset="-128"/>
              </a:rPr>
              <a:t>As such, the HIFI data are calibrated as </a:t>
            </a:r>
            <a:r>
              <a:rPr lang="en-US" sz="2000" b="1" i="1" smtClean="0">
                <a:solidFill>
                  <a:schemeClr val="accent2"/>
                </a:solidFill>
                <a:ea typeface="ＭＳ Ｐゴシック" pitchFamily="34" charset="-128"/>
              </a:rPr>
              <a:t>brightness temperature</a:t>
            </a:r>
            <a:r>
              <a:rPr lang="en-US" sz="2000" smtClean="0">
                <a:solidFill>
                  <a:schemeClr val="accent2"/>
                </a:solidFill>
                <a:ea typeface="ＭＳ Ｐゴシック" pitchFamily="34" charset="-128"/>
              </a:rPr>
              <a:t> </a:t>
            </a:r>
            <a:r>
              <a:rPr lang="en-US" sz="2000" smtClean="0">
                <a:ea typeface="ＭＳ Ｐゴシック" pitchFamily="34" charset="-128"/>
              </a:rPr>
              <a:t>[</a:t>
            </a:r>
            <a:r>
              <a:rPr lang="en-US" sz="2000" b="1" smtClean="0">
                <a:ea typeface="ＭＳ Ｐゴシック" pitchFamily="34" charset="-128"/>
              </a:rPr>
              <a:t>J</a:t>
            </a:r>
            <a:r>
              <a:rPr lang="en-US" sz="2000" b="1" baseline="-25000" smtClean="0">
                <a:ea typeface="ＭＳ Ｐゴシック" pitchFamily="34" charset="-128"/>
              </a:rPr>
              <a:t>ν</a:t>
            </a:r>
            <a:r>
              <a:rPr lang="en-US" sz="2000" b="1" smtClean="0">
                <a:ea typeface="ＭＳ Ｐゴシック" pitchFamily="34" charset="-128"/>
              </a:rPr>
              <a:t>=B</a:t>
            </a:r>
            <a:r>
              <a:rPr lang="en-US" sz="2000" b="1" baseline="-25000" smtClean="0">
                <a:ea typeface="ＭＳ Ｐゴシック" pitchFamily="34" charset="-128"/>
              </a:rPr>
              <a:t>ν</a:t>
            </a:r>
            <a:r>
              <a:rPr lang="en-US" sz="2000" b="1" smtClean="0">
                <a:ea typeface="ＭＳ Ｐゴシック" pitchFamily="34" charset="-128"/>
              </a:rPr>
              <a:t>(T)</a:t>
            </a:r>
            <a:r>
              <a:rPr lang="en-US" sz="2000" smtClean="0">
                <a:ea typeface="ＭＳ Ｐゴシック" pitchFamily="34" charset="-128"/>
              </a:rPr>
              <a:t>]</a:t>
            </a:r>
          </a:p>
        </p:txBody>
      </p:sp>
      <p:sp>
        <p:nvSpPr>
          <p:cNvPr id="45060" name="TextBox 10"/>
          <p:cNvSpPr txBox="1">
            <a:spLocks noChangeArrowheads="1"/>
          </p:cNvSpPr>
          <p:nvPr/>
        </p:nvSpPr>
        <p:spPr bwMode="auto">
          <a:xfrm>
            <a:off x="5867400" y="1484313"/>
            <a:ext cx="1512888" cy="646112"/>
          </a:xfrm>
          <a:prstGeom prst="rect">
            <a:avLst/>
          </a:prstGeom>
          <a:noFill/>
          <a:ln w="9525">
            <a:noFill/>
            <a:miter lim="800000"/>
            <a:headEnd/>
            <a:tailEnd/>
          </a:ln>
        </p:spPr>
        <p:txBody>
          <a:bodyPr>
            <a:spAutoFit/>
          </a:bodyPr>
          <a:lstStyle/>
          <a:p>
            <a:pPr eaLnBrk="0" hangingPunct="0"/>
            <a:r>
              <a:rPr lang="en-GB" sz="1800" b="1">
                <a:solidFill>
                  <a:srgbClr val="0000FF"/>
                </a:solidFill>
                <a:latin typeface="Calibri" pitchFamily="34" charset="0"/>
              </a:rPr>
              <a:t>Instrument response</a:t>
            </a:r>
          </a:p>
        </p:txBody>
      </p:sp>
      <p:sp>
        <p:nvSpPr>
          <p:cNvPr id="45061" name="TextBox 12"/>
          <p:cNvSpPr txBox="1">
            <a:spLocks noChangeArrowheads="1"/>
          </p:cNvSpPr>
          <p:nvPr/>
        </p:nvSpPr>
        <p:spPr bwMode="auto">
          <a:xfrm>
            <a:off x="3851275" y="2060575"/>
            <a:ext cx="1944688" cy="369888"/>
          </a:xfrm>
          <a:prstGeom prst="rect">
            <a:avLst/>
          </a:prstGeom>
          <a:noFill/>
          <a:ln w="9525">
            <a:noFill/>
            <a:miter lim="800000"/>
            <a:headEnd/>
            <a:tailEnd/>
          </a:ln>
        </p:spPr>
        <p:txBody>
          <a:bodyPr>
            <a:spAutoFit/>
          </a:bodyPr>
          <a:lstStyle/>
          <a:p>
            <a:pPr eaLnBrk="0" hangingPunct="0"/>
            <a:r>
              <a:rPr lang="en-GB" sz="1800" b="1">
                <a:solidFill>
                  <a:srgbClr val="0000FF"/>
                </a:solidFill>
                <a:latin typeface="Calibri" pitchFamily="34" charset="0"/>
              </a:rPr>
              <a:t>Forward efficiency</a:t>
            </a:r>
          </a:p>
        </p:txBody>
      </p:sp>
      <p:sp>
        <p:nvSpPr>
          <p:cNvPr id="45062" name="TextBox 13"/>
          <p:cNvSpPr txBox="1">
            <a:spLocks noChangeArrowheads="1"/>
          </p:cNvSpPr>
          <p:nvPr/>
        </p:nvSpPr>
        <p:spPr bwMode="auto">
          <a:xfrm>
            <a:off x="7164388" y="1052513"/>
            <a:ext cx="1800225" cy="647700"/>
          </a:xfrm>
          <a:prstGeom prst="rect">
            <a:avLst/>
          </a:prstGeom>
          <a:noFill/>
          <a:ln w="9525">
            <a:noFill/>
            <a:miter lim="800000"/>
            <a:headEnd/>
            <a:tailEnd/>
          </a:ln>
        </p:spPr>
        <p:txBody>
          <a:bodyPr>
            <a:spAutoFit/>
          </a:bodyPr>
          <a:lstStyle/>
          <a:p>
            <a:pPr algn="r" eaLnBrk="0" hangingPunct="0"/>
            <a:r>
              <a:rPr lang="en-GB" sz="1800" b="1">
                <a:solidFill>
                  <a:srgbClr val="0000FF"/>
                </a:solidFill>
                <a:latin typeface="Calibri" pitchFamily="34" charset="0"/>
              </a:rPr>
              <a:t>Source and reference counts</a:t>
            </a:r>
          </a:p>
        </p:txBody>
      </p:sp>
      <p:sp>
        <p:nvSpPr>
          <p:cNvPr id="45063" name="TextBox 14"/>
          <p:cNvSpPr txBox="1">
            <a:spLocks noChangeArrowheads="1"/>
          </p:cNvSpPr>
          <p:nvPr/>
        </p:nvSpPr>
        <p:spPr bwMode="auto">
          <a:xfrm>
            <a:off x="2771775" y="1773238"/>
            <a:ext cx="1655763" cy="646112"/>
          </a:xfrm>
          <a:prstGeom prst="rect">
            <a:avLst/>
          </a:prstGeom>
          <a:noFill/>
          <a:ln w="9525">
            <a:noFill/>
            <a:miter lim="800000"/>
            <a:headEnd/>
            <a:tailEnd/>
          </a:ln>
        </p:spPr>
        <p:txBody>
          <a:bodyPr>
            <a:spAutoFit/>
          </a:bodyPr>
          <a:lstStyle/>
          <a:p>
            <a:pPr eaLnBrk="0" hangingPunct="0"/>
            <a:r>
              <a:rPr lang="en-US" sz="1800" b="1">
                <a:solidFill>
                  <a:srgbClr val="0000FF"/>
                </a:solidFill>
                <a:latin typeface="Calibri" pitchFamily="34" charset="0"/>
              </a:rPr>
              <a:t>Source efficiency</a:t>
            </a:r>
            <a:endParaRPr lang="en-GB" sz="1800" b="1">
              <a:solidFill>
                <a:srgbClr val="0000FF"/>
              </a:solidFill>
              <a:latin typeface="Calibri" pitchFamily="34" charset="0"/>
            </a:endParaRPr>
          </a:p>
        </p:txBody>
      </p:sp>
      <p:sp>
        <p:nvSpPr>
          <p:cNvPr id="45064" name="TextBox 15"/>
          <p:cNvSpPr txBox="1">
            <a:spLocks noChangeArrowheads="1"/>
          </p:cNvSpPr>
          <p:nvPr/>
        </p:nvSpPr>
        <p:spPr bwMode="auto">
          <a:xfrm>
            <a:off x="179388" y="1641475"/>
            <a:ext cx="2520950" cy="923925"/>
          </a:xfrm>
          <a:prstGeom prst="rect">
            <a:avLst/>
          </a:prstGeom>
          <a:noFill/>
          <a:ln w="9525">
            <a:noFill/>
            <a:miter lim="800000"/>
            <a:headEnd/>
            <a:tailEnd/>
          </a:ln>
        </p:spPr>
        <p:txBody>
          <a:bodyPr>
            <a:spAutoFit/>
          </a:bodyPr>
          <a:lstStyle/>
          <a:p>
            <a:pPr eaLnBrk="0" hangingPunct="0"/>
            <a:r>
              <a:rPr lang="en-GB" sz="1800" b="1">
                <a:solidFill>
                  <a:srgbClr val="0000FF"/>
                </a:solidFill>
                <a:latin typeface="Calibri" pitchFamily="34" charset="0"/>
              </a:rPr>
              <a:t>Source and reference brightness temperature (</a:t>
            </a:r>
            <a:r>
              <a:rPr lang="en-GB" sz="1800" b="1">
                <a:solidFill>
                  <a:srgbClr val="FF0000"/>
                </a:solidFill>
                <a:latin typeface="Calibri" pitchFamily="34" charset="0"/>
              </a:rPr>
              <a:t>K, Double-Side-Band</a:t>
            </a:r>
            <a:r>
              <a:rPr lang="en-GB" sz="1800" b="1">
                <a:solidFill>
                  <a:srgbClr val="0000FF"/>
                </a:solidFill>
                <a:latin typeface="Calibri" pitchFamily="34" charset="0"/>
              </a:rPr>
              <a:t>)</a:t>
            </a:r>
          </a:p>
        </p:txBody>
      </p:sp>
      <p:cxnSp>
        <p:nvCxnSpPr>
          <p:cNvPr id="45065" name="Straight Arrow Connector 9"/>
          <p:cNvCxnSpPr>
            <a:cxnSpLocks noChangeShapeType="1"/>
          </p:cNvCxnSpPr>
          <p:nvPr/>
        </p:nvCxnSpPr>
        <p:spPr bwMode="auto">
          <a:xfrm flipH="1">
            <a:off x="7092950" y="1341438"/>
            <a:ext cx="647700" cy="0"/>
          </a:xfrm>
          <a:prstGeom prst="straightConnector1">
            <a:avLst/>
          </a:prstGeom>
          <a:noFill/>
          <a:ln w="38100">
            <a:solidFill>
              <a:srgbClr val="0000FF"/>
            </a:solidFill>
            <a:round/>
            <a:headEnd/>
            <a:tailEnd type="triangle" w="med" len="med"/>
          </a:ln>
        </p:spPr>
      </p:cxnSp>
      <p:cxnSp>
        <p:nvCxnSpPr>
          <p:cNvPr id="45066" name="Straight Arrow Connector 9"/>
          <p:cNvCxnSpPr>
            <a:cxnSpLocks noChangeShapeType="1"/>
            <a:stCxn id="45060" idx="1"/>
          </p:cNvCxnSpPr>
          <p:nvPr/>
        </p:nvCxnSpPr>
        <p:spPr bwMode="auto">
          <a:xfrm flipH="1" flipV="1">
            <a:off x="5364163" y="1665288"/>
            <a:ext cx="503237" cy="142875"/>
          </a:xfrm>
          <a:prstGeom prst="straightConnector1">
            <a:avLst/>
          </a:prstGeom>
          <a:noFill/>
          <a:ln w="38100">
            <a:solidFill>
              <a:srgbClr val="0000FF"/>
            </a:solidFill>
            <a:round/>
            <a:headEnd/>
            <a:tailEnd type="triangle" w="med" len="med"/>
          </a:ln>
        </p:spPr>
      </p:cxnSp>
      <p:cxnSp>
        <p:nvCxnSpPr>
          <p:cNvPr id="45067" name="Straight Arrow Connector 9"/>
          <p:cNvCxnSpPr>
            <a:cxnSpLocks noChangeShapeType="1"/>
          </p:cNvCxnSpPr>
          <p:nvPr/>
        </p:nvCxnSpPr>
        <p:spPr bwMode="auto">
          <a:xfrm flipV="1">
            <a:off x="2411413" y="1484313"/>
            <a:ext cx="215900" cy="360362"/>
          </a:xfrm>
          <a:prstGeom prst="straightConnector1">
            <a:avLst/>
          </a:prstGeom>
          <a:noFill/>
          <a:ln w="38100">
            <a:solidFill>
              <a:srgbClr val="0000FF"/>
            </a:solidFill>
            <a:round/>
            <a:headEnd/>
            <a:tailEnd type="triangle" w="med" len="med"/>
          </a:ln>
        </p:spPr>
      </p:cxnSp>
      <p:cxnSp>
        <p:nvCxnSpPr>
          <p:cNvPr id="45068" name="Straight Arrow Connector 9"/>
          <p:cNvCxnSpPr>
            <a:cxnSpLocks noChangeShapeType="1"/>
          </p:cNvCxnSpPr>
          <p:nvPr/>
        </p:nvCxnSpPr>
        <p:spPr bwMode="auto">
          <a:xfrm flipV="1">
            <a:off x="3708400" y="1773238"/>
            <a:ext cx="215900" cy="287337"/>
          </a:xfrm>
          <a:prstGeom prst="straightConnector1">
            <a:avLst/>
          </a:prstGeom>
          <a:noFill/>
          <a:ln w="38100">
            <a:solidFill>
              <a:srgbClr val="0000FF"/>
            </a:solidFill>
            <a:round/>
            <a:headEnd/>
            <a:tailEnd type="triangle" w="med" len="med"/>
          </a:ln>
        </p:spPr>
      </p:cxnSp>
      <p:cxnSp>
        <p:nvCxnSpPr>
          <p:cNvPr id="45069" name="Straight Arrow Connector 9"/>
          <p:cNvCxnSpPr>
            <a:cxnSpLocks noChangeShapeType="1"/>
          </p:cNvCxnSpPr>
          <p:nvPr/>
        </p:nvCxnSpPr>
        <p:spPr bwMode="auto">
          <a:xfrm flipV="1">
            <a:off x="4427538" y="1773238"/>
            <a:ext cx="73025" cy="360362"/>
          </a:xfrm>
          <a:prstGeom prst="straightConnector1">
            <a:avLst/>
          </a:prstGeom>
          <a:noFill/>
          <a:ln w="38100">
            <a:solidFill>
              <a:srgbClr val="0000FF"/>
            </a:solidFill>
            <a:round/>
            <a:headEnd/>
            <a:tailEnd type="triangle" w="med" len="med"/>
          </a:ln>
        </p:spPr>
      </p:cxnSp>
      <p:sp>
        <p:nvSpPr>
          <p:cNvPr id="45070" name="Rectangle 50"/>
          <p:cNvSpPr>
            <a:spLocks noChangeArrowheads="1"/>
          </p:cNvSpPr>
          <p:nvPr/>
        </p:nvSpPr>
        <p:spPr bwMode="auto">
          <a:xfrm>
            <a:off x="1876425" y="920750"/>
            <a:ext cx="6872288" cy="923925"/>
          </a:xfrm>
          <a:prstGeom prst="rect">
            <a:avLst/>
          </a:prstGeom>
          <a:noFill/>
          <a:ln w="9525">
            <a:noFill/>
            <a:miter lim="800000"/>
            <a:headEnd/>
            <a:tailEnd/>
          </a:ln>
        </p:spPr>
        <p:txBody>
          <a:bodyPr>
            <a:spAutoFit/>
          </a:bodyPr>
          <a:lstStyle/>
          <a:p>
            <a:pPr eaLnBrk="0" hangingPunct="0"/>
            <a:r>
              <a:rPr lang="en-GB" sz="3000" b="1" i="1">
                <a:latin typeface="Calibri" pitchFamily="34" charset="0"/>
                <a:cs typeface="Times New Roman" pitchFamily="18" charset="0"/>
              </a:rPr>
              <a:t>J</a:t>
            </a:r>
            <a:r>
              <a:rPr lang="en-GB" sz="3000" b="1" i="1" baseline="-25000">
                <a:solidFill>
                  <a:srgbClr val="000000"/>
                </a:solidFill>
                <a:latin typeface="Calibri" pitchFamily="34" charset="0"/>
                <a:cs typeface="Times New Roman" pitchFamily="18" charset="0"/>
              </a:rPr>
              <a:t>sou</a:t>
            </a:r>
            <a:r>
              <a:rPr lang="en-GB" sz="3000" b="1" i="1">
                <a:latin typeface="Calibri" pitchFamily="34" charset="0"/>
                <a:cs typeface="Times New Roman" pitchFamily="18" charset="0"/>
              </a:rPr>
              <a:t> </a:t>
            </a:r>
            <a:r>
              <a:rPr lang="en-US" sz="3000" b="1" i="1">
                <a:latin typeface="Calibri" pitchFamily="34" charset="0"/>
                <a:cs typeface="Times New Roman" pitchFamily="18" charset="0"/>
              </a:rPr>
              <a:t>–</a:t>
            </a:r>
            <a:r>
              <a:rPr lang="en-GB" sz="3000" b="1" i="1">
                <a:latin typeface="Calibri" pitchFamily="34" charset="0"/>
                <a:cs typeface="Times New Roman" pitchFamily="18" charset="0"/>
              </a:rPr>
              <a:t> J</a:t>
            </a:r>
            <a:r>
              <a:rPr lang="en-GB" sz="3000" b="1" i="1" baseline="-25000">
                <a:solidFill>
                  <a:srgbClr val="000000"/>
                </a:solidFill>
                <a:latin typeface="Calibri" pitchFamily="34" charset="0"/>
                <a:cs typeface="Times New Roman" pitchFamily="18" charset="0"/>
              </a:rPr>
              <a:t>OFF </a:t>
            </a:r>
            <a:r>
              <a:rPr lang="en-GB" sz="3000" b="1" i="1">
                <a:latin typeface="Calibri" pitchFamily="34" charset="0"/>
                <a:cs typeface="Times New Roman" pitchFamily="18" charset="0"/>
              </a:rPr>
              <a:t>=       </a:t>
            </a:r>
            <a:r>
              <a:rPr lang="en-GB" sz="3000" b="1" i="1" baseline="-25000">
                <a:latin typeface="Calibri" pitchFamily="34" charset="0"/>
                <a:cs typeface="Times New Roman" pitchFamily="18" charset="0"/>
              </a:rPr>
              <a:t> </a:t>
            </a:r>
            <a:r>
              <a:rPr lang="en-GB" sz="3000" b="1" i="1">
                <a:latin typeface="Calibri" pitchFamily="34" charset="0"/>
                <a:cs typeface="Times New Roman" pitchFamily="18" charset="0"/>
              </a:rPr>
              <a:t>            </a:t>
            </a:r>
            <a:r>
              <a:rPr lang="en-GB" sz="3000" b="1">
                <a:latin typeface="Calibri" pitchFamily="34" charset="0"/>
                <a:cs typeface="Times New Roman" pitchFamily="18" charset="0"/>
              </a:rPr>
              <a:t>[</a:t>
            </a:r>
            <a:r>
              <a:rPr lang="en-GB" sz="3000" b="1" i="1">
                <a:latin typeface="Calibri" pitchFamily="34" charset="0"/>
                <a:cs typeface="Times New Roman" pitchFamily="18" charset="0"/>
              </a:rPr>
              <a:t>C</a:t>
            </a:r>
            <a:r>
              <a:rPr lang="en-GB" sz="3000" b="1" i="1" baseline="-25000">
                <a:solidFill>
                  <a:srgbClr val="000000"/>
                </a:solidFill>
                <a:latin typeface="Calibri" pitchFamily="34" charset="0"/>
                <a:cs typeface="Times New Roman" pitchFamily="18" charset="0"/>
              </a:rPr>
              <a:t>sou</a:t>
            </a:r>
            <a:r>
              <a:rPr lang="en-GB" sz="3000" b="1" i="1">
                <a:latin typeface="Calibri" pitchFamily="34" charset="0"/>
                <a:cs typeface="Times New Roman" pitchFamily="18" charset="0"/>
              </a:rPr>
              <a:t> </a:t>
            </a:r>
            <a:r>
              <a:rPr lang="en-US" sz="3000" b="1">
                <a:latin typeface="Calibri" pitchFamily="34" charset="0"/>
                <a:cs typeface="Times New Roman" pitchFamily="18" charset="0"/>
              </a:rPr>
              <a:t>–</a:t>
            </a:r>
            <a:r>
              <a:rPr lang="en-GB" sz="3000" b="1">
                <a:latin typeface="Calibri" pitchFamily="34" charset="0"/>
                <a:cs typeface="Times New Roman" pitchFamily="18" charset="0"/>
              </a:rPr>
              <a:t> </a:t>
            </a:r>
            <a:r>
              <a:rPr lang="en-GB" sz="3000" b="1" i="1">
                <a:solidFill>
                  <a:srgbClr val="000000"/>
                </a:solidFill>
                <a:latin typeface="Calibri" pitchFamily="34" charset="0"/>
                <a:cs typeface="Times New Roman" pitchFamily="18" charset="0"/>
              </a:rPr>
              <a:t>C</a:t>
            </a:r>
            <a:r>
              <a:rPr lang="en-GB" sz="3000" b="1" i="1" baseline="-25000">
                <a:solidFill>
                  <a:srgbClr val="000000"/>
                </a:solidFill>
                <a:latin typeface="Calibri" pitchFamily="34" charset="0"/>
                <a:cs typeface="Times New Roman" pitchFamily="18" charset="0"/>
              </a:rPr>
              <a:t>OFF</a:t>
            </a:r>
            <a:r>
              <a:rPr lang="en-GB" sz="3000" b="1">
                <a:latin typeface="Calibri" pitchFamily="34" charset="0"/>
                <a:cs typeface="Times New Roman" pitchFamily="18" charset="0"/>
              </a:rPr>
              <a:t>]</a:t>
            </a:r>
            <a:endParaRPr lang="en-GB" sz="3000">
              <a:latin typeface="Calibri" pitchFamily="34" charset="0"/>
            </a:endParaRPr>
          </a:p>
          <a:p>
            <a:pPr eaLnBrk="0" hangingPunct="0"/>
            <a:endParaRPr lang="en-GB"/>
          </a:p>
        </p:txBody>
      </p:sp>
      <p:cxnSp>
        <p:nvCxnSpPr>
          <p:cNvPr id="52" name="Straight Connector 51"/>
          <p:cNvCxnSpPr/>
          <p:nvPr/>
        </p:nvCxnSpPr>
        <p:spPr>
          <a:xfrm>
            <a:off x="3741738" y="1268413"/>
            <a:ext cx="14779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5072" name="Rectangle 54"/>
          <p:cNvSpPr>
            <a:spLocks noChangeArrowheads="1"/>
          </p:cNvSpPr>
          <p:nvPr/>
        </p:nvSpPr>
        <p:spPr bwMode="auto">
          <a:xfrm>
            <a:off x="3708400" y="1196975"/>
            <a:ext cx="2376488" cy="554038"/>
          </a:xfrm>
          <a:prstGeom prst="rect">
            <a:avLst/>
          </a:prstGeom>
          <a:noFill/>
          <a:ln w="9525">
            <a:noFill/>
            <a:miter lim="800000"/>
            <a:headEnd/>
            <a:tailEnd/>
          </a:ln>
        </p:spPr>
        <p:txBody>
          <a:bodyPr>
            <a:spAutoFit/>
          </a:bodyPr>
          <a:lstStyle/>
          <a:p>
            <a:pPr eaLnBrk="0" hangingPunct="0"/>
            <a:r>
              <a:rPr lang="en-GB" sz="3000" b="1" i="1">
                <a:solidFill>
                  <a:srgbClr val="000000"/>
                </a:solidFill>
                <a:latin typeface="Calibri" pitchFamily="34" charset="0"/>
                <a:cs typeface="Times New Roman" pitchFamily="18" charset="0"/>
              </a:rPr>
              <a:t>η</a:t>
            </a:r>
            <a:r>
              <a:rPr lang="en-GB" sz="3000" b="1" i="1" baseline="-25000">
                <a:solidFill>
                  <a:srgbClr val="000000"/>
                </a:solidFill>
                <a:latin typeface="Calibri" pitchFamily="34" charset="0"/>
                <a:cs typeface="Times New Roman" pitchFamily="18" charset="0"/>
              </a:rPr>
              <a:t>sou</a:t>
            </a:r>
            <a:r>
              <a:rPr lang="en-GB" sz="3000" b="1" i="1">
                <a:solidFill>
                  <a:srgbClr val="000000"/>
                </a:solidFill>
                <a:latin typeface="Calibri" pitchFamily="34" charset="0"/>
                <a:cs typeface="Times New Roman" pitchFamily="18" charset="0"/>
              </a:rPr>
              <a:t>η</a:t>
            </a:r>
            <a:r>
              <a:rPr lang="en-GB" sz="3000" b="1" i="1" baseline="-25000">
                <a:solidFill>
                  <a:srgbClr val="000000"/>
                </a:solidFill>
                <a:latin typeface="Calibri" pitchFamily="34" charset="0"/>
                <a:cs typeface="Times New Roman" pitchFamily="18" charset="0"/>
              </a:rPr>
              <a:t>l</a:t>
            </a:r>
            <a:r>
              <a:rPr lang="en-GB" sz="3000" b="1" i="1">
                <a:solidFill>
                  <a:srgbClr val="000000"/>
                </a:solidFill>
                <a:latin typeface="Calibri" pitchFamily="34" charset="0"/>
                <a:cs typeface="Times New Roman" pitchFamily="18" charset="0"/>
              </a:rPr>
              <a:t>G</a:t>
            </a:r>
            <a:r>
              <a:rPr lang="en-GB" sz="3000" b="1" i="1" baseline="-25000">
                <a:solidFill>
                  <a:srgbClr val="000000"/>
                </a:solidFill>
                <a:latin typeface="Calibri" pitchFamily="34" charset="0"/>
                <a:cs typeface="Times New Roman" pitchFamily="18" charset="0"/>
              </a:rPr>
              <a:t>inst</a:t>
            </a:r>
            <a:endParaRPr lang="en-GB" sz="3000">
              <a:latin typeface="Calibri" pitchFamily="34" charset="0"/>
            </a:endParaRPr>
          </a:p>
        </p:txBody>
      </p:sp>
      <p:sp>
        <p:nvSpPr>
          <p:cNvPr id="45073" name="Rectangle 58"/>
          <p:cNvSpPr>
            <a:spLocks noChangeArrowheads="1"/>
          </p:cNvSpPr>
          <p:nvPr/>
        </p:nvSpPr>
        <p:spPr bwMode="auto">
          <a:xfrm>
            <a:off x="4330700" y="714375"/>
            <a:ext cx="528638" cy="554038"/>
          </a:xfrm>
          <a:prstGeom prst="rect">
            <a:avLst/>
          </a:prstGeom>
          <a:noFill/>
          <a:ln w="9525">
            <a:noFill/>
            <a:miter lim="800000"/>
            <a:headEnd/>
            <a:tailEnd/>
          </a:ln>
        </p:spPr>
        <p:txBody>
          <a:bodyPr>
            <a:spAutoFit/>
          </a:bodyPr>
          <a:lstStyle/>
          <a:p>
            <a:pPr eaLnBrk="0" hangingPunct="0"/>
            <a:r>
              <a:rPr lang="en-GB" sz="3000" b="1" i="1">
                <a:solidFill>
                  <a:srgbClr val="000000"/>
                </a:solidFill>
                <a:latin typeface="Calibri" pitchFamily="34" charset="0"/>
                <a:cs typeface="Times New Roman" pitchFamily="18" charset="0"/>
              </a:rPr>
              <a:t>1</a:t>
            </a:r>
            <a:endParaRPr lang="en-GB" sz="3000">
              <a:latin typeface="Calibri" pitchFamily="34" charset="0"/>
            </a:endParaRPr>
          </a:p>
        </p:txBody>
      </p:sp>
      <p:cxnSp>
        <p:nvCxnSpPr>
          <p:cNvPr id="45074" name="Straight Arrow Connector 9"/>
          <p:cNvCxnSpPr>
            <a:cxnSpLocks noChangeShapeType="1"/>
          </p:cNvCxnSpPr>
          <p:nvPr/>
        </p:nvCxnSpPr>
        <p:spPr bwMode="auto">
          <a:xfrm>
            <a:off x="6221413" y="5300663"/>
            <a:ext cx="215900" cy="576262"/>
          </a:xfrm>
          <a:prstGeom prst="straightConnector1">
            <a:avLst/>
          </a:prstGeom>
          <a:noFill/>
          <a:ln w="38100">
            <a:solidFill>
              <a:srgbClr val="0000FF"/>
            </a:solidFill>
            <a:round/>
            <a:headEnd/>
            <a:tailEnd type="triangle" w="med" len="med"/>
          </a:ln>
        </p:spPr>
      </p:cxnSp>
      <p:sp>
        <p:nvSpPr>
          <p:cNvPr id="45075" name="TextBox 78"/>
          <p:cNvSpPr txBox="1">
            <a:spLocks noChangeArrowheads="1"/>
          </p:cNvSpPr>
          <p:nvPr/>
        </p:nvSpPr>
        <p:spPr bwMode="auto">
          <a:xfrm>
            <a:off x="5573713" y="4652963"/>
            <a:ext cx="1368425" cy="646112"/>
          </a:xfrm>
          <a:prstGeom prst="rect">
            <a:avLst/>
          </a:prstGeom>
          <a:noFill/>
          <a:ln w="9525">
            <a:noFill/>
            <a:miter lim="800000"/>
            <a:headEnd/>
            <a:tailEnd/>
          </a:ln>
        </p:spPr>
        <p:txBody>
          <a:bodyPr>
            <a:spAutoFit/>
          </a:bodyPr>
          <a:lstStyle/>
          <a:p>
            <a:pPr eaLnBrk="0" hangingPunct="0"/>
            <a:r>
              <a:rPr lang="en-GB" sz="1800" b="1">
                <a:solidFill>
                  <a:srgbClr val="0000FF"/>
                </a:solidFill>
                <a:latin typeface="Calibri" pitchFamily="34" charset="0"/>
              </a:rPr>
              <a:t>Coupling to the loads</a:t>
            </a:r>
          </a:p>
        </p:txBody>
      </p:sp>
      <p:cxnSp>
        <p:nvCxnSpPr>
          <p:cNvPr id="45076" name="Straight Arrow Connector 9"/>
          <p:cNvCxnSpPr>
            <a:cxnSpLocks noChangeShapeType="1"/>
          </p:cNvCxnSpPr>
          <p:nvPr/>
        </p:nvCxnSpPr>
        <p:spPr bwMode="auto">
          <a:xfrm flipH="1">
            <a:off x="7373938" y="5084763"/>
            <a:ext cx="215900" cy="288925"/>
          </a:xfrm>
          <a:prstGeom prst="straightConnector1">
            <a:avLst/>
          </a:prstGeom>
          <a:noFill/>
          <a:ln w="38100">
            <a:solidFill>
              <a:srgbClr val="0000FF"/>
            </a:solidFill>
            <a:round/>
            <a:headEnd/>
            <a:tailEnd type="triangle" w="med" len="med"/>
          </a:ln>
        </p:spPr>
      </p:cxnSp>
      <p:pic>
        <p:nvPicPr>
          <p:cNvPr id="45077" name="Picture 40" descr="bandpass.png"/>
          <p:cNvPicPr>
            <a:picLocks noChangeAspect="1"/>
          </p:cNvPicPr>
          <p:nvPr/>
        </p:nvPicPr>
        <p:blipFill>
          <a:blip r:embed="rId2" cstate="print"/>
          <a:srcRect/>
          <a:stretch>
            <a:fillRect/>
          </a:stretch>
        </p:blipFill>
        <p:spPr bwMode="auto">
          <a:xfrm>
            <a:off x="6011863" y="2636838"/>
            <a:ext cx="2854325" cy="2160587"/>
          </a:xfrm>
          <a:prstGeom prst="rect">
            <a:avLst/>
          </a:prstGeom>
          <a:noFill/>
          <a:ln w="9525">
            <a:noFill/>
            <a:miter lim="800000"/>
            <a:headEnd/>
            <a:tailEnd/>
          </a:ln>
        </p:spPr>
      </p:pic>
      <p:sp>
        <p:nvSpPr>
          <p:cNvPr id="45078" name="TextBox 89"/>
          <p:cNvSpPr txBox="1">
            <a:spLocks noChangeArrowheads="1"/>
          </p:cNvSpPr>
          <p:nvPr/>
        </p:nvSpPr>
        <p:spPr bwMode="auto">
          <a:xfrm>
            <a:off x="6156325" y="2195513"/>
            <a:ext cx="2592388" cy="585787"/>
          </a:xfrm>
          <a:prstGeom prst="rect">
            <a:avLst/>
          </a:prstGeom>
          <a:noFill/>
          <a:ln w="9525">
            <a:noFill/>
            <a:miter lim="800000"/>
            <a:headEnd/>
            <a:tailEnd/>
          </a:ln>
        </p:spPr>
        <p:txBody>
          <a:bodyPr>
            <a:spAutoFit/>
          </a:bodyPr>
          <a:lstStyle/>
          <a:p>
            <a:pPr algn="ctr" eaLnBrk="0" hangingPunct="0"/>
            <a:r>
              <a:rPr lang="en-GB" sz="1600" b="1">
                <a:solidFill>
                  <a:srgbClr val="0000FF"/>
                </a:solidFill>
                <a:latin typeface="Calibri" pitchFamily="34" charset="0"/>
              </a:rPr>
              <a:t>Example of an HIFI band-pass function</a:t>
            </a:r>
          </a:p>
        </p:txBody>
      </p:sp>
      <p:sp>
        <p:nvSpPr>
          <p:cNvPr id="45079" name="Rectangle 42"/>
          <p:cNvSpPr>
            <a:spLocks noChangeArrowheads="1"/>
          </p:cNvSpPr>
          <p:nvPr/>
        </p:nvSpPr>
        <p:spPr bwMode="auto">
          <a:xfrm>
            <a:off x="4840288" y="5386388"/>
            <a:ext cx="1081087" cy="922337"/>
          </a:xfrm>
          <a:prstGeom prst="rect">
            <a:avLst/>
          </a:prstGeom>
          <a:noFill/>
          <a:ln w="9525">
            <a:noFill/>
            <a:miter lim="800000"/>
            <a:headEnd/>
            <a:tailEnd/>
          </a:ln>
        </p:spPr>
        <p:txBody>
          <a:bodyPr>
            <a:spAutoFit/>
          </a:bodyPr>
          <a:lstStyle/>
          <a:p>
            <a:pPr eaLnBrk="0" hangingPunct="0"/>
            <a:r>
              <a:rPr lang="en-GB" sz="3000" b="1" i="1">
                <a:solidFill>
                  <a:srgbClr val="000000"/>
                </a:solidFill>
                <a:latin typeface="Calibri" pitchFamily="34" charset="0"/>
                <a:cs typeface="Times New Roman" pitchFamily="18" charset="0"/>
              </a:rPr>
              <a:t>G</a:t>
            </a:r>
            <a:r>
              <a:rPr lang="en-GB" sz="3000" b="1" i="1" baseline="-25000">
                <a:solidFill>
                  <a:srgbClr val="000000"/>
                </a:solidFill>
                <a:latin typeface="Calibri" pitchFamily="34" charset="0"/>
                <a:cs typeface="Times New Roman" pitchFamily="18" charset="0"/>
              </a:rPr>
              <a:t>inst </a:t>
            </a:r>
            <a:r>
              <a:rPr lang="en-GB" sz="3000" b="1" i="1">
                <a:latin typeface="Calibri" pitchFamily="34" charset="0"/>
                <a:cs typeface="Times New Roman" pitchFamily="18" charset="0"/>
              </a:rPr>
              <a:t>=                 </a:t>
            </a:r>
            <a:endParaRPr lang="en-GB" sz="3000">
              <a:latin typeface="Calibri" pitchFamily="34" charset="0"/>
            </a:endParaRPr>
          </a:p>
          <a:p>
            <a:pPr eaLnBrk="0" hangingPunct="0"/>
            <a:endParaRPr lang="en-GB"/>
          </a:p>
        </p:txBody>
      </p:sp>
      <p:cxnSp>
        <p:nvCxnSpPr>
          <p:cNvPr id="44" name="Straight Connector 43"/>
          <p:cNvCxnSpPr/>
          <p:nvPr/>
        </p:nvCxnSpPr>
        <p:spPr>
          <a:xfrm>
            <a:off x="5895975" y="5732463"/>
            <a:ext cx="284638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5081" name="Rectangle 44"/>
          <p:cNvSpPr>
            <a:spLocks noChangeArrowheads="1"/>
          </p:cNvSpPr>
          <p:nvPr/>
        </p:nvSpPr>
        <p:spPr bwMode="auto">
          <a:xfrm>
            <a:off x="5789613" y="5661025"/>
            <a:ext cx="3384550" cy="554038"/>
          </a:xfrm>
          <a:prstGeom prst="rect">
            <a:avLst/>
          </a:prstGeom>
          <a:noFill/>
          <a:ln w="9525">
            <a:noFill/>
            <a:miter lim="800000"/>
            <a:headEnd/>
            <a:tailEnd/>
          </a:ln>
        </p:spPr>
        <p:txBody>
          <a:bodyPr>
            <a:spAutoFit/>
          </a:bodyPr>
          <a:lstStyle/>
          <a:p>
            <a:pPr eaLnBrk="0" hangingPunct="0"/>
            <a:r>
              <a:rPr lang="en-GB" sz="3000" b="1" i="1">
                <a:solidFill>
                  <a:srgbClr val="000000"/>
                </a:solidFill>
                <a:latin typeface="Calibri" pitchFamily="34" charset="0"/>
                <a:cs typeface="Times New Roman" pitchFamily="18" charset="0"/>
              </a:rPr>
              <a:t>(η</a:t>
            </a:r>
            <a:r>
              <a:rPr lang="en-GB" sz="3000" b="1" i="1" baseline="-25000">
                <a:solidFill>
                  <a:srgbClr val="000000"/>
                </a:solidFill>
                <a:latin typeface="Calibri" pitchFamily="34" charset="0"/>
                <a:cs typeface="Times New Roman" pitchFamily="18" charset="0"/>
              </a:rPr>
              <a:t>h</a:t>
            </a:r>
            <a:r>
              <a:rPr lang="en-GB" sz="3000" b="1" i="1">
                <a:solidFill>
                  <a:srgbClr val="000000"/>
                </a:solidFill>
                <a:latin typeface="Calibri" pitchFamily="34" charset="0"/>
                <a:cs typeface="Times New Roman" pitchFamily="18" charset="0"/>
              </a:rPr>
              <a:t> + η</a:t>
            </a:r>
            <a:r>
              <a:rPr lang="en-GB" sz="3000" b="1" i="1" baseline="-25000">
                <a:solidFill>
                  <a:srgbClr val="000000"/>
                </a:solidFill>
                <a:latin typeface="Calibri" pitchFamily="34" charset="0"/>
                <a:cs typeface="Times New Roman" pitchFamily="18" charset="0"/>
              </a:rPr>
              <a:t>c</a:t>
            </a:r>
            <a:r>
              <a:rPr lang="en-GB" sz="3000" b="1" i="1">
                <a:latin typeface="Calibri" pitchFamily="34" charset="0"/>
                <a:cs typeface="Times New Roman" pitchFamily="18" charset="0"/>
              </a:rPr>
              <a:t> - 1)[J</a:t>
            </a:r>
            <a:r>
              <a:rPr lang="en-GB" sz="3000" b="1" i="1" baseline="-25000">
                <a:solidFill>
                  <a:srgbClr val="000000"/>
                </a:solidFill>
                <a:latin typeface="Calibri" pitchFamily="34" charset="0"/>
                <a:cs typeface="Times New Roman" pitchFamily="18" charset="0"/>
              </a:rPr>
              <a:t>h</a:t>
            </a:r>
            <a:r>
              <a:rPr lang="en-GB" sz="3000" b="1" i="1">
                <a:latin typeface="Calibri" pitchFamily="34" charset="0"/>
                <a:cs typeface="Times New Roman" pitchFamily="18" charset="0"/>
              </a:rPr>
              <a:t> </a:t>
            </a:r>
            <a:r>
              <a:rPr lang="en-US" sz="3000" b="1">
                <a:latin typeface="Calibri" pitchFamily="34" charset="0"/>
                <a:cs typeface="Times New Roman" pitchFamily="18" charset="0"/>
              </a:rPr>
              <a:t>–</a:t>
            </a:r>
            <a:r>
              <a:rPr lang="en-GB" sz="3000" b="1">
                <a:latin typeface="Calibri" pitchFamily="34" charset="0"/>
                <a:cs typeface="Times New Roman" pitchFamily="18" charset="0"/>
              </a:rPr>
              <a:t> </a:t>
            </a:r>
            <a:r>
              <a:rPr lang="en-GB" sz="3000" b="1" i="1">
                <a:solidFill>
                  <a:srgbClr val="000000"/>
                </a:solidFill>
                <a:latin typeface="Calibri" pitchFamily="34" charset="0"/>
                <a:cs typeface="Times New Roman" pitchFamily="18" charset="0"/>
              </a:rPr>
              <a:t>J</a:t>
            </a:r>
            <a:r>
              <a:rPr lang="en-GB" sz="3000" b="1" i="1" baseline="-25000">
                <a:solidFill>
                  <a:srgbClr val="000000"/>
                </a:solidFill>
                <a:latin typeface="Calibri" pitchFamily="34" charset="0"/>
                <a:cs typeface="Times New Roman" pitchFamily="18" charset="0"/>
              </a:rPr>
              <a:t>c</a:t>
            </a:r>
            <a:r>
              <a:rPr lang="en-GB" sz="3000" b="1" i="1">
                <a:latin typeface="Calibri" pitchFamily="34" charset="0"/>
                <a:cs typeface="Times New Roman" pitchFamily="18" charset="0"/>
              </a:rPr>
              <a:t>]</a:t>
            </a:r>
            <a:endParaRPr lang="en-GB" sz="3000">
              <a:latin typeface="Calibri" pitchFamily="34" charset="0"/>
            </a:endParaRPr>
          </a:p>
        </p:txBody>
      </p:sp>
      <p:sp>
        <p:nvSpPr>
          <p:cNvPr id="45082" name="Rectangle 45"/>
          <p:cNvSpPr>
            <a:spLocks noChangeArrowheads="1"/>
          </p:cNvSpPr>
          <p:nvPr/>
        </p:nvSpPr>
        <p:spPr bwMode="auto">
          <a:xfrm>
            <a:off x="6797675" y="5157788"/>
            <a:ext cx="1584325" cy="574675"/>
          </a:xfrm>
          <a:prstGeom prst="rect">
            <a:avLst/>
          </a:prstGeom>
          <a:noFill/>
          <a:ln w="9525">
            <a:noFill/>
            <a:miter lim="800000"/>
            <a:headEnd/>
            <a:tailEnd/>
          </a:ln>
        </p:spPr>
        <p:txBody>
          <a:bodyPr>
            <a:spAutoFit/>
          </a:bodyPr>
          <a:lstStyle/>
          <a:p>
            <a:pPr eaLnBrk="0" hangingPunct="0"/>
            <a:r>
              <a:rPr lang="en-GB" sz="3000" b="1" i="1">
                <a:latin typeface="Calibri" pitchFamily="34" charset="0"/>
                <a:cs typeface="Times New Roman" pitchFamily="18" charset="0"/>
              </a:rPr>
              <a:t>C</a:t>
            </a:r>
            <a:r>
              <a:rPr lang="en-GB" sz="3000" b="1" i="1" baseline="-25000">
                <a:solidFill>
                  <a:srgbClr val="000000"/>
                </a:solidFill>
                <a:latin typeface="Calibri" pitchFamily="34" charset="0"/>
                <a:cs typeface="Times New Roman" pitchFamily="18" charset="0"/>
              </a:rPr>
              <a:t>h</a:t>
            </a:r>
            <a:r>
              <a:rPr lang="en-GB" sz="3000" b="1" i="1">
                <a:latin typeface="Calibri" pitchFamily="34" charset="0"/>
                <a:cs typeface="Times New Roman" pitchFamily="18" charset="0"/>
              </a:rPr>
              <a:t> </a:t>
            </a:r>
            <a:r>
              <a:rPr lang="en-US" sz="3000" b="1">
                <a:latin typeface="Calibri" pitchFamily="34" charset="0"/>
                <a:cs typeface="Times New Roman" pitchFamily="18" charset="0"/>
              </a:rPr>
              <a:t>–</a:t>
            </a:r>
            <a:r>
              <a:rPr lang="en-GB" sz="3000" b="1">
                <a:latin typeface="Calibri" pitchFamily="34" charset="0"/>
                <a:cs typeface="Times New Roman" pitchFamily="18" charset="0"/>
              </a:rPr>
              <a:t> </a:t>
            </a:r>
            <a:r>
              <a:rPr lang="en-GB" sz="3000" b="1" i="1">
                <a:solidFill>
                  <a:srgbClr val="000000"/>
                </a:solidFill>
                <a:latin typeface="Calibri" pitchFamily="34" charset="0"/>
                <a:cs typeface="Times New Roman" pitchFamily="18" charset="0"/>
              </a:rPr>
              <a:t>C</a:t>
            </a:r>
            <a:r>
              <a:rPr lang="en-GB" sz="3000" b="1" i="1" baseline="-25000">
                <a:solidFill>
                  <a:srgbClr val="000000"/>
                </a:solidFill>
                <a:latin typeface="Calibri" pitchFamily="34" charset="0"/>
                <a:cs typeface="Times New Roman" pitchFamily="18" charset="0"/>
              </a:rPr>
              <a:t>c</a:t>
            </a:r>
            <a:endParaRPr lang="en-GB" sz="3000">
              <a:latin typeface="Calibri" pitchFamily="34" charset="0"/>
            </a:endParaRPr>
          </a:p>
        </p:txBody>
      </p:sp>
      <p:sp>
        <p:nvSpPr>
          <p:cNvPr id="45083" name="TextBox 48"/>
          <p:cNvSpPr txBox="1">
            <a:spLocks noChangeArrowheads="1"/>
          </p:cNvSpPr>
          <p:nvPr/>
        </p:nvSpPr>
        <p:spPr bwMode="auto">
          <a:xfrm>
            <a:off x="7094538" y="4724400"/>
            <a:ext cx="1800225" cy="647700"/>
          </a:xfrm>
          <a:prstGeom prst="rect">
            <a:avLst/>
          </a:prstGeom>
          <a:noFill/>
          <a:ln w="9525">
            <a:noFill/>
            <a:miter lim="800000"/>
            <a:headEnd/>
            <a:tailEnd/>
          </a:ln>
        </p:spPr>
        <p:txBody>
          <a:bodyPr>
            <a:spAutoFit/>
          </a:bodyPr>
          <a:lstStyle/>
          <a:p>
            <a:pPr algn="r" eaLnBrk="0" hangingPunct="0"/>
            <a:r>
              <a:rPr lang="en-US" sz="1800" b="1">
                <a:solidFill>
                  <a:srgbClr val="0000FF"/>
                </a:solidFill>
                <a:latin typeface="Calibri" pitchFamily="34" charset="0"/>
              </a:rPr>
              <a:t>H</a:t>
            </a:r>
            <a:r>
              <a:rPr lang="en-GB" sz="1800" b="1">
                <a:solidFill>
                  <a:srgbClr val="0000FF"/>
                </a:solidFill>
                <a:latin typeface="Calibri" pitchFamily="34" charset="0"/>
              </a:rPr>
              <a:t>ot and cold load counts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755650" y="44450"/>
            <a:ext cx="7488238" cy="647700"/>
          </a:xfrm>
        </p:spPr>
        <p:txBody>
          <a:bodyPr/>
          <a:lstStyle/>
          <a:p>
            <a:r>
              <a:rPr lang="en-US" smtClean="0">
                <a:ea typeface="ＭＳ Ｐゴシック" pitchFamily="34" charset="-128"/>
              </a:rPr>
              <a:t>HIFI flux calibration (2)</a:t>
            </a:r>
          </a:p>
        </p:txBody>
      </p:sp>
      <p:sp>
        <p:nvSpPr>
          <p:cNvPr id="46083" name="Rectangle 3"/>
          <p:cNvSpPr>
            <a:spLocks noGrp="1" noChangeArrowheads="1"/>
          </p:cNvSpPr>
          <p:nvPr>
            <p:ph type="body" idx="1"/>
          </p:nvPr>
        </p:nvSpPr>
        <p:spPr>
          <a:xfrm>
            <a:off x="179388" y="836613"/>
            <a:ext cx="8640762" cy="1871662"/>
          </a:xfrm>
        </p:spPr>
        <p:txBody>
          <a:bodyPr/>
          <a:lstStyle/>
          <a:p>
            <a:pPr marL="457200" indent="-457200"/>
            <a:r>
              <a:rPr lang="en-US" sz="2000" smtClean="0">
                <a:ea typeface="ＭＳ Ｐゴシック" pitchFamily="34" charset="-128"/>
              </a:rPr>
              <a:t>The </a:t>
            </a:r>
            <a:r>
              <a:rPr lang="en-US" sz="2000" b="1" i="1" smtClean="0">
                <a:ea typeface="ＭＳ Ｐゴシック" pitchFamily="34" charset="-128"/>
              </a:rPr>
              <a:t>HIFI</a:t>
            </a:r>
            <a:r>
              <a:rPr lang="en-US" sz="2000" smtClean="0">
                <a:ea typeface="ＭＳ Ｐゴシック" pitchFamily="34" charset="-128"/>
              </a:rPr>
              <a:t> calibration is thus based on a </a:t>
            </a:r>
            <a:r>
              <a:rPr lang="en-US" sz="2000" b="1" i="1" smtClean="0">
                <a:solidFill>
                  <a:schemeClr val="accent2"/>
                </a:solidFill>
                <a:ea typeface="ＭＳ Ｐゴシック" pitchFamily="34" charset="-128"/>
              </a:rPr>
              <a:t>three points (hot, cold, blank sky OFF)</a:t>
            </a:r>
            <a:r>
              <a:rPr lang="en-US" sz="2000" smtClean="0">
                <a:ea typeface="ＭＳ Ｐゴシック" pitchFamily="34" charset="-128"/>
              </a:rPr>
              <a:t> measurement scheme</a:t>
            </a:r>
          </a:p>
          <a:p>
            <a:pPr marL="857250" lvl="1" indent="-457200"/>
            <a:r>
              <a:rPr lang="en-US" sz="2000" smtClean="0">
                <a:ea typeface="ＭＳ Ｐゴシック" pitchFamily="34" charset="-128"/>
              </a:rPr>
              <a:t>Unlike for the ground-based radio-telescopes, the OFF is not used for atmosphere calibration, but rather for standing wave mitigation</a:t>
            </a:r>
          </a:p>
          <a:p>
            <a:pPr marL="857250" lvl="1" indent="-457200"/>
            <a:r>
              <a:rPr lang="en-US" sz="2000" smtClean="0">
                <a:ea typeface="ＭＳ Ｐゴシック" pitchFamily="34" charset="-128"/>
              </a:rPr>
              <a:t>The rate at which those points are visited depends on the drift characteristics applying to each of the 14 detector bands</a:t>
            </a:r>
          </a:p>
        </p:txBody>
      </p:sp>
      <p:sp>
        <p:nvSpPr>
          <p:cNvPr id="46084" name="Rectangle 3"/>
          <p:cNvSpPr txBox="1">
            <a:spLocks noChangeArrowheads="1"/>
          </p:cNvSpPr>
          <p:nvPr/>
        </p:nvSpPr>
        <p:spPr bwMode="auto">
          <a:xfrm>
            <a:off x="179388" y="2863850"/>
            <a:ext cx="4968875" cy="3455988"/>
          </a:xfrm>
          <a:prstGeom prst="rect">
            <a:avLst/>
          </a:prstGeom>
          <a:noFill/>
          <a:ln w="9525">
            <a:noFill/>
            <a:miter lim="800000"/>
            <a:headEnd/>
            <a:tailEnd/>
          </a:ln>
        </p:spPr>
        <p:txBody>
          <a:bodyPr/>
          <a:lstStyle/>
          <a:p>
            <a:pPr marL="457200" indent="-457200" eaLnBrk="0" hangingPunct="0">
              <a:spcBef>
                <a:spcPct val="20000"/>
              </a:spcBef>
              <a:buFontTx/>
              <a:buChar char="•"/>
            </a:pPr>
            <a:r>
              <a:rPr lang="en-US" sz="2000"/>
              <a:t>The standard HIFI products are calibrated on the so-called </a:t>
            </a:r>
            <a:r>
              <a:rPr lang="en-US" sz="2000" b="1" i="1">
                <a:solidFill>
                  <a:schemeClr val="accent2"/>
                </a:solidFill>
              </a:rPr>
              <a:t>T</a:t>
            </a:r>
            <a:r>
              <a:rPr lang="en-US" sz="2000" b="1" i="1" baseline="-25000">
                <a:solidFill>
                  <a:schemeClr val="accent2"/>
                </a:solidFill>
              </a:rPr>
              <a:t>A</a:t>
            </a:r>
            <a:r>
              <a:rPr lang="en-US" sz="2000" b="1" i="1">
                <a:solidFill>
                  <a:schemeClr val="accent2"/>
                </a:solidFill>
              </a:rPr>
              <a:t>*</a:t>
            </a:r>
            <a:r>
              <a:rPr lang="en-US" sz="2000"/>
              <a:t> scale</a:t>
            </a:r>
          </a:p>
          <a:p>
            <a:pPr marL="857250" lvl="1" indent="-457200" eaLnBrk="0" hangingPunct="0">
              <a:spcBef>
                <a:spcPct val="20000"/>
              </a:spcBef>
              <a:buFontTx/>
              <a:buChar char="–"/>
            </a:pPr>
            <a:r>
              <a:rPr lang="en-US" sz="1800"/>
              <a:t>Calibration onto a </a:t>
            </a:r>
            <a:r>
              <a:rPr lang="en-US" sz="1800" b="1" i="1">
                <a:solidFill>
                  <a:schemeClr val="accent2"/>
                </a:solidFill>
              </a:rPr>
              <a:t>single-side-band</a:t>
            </a:r>
            <a:r>
              <a:rPr lang="en-US" sz="1800"/>
              <a:t> scale require correction from the </a:t>
            </a:r>
            <a:r>
              <a:rPr lang="en-US" sz="1800" b="1" i="1">
                <a:solidFill>
                  <a:schemeClr val="accent2"/>
                </a:solidFill>
              </a:rPr>
              <a:t>side-band ratio (SBR)</a:t>
            </a:r>
          </a:p>
          <a:p>
            <a:pPr marL="857250" lvl="1" indent="-457200" eaLnBrk="0" hangingPunct="0">
              <a:spcBef>
                <a:spcPct val="20000"/>
              </a:spcBef>
              <a:buFontTx/>
              <a:buChar char="–"/>
            </a:pPr>
            <a:r>
              <a:rPr lang="en-US" sz="1800"/>
              <a:t>Source coupling correction depends on the source extent compared to the beam – many radio-astronomers convert their data into a </a:t>
            </a:r>
            <a:r>
              <a:rPr lang="en-US" sz="1800" b="1" i="1">
                <a:solidFill>
                  <a:schemeClr val="accent2"/>
                </a:solidFill>
              </a:rPr>
              <a:t>main beam temperature:</a:t>
            </a:r>
            <a:endParaRPr lang="en-US" sz="1800"/>
          </a:p>
        </p:txBody>
      </p:sp>
      <p:cxnSp>
        <p:nvCxnSpPr>
          <p:cNvPr id="46085" name="Straight Arrow Connector 9"/>
          <p:cNvCxnSpPr>
            <a:cxnSpLocks noChangeShapeType="1"/>
          </p:cNvCxnSpPr>
          <p:nvPr/>
        </p:nvCxnSpPr>
        <p:spPr bwMode="auto">
          <a:xfrm flipH="1" flipV="1">
            <a:off x="8101013" y="3500438"/>
            <a:ext cx="287337" cy="73025"/>
          </a:xfrm>
          <a:prstGeom prst="straightConnector1">
            <a:avLst/>
          </a:prstGeom>
          <a:noFill/>
          <a:ln w="38100">
            <a:solidFill>
              <a:srgbClr val="0000FF"/>
            </a:solidFill>
            <a:round/>
            <a:headEnd/>
            <a:tailEnd type="triangle" w="med" len="med"/>
          </a:ln>
        </p:spPr>
      </p:cxnSp>
      <p:grpSp>
        <p:nvGrpSpPr>
          <p:cNvPr id="46086" name="Group 3"/>
          <p:cNvGrpSpPr>
            <a:grpSpLocks/>
          </p:cNvGrpSpPr>
          <p:nvPr/>
        </p:nvGrpSpPr>
        <p:grpSpPr bwMode="auto">
          <a:xfrm>
            <a:off x="5405438" y="2855913"/>
            <a:ext cx="3990975" cy="860425"/>
            <a:chOff x="5117087" y="3068961"/>
            <a:chExt cx="3991417" cy="861774"/>
          </a:xfrm>
        </p:grpSpPr>
        <p:sp>
          <p:nvSpPr>
            <p:cNvPr id="46095" name="Rectangle 32"/>
            <p:cNvSpPr>
              <a:spLocks noChangeArrowheads="1"/>
            </p:cNvSpPr>
            <p:nvPr/>
          </p:nvSpPr>
          <p:spPr bwMode="auto">
            <a:xfrm>
              <a:off x="5117087" y="3244914"/>
              <a:ext cx="1759169" cy="400110"/>
            </a:xfrm>
            <a:prstGeom prst="rect">
              <a:avLst/>
            </a:prstGeom>
            <a:noFill/>
            <a:ln w="9525">
              <a:noFill/>
              <a:miter lim="800000"/>
              <a:headEnd/>
              <a:tailEnd/>
            </a:ln>
          </p:spPr>
          <p:txBody>
            <a:bodyPr>
              <a:spAutoFit/>
            </a:bodyPr>
            <a:lstStyle/>
            <a:p>
              <a:pPr eaLnBrk="0" hangingPunct="0"/>
              <a:r>
                <a:rPr lang="en-GB" sz="2000" b="1">
                  <a:latin typeface="Calibri" pitchFamily="34" charset="0"/>
                  <a:cs typeface="Times New Roman" pitchFamily="18" charset="0"/>
                </a:rPr>
                <a:t>[</a:t>
              </a:r>
              <a:r>
                <a:rPr lang="en-GB" sz="2000" b="1" i="1">
                  <a:latin typeface="Calibri" pitchFamily="34" charset="0"/>
                  <a:cs typeface="Times New Roman" pitchFamily="18" charset="0"/>
                </a:rPr>
                <a:t>J</a:t>
              </a:r>
              <a:r>
                <a:rPr lang="en-GB" sz="2000" b="1" i="1" baseline="-25000">
                  <a:solidFill>
                    <a:srgbClr val="000000"/>
                  </a:solidFill>
                  <a:latin typeface="Calibri" pitchFamily="34" charset="0"/>
                  <a:cs typeface="Times New Roman" pitchFamily="18" charset="0"/>
                </a:rPr>
                <a:t>sou</a:t>
              </a:r>
              <a:r>
                <a:rPr lang="en-GB" sz="2000" b="1" i="1">
                  <a:latin typeface="Calibri" pitchFamily="34" charset="0"/>
                  <a:cs typeface="Times New Roman" pitchFamily="18" charset="0"/>
                </a:rPr>
                <a:t> </a:t>
              </a:r>
              <a:r>
                <a:rPr lang="en-US" sz="2000" b="1" i="1">
                  <a:latin typeface="Calibri" pitchFamily="34" charset="0"/>
                  <a:cs typeface="Times New Roman" pitchFamily="18" charset="0"/>
                </a:rPr>
                <a:t>–</a:t>
              </a:r>
              <a:r>
                <a:rPr lang="en-GB" sz="2000" b="1" i="1">
                  <a:latin typeface="Calibri" pitchFamily="34" charset="0"/>
                  <a:cs typeface="Times New Roman" pitchFamily="18" charset="0"/>
                </a:rPr>
                <a:t> J</a:t>
              </a:r>
              <a:r>
                <a:rPr lang="en-GB" sz="2000" b="1" i="1" baseline="-25000">
                  <a:solidFill>
                    <a:srgbClr val="000000"/>
                  </a:solidFill>
                  <a:latin typeface="Calibri" pitchFamily="34" charset="0"/>
                  <a:cs typeface="Times New Roman" pitchFamily="18" charset="0"/>
                </a:rPr>
                <a:t>OFF</a:t>
              </a:r>
              <a:r>
                <a:rPr lang="en-GB" sz="2000" b="1">
                  <a:latin typeface="Calibri" pitchFamily="34" charset="0"/>
                  <a:cs typeface="Times New Roman" pitchFamily="18" charset="0"/>
                </a:rPr>
                <a:t>]</a:t>
              </a:r>
              <a:r>
                <a:rPr lang="en-GB" sz="2000" b="1" i="1" baseline="-25000">
                  <a:solidFill>
                    <a:srgbClr val="FF0000"/>
                  </a:solidFill>
                  <a:latin typeface="Calibri" pitchFamily="34" charset="0"/>
                  <a:cs typeface="Times New Roman" pitchFamily="18" charset="0"/>
                </a:rPr>
                <a:t>SSB</a:t>
              </a:r>
              <a:r>
                <a:rPr lang="en-GB" sz="2000" b="1" i="1" baseline="-25000">
                  <a:solidFill>
                    <a:srgbClr val="000000"/>
                  </a:solidFill>
                  <a:latin typeface="Calibri" pitchFamily="34" charset="0"/>
                  <a:cs typeface="Times New Roman" pitchFamily="18" charset="0"/>
                </a:rPr>
                <a:t> </a:t>
              </a:r>
              <a:r>
                <a:rPr lang="en-GB" sz="2000" b="1" i="1">
                  <a:latin typeface="Calibri" pitchFamily="34" charset="0"/>
                  <a:cs typeface="Times New Roman" pitchFamily="18" charset="0"/>
                </a:rPr>
                <a:t>=</a:t>
              </a:r>
              <a:endParaRPr lang="en-GB" sz="2000"/>
            </a:p>
          </p:txBody>
        </p:sp>
        <p:cxnSp>
          <p:nvCxnSpPr>
            <p:cNvPr id="36" name="Straight Connector 35"/>
            <p:cNvCxnSpPr/>
            <p:nvPr/>
          </p:nvCxnSpPr>
          <p:spPr>
            <a:xfrm>
              <a:off x="6838128" y="3501438"/>
              <a:ext cx="1406681" cy="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6097" name="Rectangle 36"/>
            <p:cNvSpPr>
              <a:spLocks noChangeArrowheads="1"/>
            </p:cNvSpPr>
            <p:nvPr/>
          </p:nvSpPr>
          <p:spPr bwMode="auto">
            <a:xfrm>
              <a:off x="7236296" y="3429000"/>
              <a:ext cx="864096" cy="400110"/>
            </a:xfrm>
            <a:prstGeom prst="rect">
              <a:avLst/>
            </a:prstGeom>
            <a:noFill/>
            <a:ln w="9525">
              <a:noFill/>
              <a:miter lim="800000"/>
              <a:headEnd/>
              <a:tailEnd/>
            </a:ln>
          </p:spPr>
          <p:txBody>
            <a:bodyPr>
              <a:spAutoFit/>
            </a:bodyPr>
            <a:lstStyle/>
            <a:p>
              <a:pPr eaLnBrk="0" hangingPunct="0"/>
              <a:r>
                <a:rPr lang="en-GB" sz="2000" b="1" i="1">
                  <a:solidFill>
                    <a:srgbClr val="000000"/>
                  </a:solidFill>
                  <a:latin typeface="Calibri" pitchFamily="34" charset="0"/>
                  <a:cs typeface="Times New Roman" pitchFamily="18" charset="0"/>
                </a:rPr>
                <a:t>G</a:t>
              </a:r>
              <a:r>
                <a:rPr lang="en-GB" sz="2000" b="1" i="1" baseline="-25000">
                  <a:solidFill>
                    <a:srgbClr val="000000"/>
                  </a:solidFill>
                  <a:latin typeface="Calibri" pitchFamily="34" charset="0"/>
                  <a:cs typeface="Times New Roman" pitchFamily="18" charset="0"/>
                </a:rPr>
                <a:t>ssb</a:t>
              </a:r>
              <a:endParaRPr lang="en-GB" sz="2000">
                <a:latin typeface="Calibri" pitchFamily="34" charset="0"/>
              </a:endParaRPr>
            </a:p>
          </p:txBody>
        </p:sp>
        <p:sp>
          <p:nvSpPr>
            <p:cNvPr id="46098" name="Rectangle 37"/>
            <p:cNvSpPr>
              <a:spLocks noChangeArrowheads="1"/>
            </p:cNvSpPr>
            <p:nvPr/>
          </p:nvSpPr>
          <p:spPr bwMode="auto">
            <a:xfrm>
              <a:off x="6732240" y="3068961"/>
              <a:ext cx="2376264" cy="861774"/>
            </a:xfrm>
            <a:prstGeom prst="rect">
              <a:avLst/>
            </a:prstGeom>
            <a:noFill/>
            <a:ln w="9525">
              <a:noFill/>
              <a:miter lim="800000"/>
              <a:headEnd/>
              <a:tailEnd/>
            </a:ln>
          </p:spPr>
          <p:txBody>
            <a:bodyPr>
              <a:spAutoFit/>
            </a:bodyPr>
            <a:lstStyle/>
            <a:p>
              <a:pPr eaLnBrk="0" hangingPunct="0"/>
              <a:r>
                <a:rPr lang="en-GB" sz="2000" b="1">
                  <a:latin typeface="Calibri" pitchFamily="34" charset="0"/>
                  <a:cs typeface="Times New Roman" pitchFamily="18" charset="0"/>
                </a:rPr>
                <a:t>[</a:t>
              </a:r>
              <a:r>
                <a:rPr lang="en-GB" sz="2000" b="1" i="1">
                  <a:latin typeface="Calibri" pitchFamily="34" charset="0"/>
                  <a:cs typeface="Times New Roman" pitchFamily="18" charset="0"/>
                </a:rPr>
                <a:t>J</a:t>
              </a:r>
              <a:r>
                <a:rPr lang="en-GB" sz="2000" b="1" i="1" baseline="-25000">
                  <a:solidFill>
                    <a:srgbClr val="000000"/>
                  </a:solidFill>
                  <a:latin typeface="Calibri" pitchFamily="34" charset="0"/>
                  <a:cs typeface="Times New Roman" pitchFamily="18" charset="0"/>
                </a:rPr>
                <a:t>sou</a:t>
              </a:r>
              <a:r>
                <a:rPr lang="en-GB" sz="2000" b="1" i="1">
                  <a:latin typeface="Calibri" pitchFamily="34" charset="0"/>
                  <a:cs typeface="Times New Roman" pitchFamily="18" charset="0"/>
                </a:rPr>
                <a:t> </a:t>
              </a:r>
              <a:r>
                <a:rPr lang="en-US" sz="2000" b="1">
                  <a:latin typeface="Calibri" pitchFamily="34" charset="0"/>
                  <a:cs typeface="Times New Roman" pitchFamily="18" charset="0"/>
                </a:rPr>
                <a:t>–</a:t>
              </a:r>
              <a:r>
                <a:rPr lang="en-GB" sz="2000" b="1">
                  <a:latin typeface="Calibri" pitchFamily="34" charset="0"/>
                  <a:cs typeface="Times New Roman" pitchFamily="18" charset="0"/>
                </a:rPr>
                <a:t> </a:t>
              </a:r>
              <a:r>
                <a:rPr lang="en-GB" sz="2000" b="1" i="1">
                  <a:solidFill>
                    <a:srgbClr val="000000"/>
                  </a:solidFill>
                  <a:latin typeface="Calibri" pitchFamily="34" charset="0"/>
                  <a:cs typeface="Times New Roman" pitchFamily="18" charset="0"/>
                </a:rPr>
                <a:t>J</a:t>
              </a:r>
              <a:r>
                <a:rPr lang="en-GB" sz="2000" b="1" i="1" baseline="-25000">
                  <a:solidFill>
                    <a:srgbClr val="000000"/>
                  </a:solidFill>
                  <a:latin typeface="Calibri" pitchFamily="34" charset="0"/>
                  <a:cs typeface="Times New Roman" pitchFamily="18" charset="0"/>
                </a:rPr>
                <a:t>OFF</a:t>
              </a:r>
              <a:r>
                <a:rPr lang="en-GB" sz="2000" b="1">
                  <a:latin typeface="Calibri" pitchFamily="34" charset="0"/>
                  <a:cs typeface="Times New Roman" pitchFamily="18" charset="0"/>
                </a:rPr>
                <a:t>]</a:t>
              </a:r>
              <a:r>
                <a:rPr lang="en-GB" sz="2000" b="1" i="1" baseline="-25000">
                  <a:solidFill>
                    <a:srgbClr val="FF0000"/>
                  </a:solidFill>
                  <a:latin typeface="Calibri" pitchFamily="34" charset="0"/>
                  <a:cs typeface="Times New Roman" pitchFamily="18" charset="0"/>
                </a:rPr>
                <a:t>DSB</a:t>
              </a:r>
              <a:endParaRPr lang="en-GB" sz="2000">
                <a:solidFill>
                  <a:srgbClr val="FF0000"/>
                </a:solidFill>
                <a:latin typeface="Calibri" pitchFamily="34" charset="0"/>
              </a:endParaRPr>
            </a:p>
            <a:p>
              <a:pPr eaLnBrk="0" hangingPunct="0"/>
              <a:endParaRPr lang="en-GB" sz="3000">
                <a:latin typeface="Calibri" pitchFamily="34" charset="0"/>
              </a:endParaRPr>
            </a:p>
          </p:txBody>
        </p:sp>
      </p:grpSp>
      <p:sp>
        <p:nvSpPr>
          <p:cNvPr id="46087" name="TextBox 46"/>
          <p:cNvSpPr txBox="1">
            <a:spLocks noChangeArrowheads="1"/>
          </p:cNvSpPr>
          <p:nvPr/>
        </p:nvSpPr>
        <p:spPr bwMode="auto">
          <a:xfrm>
            <a:off x="8388350" y="3357563"/>
            <a:ext cx="576263" cy="368300"/>
          </a:xfrm>
          <a:prstGeom prst="rect">
            <a:avLst/>
          </a:prstGeom>
          <a:noFill/>
          <a:ln w="9525">
            <a:noFill/>
            <a:miter lim="800000"/>
            <a:headEnd/>
            <a:tailEnd/>
          </a:ln>
        </p:spPr>
        <p:txBody>
          <a:bodyPr>
            <a:spAutoFit/>
          </a:bodyPr>
          <a:lstStyle/>
          <a:p>
            <a:pPr eaLnBrk="0" hangingPunct="0"/>
            <a:r>
              <a:rPr lang="en-US" sz="1800" b="1">
                <a:solidFill>
                  <a:srgbClr val="0000FF"/>
                </a:solidFill>
                <a:latin typeface="Calibri" pitchFamily="34" charset="0"/>
              </a:rPr>
              <a:t>SBR</a:t>
            </a:r>
            <a:endParaRPr lang="en-GB" sz="1800" b="1">
              <a:solidFill>
                <a:srgbClr val="0000FF"/>
              </a:solidFill>
              <a:latin typeface="Calibri" pitchFamily="34" charset="0"/>
            </a:endParaRPr>
          </a:p>
        </p:txBody>
      </p:sp>
      <p:pic>
        <p:nvPicPr>
          <p:cNvPr id="46088" name="Picture 47" descr="Mixer_gain_FTS_B2.tiff"/>
          <p:cNvPicPr>
            <a:picLocks noChangeAspect="1"/>
          </p:cNvPicPr>
          <p:nvPr/>
        </p:nvPicPr>
        <p:blipFill>
          <a:blip r:embed="rId2" cstate="print"/>
          <a:srcRect/>
          <a:stretch>
            <a:fillRect/>
          </a:stretch>
        </p:blipFill>
        <p:spPr bwMode="auto">
          <a:xfrm>
            <a:off x="5148263" y="3860800"/>
            <a:ext cx="3773487" cy="2232025"/>
          </a:xfrm>
          <a:prstGeom prst="rect">
            <a:avLst/>
          </a:prstGeom>
          <a:noFill/>
          <a:ln w="9525">
            <a:noFill/>
            <a:miter lim="800000"/>
            <a:headEnd/>
            <a:tailEnd/>
          </a:ln>
        </p:spPr>
      </p:pic>
      <p:sp>
        <p:nvSpPr>
          <p:cNvPr id="46089" name="TextBox 49"/>
          <p:cNvSpPr txBox="1">
            <a:spLocks noChangeArrowheads="1"/>
          </p:cNvSpPr>
          <p:nvPr/>
        </p:nvSpPr>
        <p:spPr bwMode="auto">
          <a:xfrm>
            <a:off x="6315075" y="5157788"/>
            <a:ext cx="2505075" cy="584200"/>
          </a:xfrm>
          <a:prstGeom prst="rect">
            <a:avLst/>
          </a:prstGeom>
          <a:noFill/>
          <a:ln w="9525">
            <a:noFill/>
            <a:miter lim="800000"/>
            <a:headEnd/>
            <a:tailEnd/>
          </a:ln>
        </p:spPr>
        <p:txBody>
          <a:bodyPr>
            <a:spAutoFit/>
          </a:bodyPr>
          <a:lstStyle/>
          <a:p>
            <a:pPr eaLnBrk="0" hangingPunct="0"/>
            <a:r>
              <a:rPr lang="en-GB" sz="1600" b="1">
                <a:solidFill>
                  <a:schemeClr val="accent2"/>
                </a:solidFill>
              </a:rPr>
              <a:t>Receiver gain response (unpumped mixer)</a:t>
            </a:r>
          </a:p>
        </p:txBody>
      </p:sp>
      <p:grpSp>
        <p:nvGrpSpPr>
          <p:cNvPr id="46090" name="Group 9"/>
          <p:cNvGrpSpPr>
            <a:grpSpLocks/>
          </p:cNvGrpSpPr>
          <p:nvPr/>
        </p:nvGrpSpPr>
        <p:grpSpPr bwMode="auto">
          <a:xfrm>
            <a:off x="2771775" y="5567363"/>
            <a:ext cx="1944688" cy="760412"/>
            <a:chOff x="2627784" y="5415607"/>
            <a:chExt cx="1944216" cy="759848"/>
          </a:xfrm>
        </p:grpSpPr>
        <p:sp>
          <p:nvSpPr>
            <p:cNvPr id="46091" name="Rectangle 52"/>
            <p:cNvSpPr>
              <a:spLocks noChangeArrowheads="1"/>
            </p:cNvSpPr>
            <p:nvPr/>
          </p:nvSpPr>
          <p:spPr bwMode="auto">
            <a:xfrm>
              <a:off x="2627784" y="5559623"/>
              <a:ext cx="1759169" cy="399808"/>
            </a:xfrm>
            <a:prstGeom prst="rect">
              <a:avLst/>
            </a:prstGeom>
            <a:noFill/>
            <a:ln w="9525">
              <a:noFill/>
              <a:miter lim="800000"/>
              <a:headEnd/>
              <a:tailEnd/>
            </a:ln>
          </p:spPr>
          <p:txBody>
            <a:bodyPr>
              <a:spAutoFit/>
            </a:bodyPr>
            <a:lstStyle/>
            <a:p>
              <a:pPr eaLnBrk="0" hangingPunct="0"/>
              <a:r>
                <a:rPr lang="en-GB" sz="2000" b="1" i="1">
                  <a:latin typeface="Calibri" pitchFamily="34" charset="0"/>
                  <a:cs typeface="Times New Roman" pitchFamily="18" charset="0"/>
                </a:rPr>
                <a:t>T</a:t>
              </a:r>
              <a:r>
                <a:rPr lang="en-GB" sz="2000" b="1" i="1" baseline="-25000">
                  <a:solidFill>
                    <a:srgbClr val="000000"/>
                  </a:solidFill>
                  <a:latin typeface="Calibri" pitchFamily="34" charset="0"/>
                  <a:cs typeface="Times New Roman" pitchFamily="18" charset="0"/>
                </a:rPr>
                <a:t>mb </a:t>
              </a:r>
              <a:r>
                <a:rPr lang="en-GB" sz="2000" b="1" i="1">
                  <a:latin typeface="Calibri" pitchFamily="34" charset="0"/>
                  <a:cs typeface="Times New Roman" pitchFamily="18" charset="0"/>
                </a:rPr>
                <a:t>= T</a:t>
              </a:r>
              <a:r>
                <a:rPr lang="en-GB" sz="2000" b="1" i="1" baseline="-25000">
                  <a:solidFill>
                    <a:srgbClr val="000000"/>
                  </a:solidFill>
                  <a:latin typeface="Calibri" pitchFamily="34" charset="0"/>
                  <a:cs typeface="Times New Roman" pitchFamily="18" charset="0"/>
                </a:rPr>
                <a:t>A</a:t>
              </a:r>
              <a:r>
                <a:rPr lang="en-GB" sz="2000" b="1" i="1">
                  <a:latin typeface="Calibri" pitchFamily="34" charset="0"/>
                  <a:cs typeface="Times New Roman" pitchFamily="18" charset="0"/>
                </a:rPr>
                <a:t>*</a:t>
              </a:r>
              <a:r>
                <a:rPr lang="en-GB" sz="2000" b="1" i="1" baseline="-25000">
                  <a:solidFill>
                    <a:srgbClr val="000000"/>
                  </a:solidFill>
                  <a:latin typeface="Calibri" pitchFamily="34" charset="0"/>
                  <a:cs typeface="Times New Roman" pitchFamily="18" charset="0"/>
                </a:rPr>
                <a:t> </a:t>
              </a:r>
              <a:endParaRPr lang="en-GB" sz="2000"/>
            </a:p>
          </p:txBody>
        </p:sp>
        <p:cxnSp>
          <p:nvCxnSpPr>
            <p:cNvPr id="54" name="Straight Connector 53"/>
            <p:cNvCxnSpPr/>
            <p:nvPr/>
          </p:nvCxnSpPr>
          <p:spPr>
            <a:xfrm>
              <a:off x="3924457" y="5877226"/>
              <a:ext cx="503115" cy="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6093" name="Rectangle 55"/>
            <p:cNvSpPr>
              <a:spLocks noChangeArrowheads="1"/>
            </p:cNvSpPr>
            <p:nvPr/>
          </p:nvSpPr>
          <p:spPr bwMode="auto">
            <a:xfrm>
              <a:off x="3923928" y="5415607"/>
              <a:ext cx="576064" cy="399808"/>
            </a:xfrm>
            <a:prstGeom prst="rect">
              <a:avLst/>
            </a:prstGeom>
            <a:noFill/>
            <a:ln w="9525">
              <a:noFill/>
              <a:miter lim="800000"/>
              <a:headEnd/>
              <a:tailEnd/>
            </a:ln>
          </p:spPr>
          <p:txBody>
            <a:bodyPr>
              <a:spAutoFit/>
            </a:bodyPr>
            <a:lstStyle/>
            <a:p>
              <a:pPr eaLnBrk="0" hangingPunct="0"/>
              <a:r>
                <a:rPr lang="en-GB" sz="2000" b="1" i="1">
                  <a:solidFill>
                    <a:srgbClr val="000000"/>
                  </a:solidFill>
                  <a:latin typeface="Calibri" pitchFamily="34" charset="0"/>
                  <a:cs typeface="Times New Roman" pitchFamily="18" charset="0"/>
                </a:rPr>
                <a:t>η</a:t>
              </a:r>
              <a:r>
                <a:rPr lang="en-GB" sz="2000" b="1" i="1" baseline="-25000">
                  <a:solidFill>
                    <a:srgbClr val="000000"/>
                  </a:solidFill>
                  <a:latin typeface="Calibri" pitchFamily="34" charset="0"/>
                  <a:cs typeface="Times New Roman" pitchFamily="18" charset="0"/>
                </a:rPr>
                <a:t>l</a:t>
              </a:r>
              <a:endParaRPr lang="en-GB" sz="2000">
                <a:latin typeface="Calibri" pitchFamily="34" charset="0"/>
              </a:endParaRPr>
            </a:p>
          </p:txBody>
        </p:sp>
        <p:sp>
          <p:nvSpPr>
            <p:cNvPr id="46094" name="Rectangle 56"/>
            <p:cNvSpPr>
              <a:spLocks noChangeArrowheads="1"/>
            </p:cNvSpPr>
            <p:nvPr/>
          </p:nvSpPr>
          <p:spPr bwMode="auto">
            <a:xfrm>
              <a:off x="3851920" y="5775647"/>
              <a:ext cx="720080" cy="399808"/>
            </a:xfrm>
            <a:prstGeom prst="rect">
              <a:avLst/>
            </a:prstGeom>
            <a:noFill/>
            <a:ln w="9525">
              <a:noFill/>
              <a:miter lim="800000"/>
              <a:headEnd/>
              <a:tailEnd/>
            </a:ln>
          </p:spPr>
          <p:txBody>
            <a:bodyPr>
              <a:spAutoFit/>
            </a:bodyPr>
            <a:lstStyle/>
            <a:p>
              <a:pPr eaLnBrk="0" hangingPunct="0"/>
              <a:r>
                <a:rPr lang="en-GB" sz="2000" b="1" i="1">
                  <a:solidFill>
                    <a:srgbClr val="000000"/>
                  </a:solidFill>
                  <a:latin typeface="Calibri" pitchFamily="34" charset="0"/>
                  <a:cs typeface="Times New Roman" pitchFamily="18" charset="0"/>
                </a:rPr>
                <a:t>η</a:t>
              </a:r>
              <a:r>
                <a:rPr lang="en-GB" sz="2000" b="1" i="1" baseline="-25000">
                  <a:solidFill>
                    <a:srgbClr val="000000"/>
                  </a:solidFill>
                  <a:latin typeface="Calibri" pitchFamily="34" charset="0"/>
                  <a:cs typeface="Times New Roman" pitchFamily="18" charset="0"/>
                </a:rPr>
                <a:t>mb</a:t>
              </a:r>
              <a:endParaRPr lang="en-GB" sz="2000">
                <a:latin typeface="Calibri" pitchFamily="34" charset="0"/>
              </a:endParaRPr>
            </a:p>
          </p:txBody>
        </p:sp>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2" descr="onoff_doublesub.png"/>
          <p:cNvPicPr>
            <a:picLocks noChangeAspect="1"/>
          </p:cNvPicPr>
          <p:nvPr/>
        </p:nvPicPr>
        <p:blipFill>
          <a:blip r:embed="rId2" cstate="print"/>
          <a:srcRect/>
          <a:stretch>
            <a:fillRect/>
          </a:stretch>
        </p:blipFill>
        <p:spPr bwMode="auto">
          <a:xfrm>
            <a:off x="6634163" y="3219450"/>
            <a:ext cx="2511425" cy="2017713"/>
          </a:xfrm>
          <a:prstGeom prst="rect">
            <a:avLst/>
          </a:prstGeom>
          <a:noFill/>
          <a:ln w="9525">
            <a:noFill/>
            <a:miter lim="800000"/>
            <a:headEnd/>
            <a:tailEnd/>
          </a:ln>
        </p:spPr>
      </p:pic>
      <p:pic>
        <p:nvPicPr>
          <p:cNvPr id="47107" name="Picture 53" descr="onoff_sub2.png"/>
          <p:cNvPicPr>
            <a:picLocks noChangeAspect="1"/>
          </p:cNvPicPr>
          <p:nvPr/>
        </p:nvPicPr>
        <p:blipFill>
          <a:blip r:embed="rId3" cstate="print"/>
          <a:srcRect/>
          <a:stretch>
            <a:fillRect/>
          </a:stretch>
        </p:blipFill>
        <p:spPr bwMode="auto">
          <a:xfrm>
            <a:off x="3357563" y="4151313"/>
            <a:ext cx="2511425" cy="2017712"/>
          </a:xfrm>
          <a:prstGeom prst="rect">
            <a:avLst/>
          </a:prstGeom>
          <a:noFill/>
          <a:ln w="9525">
            <a:noFill/>
            <a:miter lim="800000"/>
            <a:headEnd/>
            <a:tailEnd/>
          </a:ln>
        </p:spPr>
      </p:pic>
      <p:grpSp>
        <p:nvGrpSpPr>
          <p:cNvPr id="47108" name="Group 55"/>
          <p:cNvGrpSpPr>
            <a:grpSpLocks/>
          </p:cNvGrpSpPr>
          <p:nvPr/>
        </p:nvGrpSpPr>
        <p:grpSpPr bwMode="auto">
          <a:xfrm>
            <a:off x="160338" y="1274763"/>
            <a:ext cx="2466975" cy="2667000"/>
            <a:chOff x="152400" y="1295400"/>
            <a:chExt cx="2466975" cy="2667000"/>
          </a:xfrm>
        </p:grpSpPr>
        <p:pic>
          <p:nvPicPr>
            <p:cNvPr id="47159" name="Picture 96" descr="t1.png"/>
            <p:cNvPicPr>
              <a:picLocks noChangeAspect="1"/>
            </p:cNvPicPr>
            <p:nvPr/>
          </p:nvPicPr>
          <p:blipFill>
            <a:blip r:embed="rId4" cstate="print"/>
            <a:srcRect/>
            <a:stretch>
              <a:fillRect/>
            </a:stretch>
          </p:blipFill>
          <p:spPr bwMode="auto">
            <a:xfrm>
              <a:off x="152400" y="1295400"/>
              <a:ext cx="2466975" cy="1453515"/>
            </a:xfrm>
            <a:prstGeom prst="rect">
              <a:avLst/>
            </a:prstGeom>
            <a:noFill/>
            <a:ln w="9525">
              <a:noFill/>
              <a:miter lim="800000"/>
              <a:headEnd/>
              <a:tailEnd/>
            </a:ln>
          </p:spPr>
        </p:pic>
        <p:pic>
          <p:nvPicPr>
            <p:cNvPr id="47160" name="Picture 97" descr="t2.png"/>
            <p:cNvPicPr>
              <a:picLocks noChangeAspect="1"/>
            </p:cNvPicPr>
            <p:nvPr/>
          </p:nvPicPr>
          <p:blipFill>
            <a:blip r:embed="rId5" cstate="print"/>
            <a:srcRect/>
            <a:stretch>
              <a:fillRect/>
            </a:stretch>
          </p:blipFill>
          <p:spPr bwMode="auto">
            <a:xfrm>
              <a:off x="152400" y="2508885"/>
              <a:ext cx="2466975" cy="1453515"/>
            </a:xfrm>
            <a:prstGeom prst="rect">
              <a:avLst/>
            </a:prstGeom>
            <a:noFill/>
            <a:ln w="9525">
              <a:noFill/>
              <a:miter lim="800000"/>
              <a:headEnd/>
              <a:tailEnd/>
            </a:ln>
          </p:spPr>
        </p:pic>
      </p:grpSp>
      <p:grpSp>
        <p:nvGrpSpPr>
          <p:cNvPr id="47109" name="Group 56"/>
          <p:cNvGrpSpPr>
            <a:grpSpLocks/>
          </p:cNvGrpSpPr>
          <p:nvPr/>
        </p:nvGrpSpPr>
        <p:grpSpPr bwMode="auto">
          <a:xfrm>
            <a:off x="160338" y="3875088"/>
            <a:ext cx="2466975" cy="2674937"/>
            <a:chOff x="152400" y="3879850"/>
            <a:chExt cx="2466975" cy="2673350"/>
          </a:xfrm>
        </p:grpSpPr>
        <p:pic>
          <p:nvPicPr>
            <p:cNvPr id="47157" name="Picture 94" descr="t3.png"/>
            <p:cNvPicPr>
              <a:picLocks noChangeAspect="1"/>
            </p:cNvPicPr>
            <p:nvPr/>
          </p:nvPicPr>
          <p:blipFill>
            <a:blip r:embed="rId6" cstate="print"/>
            <a:srcRect/>
            <a:stretch>
              <a:fillRect/>
            </a:stretch>
          </p:blipFill>
          <p:spPr bwMode="auto">
            <a:xfrm>
              <a:off x="152400" y="3879850"/>
              <a:ext cx="2466975" cy="1453860"/>
            </a:xfrm>
            <a:prstGeom prst="rect">
              <a:avLst/>
            </a:prstGeom>
            <a:noFill/>
            <a:ln w="9525">
              <a:noFill/>
              <a:miter lim="800000"/>
              <a:headEnd/>
              <a:tailEnd/>
            </a:ln>
          </p:spPr>
        </p:pic>
        <p:pic>
          <p:nvPicPr>
            <p:cNvPr id="47158" name="Picture 95" descr="t4.png"/>
            <p:cNvPicPr>
              <a:picLocks noChangeAspect="1"/>
            </p:cNvPicPr>
            <p:nvPr/>
          </p:nvPicPr>
          <p:blipFill>
            <a:blip r:embed="rId7" cstate="print"/>
            <a:srcRect/>
            <a:stretch>
              <a:fillRect/>
            </a:stretch>
          </p:blipFill>
          <p:spPr bwMode="auto">
            <a:xfrm>
              <a:off x="152400" y="5099340"/>
              <a:ext cx="2466975" cy="1453860"/>
            </a:xfrm>
            <a:prstGeom prst="rect">
              <a:avLst/>
            </a:prstGeom>
            <a:noFill/>
            <a:ln w="9525">
              <a:noFill/>
              <a:miter lim="800000"/>
              <a:headEnd/>
              <a:tailEnd/>
            </a:ln>
          </p:spPr>
        </p:pic>
      </p:grpSp>
      <p:sp>
        <p:nvSpPr>
          <p:cNvPr id="47110" name="TextBox 57"/>
          <p:cNvSpPr txBox="1">
            <a:spLocks noChangeArrowheads="1"/>
          </p:cNvSpPr>
          <p:nvPr/>
        </p:nvSpPr>
        <p:spPr bwMode="auto">
          <a:xfrm>
            <a:off x="442913" y="1349375"/>
            <a:ext cx="1905000" cy="307975"/>
          </a:xfrm>
          <a:prstGeom prst="rect">
            <a:avLst/>
          </a:prstGeom>
          <a:noFill/>
          <a:ln w="9525">
            <a:noFill/>
            <a:miter lim="800000"/>
            <a:headEnd/>
            <a:tailEnd/>
          </a:ln>
        </p:spPr>
        <p:txBody>
          <a:bodyPr>
            <a:spAutoFit/>
          </a:bodyPr>
          <a:lstStyle/>
          <a:p>
            <a:pPr eaLnBrk="0" hangingPunct="0"/>
            <a:r>
              <a:rPr lang="en-GB" sz="1400" b="1">
                <a:solidFill>
                  <a:schemeClr val="accent2"/>
                </a:solidFill>
              </a:rPr>
              <a:t>ON-source phase 1</a:t>
            </a:r>
          </a:p>
        </p:txBody>
      </p:sp>
      <p:sp>
        <p:nvSpPr>
          <p:cNvPr id="47111" name="TextBox 58"/>
          <p:cNvSpPr txBox="1">
            <a:spLocks noChangeArrowheads="1"/>
          </p:cNvSpPr>
          <p:nvPr/>
        </p:nvSpPr>
        <p:spPr bwMode="auto">
          <a:xfrm>
            <a:off x="411163" y="5178425"/>
            <a:ext cx="1905000" cy="307975"/>
          </a:xfrm>
          <a:prstGeom prst="rect">
            <a:avLst/>
          </a:prstGeom>
          <a:noFill/>
          <a:ln w="9525">
            <a:noFill/>
            <a:miter lim="800000"/>
            <a:headEnd/>
            <a:tailEnd/>
          </a:ln>
        </p:spPr>
        <p:txBody>
          <a:bodyPr>
            <a:spAutoFit/>
          </a:bodyPr>
          <a:lstStyle/>
          <a:p>
            <a:pPr eaLnBrk="0" hangingPunct="0"/>
            <a:r>
              <a:rPr lang="en-GB" sz="1400" b="1">
                <a:solidFill>
                  <a:srgbClr val="008000"/>
                </a:solidFill>
              </a:rPr>
              <a:t>OFF-source phase 2</a:t>
            </a:r>
          </a:p>
        </p:txBody>
      </p:sp>
      <p:sp>
        <p:nvSpPr>
          <p:cNvPr id="47112" name="TextBox 59"/>
          <p:cNvSpPr txBox="1">
            <a:spLocks noChangeArrowheads="1"/>
          </p:cNvSpPr>
          <p:nvPr/>
        </p:nvSpPr>
        <p:spPr bwMode="auto">
          <a:xfrm>
            <a:off x="411163" y="3959225"/>
            <a:ext cx="1905000" cy="307975"/>
          </a:xfrm>
          <a:prstGeom prst="rect">
            <a:avLst/>
          </a:prstGeom>
          <a:noFill/>
          <a:ln w="9525">
            <a:noFill/>
            <a:miter lim="800000"/>
            <a:headEnd/>
            <a:tailEnd/>
          </a:ln>
        </p:spPr>
        <p:txBody>
          <a:bodyPr>
            <a:spAutoFit/>
          </a:bodyPr>
          <a:lstStyle/>
          <a:p>
            <a:pPr eaLnBrk="0" hangingPunct="0"/>
            <a:r>
              <a:rPr lang="en-GB" sz="1400" b="1">
                <a:solidFill>
                  <a:srgbClr val="EEBE11"/>
                </a:solidFill>
              </a:rPr>
              <a:t>ON-source phase 2</a:t>
            </a:r>
          </a:p>
        </p:txBody>
      </p:sp>
      <p:sp>
        <p:nvSpPr>
          <p:cNvPr id="47113" name="TextBox 60"/>
          <p:cNvSpPr txBox="1">
            <a:spLocks noChangeArrowheads="1"/>
          </p:cNvSpPr>
          <p:nvPr/>
        </p:nvSpPr>
        <p:spPr bwMode="auto">
          <a:xfrm>
            <a:off x="442913" y="2565400"/>
            <a:ext cx="1905000" cy="307975"/>
          </a:xfrm>
          <a:prstGeom prst="rect">
            <a:avLst/>
          </a:prstGeom>
          <a:noFill/>
          <a:ln w="9525">
            <a:noFill/>
            <a:miter lim="800000"/>
            <a:headEnd/>
            <a:tailEnd/>
          </a:ln>
        </p:spPr>
        <p:txBody>
          <a:bodyPr>
            <a:spAutoFit/>
          </a:bodyPr>
          <a:lstStyle/>
          <a:p>
            <a:pPr eaLnBrk="0" hangingPunct="0"/>
            <a:r>
              <a:rPr lang="en-GB" sz="1400" b="1">
                <a:solidFill>
                  <a:srgbClr val="3FCCC5"/>
                </a:solidFill>
              </a:rPr>
              <a:t>OFF-source phase 1</a:t>
            </a:r>
          </a:p>
        </p:txBody>
      </p:sp>
      <p:pic>
        <p:nvPicPr>
          <p:cNvPr id="47114" name="Picture 61" descr="onoff_sub1.png"/>
          <p:cNvPicPr>
            <a:picLocks noChangeAspect="1"/>
          </p:cNvPicPr>
          <p:nvPr/>
        </p:nvPicPr>
        <p:blipFill>
          <a:blip r:embed="rId8" cstate="print"/>
          <a:srcRect/>
          <a:stretch>
            <a:fillRect/>
          </a:stretch>
        </p:blipFill>
        <p:spPr bwMode="auto">
          <a:xfrm>
            <a:off x="3354388" y="1560513"/>
            <a:ext cx="2511425" cy="2017712"/>
          </a:xfrm>
          <a:prstGeom prst="rect">
            <a:avLst/>
          </a:prstGeom>
          <a:noFill/>
          <a:ln w="9525">
            <a:noFill/>
            <a:miter lim="800000"/>
            <a:headEnd/>
            <a:tailEnd/>
          </a:ln>
        </p:spPr>
      </p:pic>
      <p:grpSp>
        <p:nvGrpSpPr>
          <p:cNvPr id="47115" name="Group 62"/>
          <p:cNvGrpSpPr>
            <a:grpSpLocks/>
          </p:cNvGrpSpPr>
          <p:nvPr/>
        </p:nvGrpSpPr>
        <p:grpSpPr bwMode="auto">
          <a:xfrm>
            <a:off x="2516188" y="1901825"/>
            <a:ext cx="685800" cy="1220788"/>
            <a:chOff x="2514600" y="1905000"/>
            <a:chExt cx="685800" cy="1219994"/>
          </a:xfrm>
        </p:grpSpPr>
        <p:cxnSp>
          <p:nvCxnSpPr>
            <p:cNvPr id="47151" name="Straight Connector 88"/>
            <p:cNvCxnSpPr>
              <a:cxnSpLocks noChangeShapeType="1"/>
            </p:cNvCxnSpPr>
            <p:nvPr/>
          </p:nvCxnSpPr>
          <p:spPr bwMode="auto">
            <a:xfrm>
              <a:off x="2514600" y="1905000"/>
              <a:ext cx="457200" cy="1588"/>
            </a:xfrm>
            <a:prstGeom prst="line">
              <a:avLst/>
            </a:prstGeom>
            <a:noFill/>
            <a:ln w="28575">
              <a:solidFill>
                <a:schemeClr val="tx1"/>
              </a:solidFill>
              <a:round/>
              <a:headEnd/>
              <a:tailEnd/>
            </a:ln>
          </p:spPr>
        </p:cxnSp>
        <p:cxnSp>
          <p:nvCxnSpPr>
            <p:cNvPr id="47152" name="Straight Connector 89"/>
            <p:cNvCxnSpPr>
              <a:cxnSpLocks noChangeShapeType="1"/>
            </p:cNvCxnSpPr>
            <p:nvPr/>
          </p:nvCxnSpPr>
          <p:spPr bwMode="auto">
            <a:xfrm>
              <a:off x="2514600" y="3122612"/>
              <a:ext cx="457200" cy="1588"/>
            </a:xfrm>
            <a:prstGeom prst="line">
              <a:avLst/>
            </a:prstGeom>
            <a:noFill/>
            <a:ln w="28575">
              <a:solidFill>
                <a:schemeClr val="tx1"/>
              </a:solidFill>
              <a:round/>
              <a:headEnd/>
              <a:tailEnd/>
            </a:ln>
          </p:spPr>
        </p:cxnSp>
        <p:sp>
          <p:nvSpPr>
            <p:cNvPr id="47153" name="Oval 90"/>
            <p:cNvSpPr>
              <a:spLocks noChangeArrowheads="1"/>
            </p:cNvSpPr>
            <p:nvPr/>
          </p:nvSpPr>
          <p:spPr bwMode="auto">
            <a:xfrm>
              <a:off x="2819400" y="2362200"/>
              <a:ext cx="304800" cy="228600"/>
            </a:xfrm>
            <a:prstGeom prst="ellipse">
              <a:avLst/>
            </a:prstGeom>
            <a:noFill/>
            <a:ln w="28575">
              <a:solidFill>
                <a:schemeClr val="tx1"/>
              </a:solidFill>
              <a:round/>
              <a:headEnd/>
              <a:tailEnd/>
            </a:ln>
          </p:spPr>
          <p:txBody>
            <a:bodyPr wrap="none" anchor="ctr"/>
            <a:lstStyle/>
            <a:p>
              <a:pPr eaLnBrk="0" hangingPunct="0"/>
              <a:endParaRPr lang="en-GB"/>
            </a:p>
          </p:txBody>
        </p:sp>
        <p:cxnSp>
          <p:nvCxnSpPr>
            <p:cNvPr id="47154" name="Straight Connector 91"/>
            <p:cNvCxnSpPr>
              <a:cxnSpLocks noChangeShapeType="1"/>
              <a:endCxn id="47153" idx="0"/>
            </p:cNvCxnSpPr>
            <p:nvPr/>
          </p:nvCxnSpPr>
          <p:spPr bwMode="auto">
            <a:xfrm rot="5400000">
              <a:off x="2743200" y="2133600"/>
              <a:ext cx="457200" cy="1588"/>
            </a:xfrm>
            <a:prstGeom prst="line">
              <a:avLst/>
            </a:prstGeom>
            <a:noFill/>
            <a:ln w="28575">
              <a:solidFill>
                <a:schemeClr val="tx1"/>
              </a:solidFill>
              <a:round/>
              <a:headEnd/>
              <a:tailEnd/>
            </a:ln>
          </p:spPr>
        </p:cxnSp>
        <p:cxnSp>
          <p:nvCxnSpPr>
            <p:cNvPr id="47155" name="Straight Connector 92"/>
            <p:cNvCxnSpPr>
              <a:cxnSpLocks noChangeShapeType="1"/>
              <a:stCxn id="47153" idx="4"/>
            </p:cNvCxnSpPr>
            <p:nvPr/>
          </p:nvCxnSpPr>
          <p:spPr bwMode="auto">
            <a:xfrm rot="5400000">
              <a:off x="2705100" y="2857500"/>
              <a:ext cx="533400" cy="1588"/>
            </a:xfrm>
            <a:prstGeom prst="line">
              <a:avLst/>
            </a:prstGeom>
            <a:noFill/>
            <a:ln w="28575">
              <a:solidFill>
                <a:schemeClr val="tx1"/>
              </a:solidFill>
              <a:round/>
              <a:headEnd/>
              <a:tailEnd/>
            </a:ln>
          </p:spPr>
        </p:cxnSp>
        <p:sp>
          <p:nvSpPr>
            <p:cNvPr id="47156" name="TextBox 93"/>
            <p:cNvSpPr txBox="1">
              <a:spLocks noChangeArrowheads="1"/>
            </p:cNvSpPr>
            <p:nvPr/>
          </p:nvSpPr>
          <p:spPr bwMode="auto">
            <a:xfrm>
              <a:off x="2819400" y="2209800"/>
              <a:ext cx="381000" cy="307777"/>
            </a:xfrm>
            <a:prstGeom prst="rect">
              <a:avLst/>
            </a:prstGeom>
            <a:noFill/>
            <a:ln w="9525">
              <a:noFill/>
              <a:miter lim="800000"/>
              <a:headEnd/>
              <a:tailEnd/>
            </a:ln>
          </p:spPr>
          <p:txBody>
            <a:bodyPr>
              <a:spAutoFit/>
            </a:bodyPr>
            <a:lstStyle/>
            <a:p>
              <a:pPr eaLnBrk="0" hangingPunct="0"/>
              <a:r>
                <a:rPr lang="en-GB" sz="1400"/>
                <a:t>_</a:t>
              </a:r>
            </a:p>
          </p:txBody>
        </p:sp>
      </p:grpSp>
      <p:grpSp>
        <p:nvGrpSpPr>
          <p:cNvPr id="47116" name="Group 63"/>
          <p:cNvGrpSpPr>
            <a:grpSpLocks/>
          </p:cNvGrpSpPr>
          <p:nvPr/>
        </p:nvGrpSpPr>
        <p:grpSpPr bwMode="auto">
          <a:xfrm>
            <a:off x="2516188" y="4492625"/>
            <a:ext cx="685800" cy="1220788"/>
            <a:chOff x="2514600" y="1905000"/>
            <a:chExt cx="685800" cy="1219994"/>
          </a:xfrm>
        </p:grpSpPr>
        <p:cxnSp>
          <p:nvCxnSpPr>
            <p:cNvPr id="47145" name="Straight Connector 82"/>
            <p:cNvCxnSpPr>
              <a:cxnSpLocks noChangeShapeType="1"/>
            </p:cNvCxnSpPr>
            <p:nvPr/>
          </p:nvCxnSpPr>
          <p:spPr bwMode="auto">
            <a:xfrm>
              <a:off x="2514600" y="1905000"/>
              <a:ext cx="457200" cy="1588"/>
            </a:xfrm>
            <a:prstGeom prst="line">
              <a:avLst/>
            </a:prstGeom>
            <a:noFill/>
            <a:ln w="28575">
              <a:solidFill>
                <a:schemeClr val="tx1"/>
              </a:solidFill>
              <a:round/>
              <a:headEnd/>
              <a:tailEnd/>
            </a:ln>
          </p:spPr>
        </p:cxnSp>
        <p:cxnSp>
          <p:nvCxnSpPr>
            <p:cNvPr id="47146" name="Straight Connector 83"/>
            <p:cNvCxnSpPr>
              <a:cxnSpLocks noChangeShapeType="1"/>
            </p:cNvCxnSpPr>
            <p:nvPr/>
          </p:nvCxnSpPr>
          <p:spPr bwMode="auto">
            <a:xfrm>
              <a:off x="2514600" y="3122612"/>
              <a:ext cx="457200" cy="1588"/>
            </a:xfrm>
            <a:prstGeom prst="line">
              <a:avLst/>
            </a:prstGeom>
            <a:noFill/>
            <a:ln w="28575">
              <a:solidFill>
                <a:schemeClr val="tx1"/>
              </a:solidFill>
              <a:round/>
              <a:headEnd/>
              <a:tailEnd/>
            </a:ln>
          </p:spPr>
        </p:cxnSp>
        <p:sp>
          <p:nvSpPr>
            <p:cNvPr id="47147" name="Oval 84"/>
            <p:cNvSpPr>
              <a:spLocks noChangeArrowheads="1"/>
            </p:cNvSpPr>
            <p:nvPr/>
          </p:nvSpPr>
          <p:spPr bwMode="auto">
            <a:xfrm>
              <a:off x="2819400" y="2362200"/>
              <a:ext cx="304800" cy="228600"/>
            </a:xfrm>
            <a:prstGeom prst="ellipse">
              <a:avLst/>
            </a:prstGeom>
            <a:noFill/>
            <a:ln w="28575">
              <a:solidFill>
                <a:schemeClr val="tx1"/>
              </a:solidFill>
              <a:round/>
              <a:headEnd/>
              <a:tailEnd/>
            </a:ln>
          </p:spPr>
          <p:txBody>
            <a:bodyPr wrap="none" anchor="ctr"/>
            <a:lstStyle/>
            <a:p>
              <a:pPr eaLnBrk="0" hangingPunct="0"/>
              <a:endParaRPr lang="en-GB"/>
            </a:p>
          </p:txBody>
        </p:sp>
        <p:cxnSp>
          <p:nvCxnSpPr>
            <p:cNvPr id="47148" name="Straight Connector 85"/>
            <p:cNvCxnSpPr>
              <a:cxnSpLocks noChangeShapeType="1"/>
              <a:endCxn id="47147" idx="0"/>
            </p:cNvCxnSpPr>
            <p:nvPr/>
          </p:nvCxnSpPr>
          <p:spPr bwMode="auto">
            <a:xfrm rot="5400000">
              <a:off x="2743200" y="2133600"/>
              <a:ext cx="457200" cy="1588"/>
            </a:xfrm>
            <a:prstGeom prst="line">
              <a:avLst/>
            </a:prstGeom>
            <a:noFill/>
            <a:ln w="28575">
              <a:solidFill>
                <a:schemeClr val="tx1"/>
              </a:solidFill>
              <a:round/>
              <a:headEnd/>
              <a:tailEnd/>
            </a:ln>
          </p:spPr>
        </p:cxnSp>
        <p:cxnSp>
          <p:nvCxnSpPr>
            <p:cNvPr id="47149" name="Straight Connector 86"/>
            <p:cNvCxnSpPr>
              <a:cxnSpLocks noChangeShapeType="1"/>
              <a:stCxn id="47147" idx="4"/>
            </p:cNvCxnSpPr>
            <p:nvPr/>
          </p:nvCxnSpPr>
          <p:spPr bwMode="auto">
            <a:xfrm rot="5400000">
              <a:off x="2705100" y="2857500"/>
              <a:ext cx="533400" cy="1588"/>
            </a:xfrm>
            <a:prstGeom prst="line">
              <a:avLst/>
            </a:prstGeom>
            <a:noFill/>
            <a:ln w="28575">
              <a:solidFill>
                <a:schemeClr val="tx1"/>
              </a:solidFill>
              <a:round/>
              <a:headEnd/>
              <a:tailEnd/>
            </a:ln>
          </p:spPr>
        </p:cxnSp>
        <p:sp>
          <p:nvSpPr>
            <p:cNvPr id="47150" name="TextBox 87"/>
            <p:cNvSpPr txBox="1">
              <a:spLocks noChangeArrowheads="1"/>
            </p:cNvSpPr>
            <p:nvPr/>
          </p:nvSpPr>
          <p:spPr bwMode="auto">
            <a:xfrm>
              <a:off x="2819400" y="2209800"/>
              <a:ext cx="381000" cy="307777"/>
            </a:xfrm>
            <a:prstGeom prst="rect">
              <a:avLst/>
            </a:prstGeom>
            <a:noFill/>
            <a:ln w="9525">
              <a:noFill/>
              <a:miter lim="800000"/>
              <a:headEnd/>
              <a:tailEnd/>
            </a:ln>
          </p:spPr>
          <p:txBody>
            <a:bodyPr>
              <a:spAutoFit/>
            </a:bodyPr>
            <a:lstStyle/>
            <a:p>
              <a:pPr eaLnBrk="0" hangingPunct="0"/>
              <a:r>
                <a:rPr lang="en-GB" sz="1400"/>
                <a:t>_</a:t>
              </a:r>
            </a:p>
          </p:txBody>
        </p:sp>
      </p:grpSp>
      <p:sp>
        <p:nvSpPr>
          <p:cNvPr id="47117" name="TextBox 64"/>
          <p:cNvSpPr txBox="1">
            <a:spLocks noChangeArrowheads="1"/>
          </p:cNvSpPr>
          <p:nvPr/>
        </p:nvSpPr>
        <p:spPr bwMode="auto">
          <a:xfrm>
            <a:off x="3811588" y="1368425"/>
            <a:ext cx="1905000" cy="307975"/>
          </a:xfrm>
          <a:prstGeom prst="rect">
            <a:avLst/>
          </a:prstGeom>
          <a:noFill/>
          <a:ln w="9525">
            <a:noFill/>
            <a:miter lim="800000"/>
            <a:headEnd/>
            <a:tailEnd/>
          </a:ln>
        </p:spPr>
        <p:txBody>
          <a:bodyPr>
            <a:spAutoFit/>
          </a:bodyPr>
          <a:lstStyle/>
          <a:p>
            <a:pPr eaLnBrk="0" hangingPunct="0"/>
            <a:r>
              <a:rPr lang="en-GB" sz="1400" b="1">
                <a:solidFill>
                  <a:schemeClr val="accent2"/>
                </a:solidFill>
              </a:rPr>
              <a:t>ON-OFF phase 1</a:t>
            </a:r>
          </a:p>
        </p:txBody>
      </p:sp>
      <p:cxnSp>
        <p:nvCxnSpPr>
          <p:cNvPr id="47118" name="Straight Arrow Connector 65"/>
          <p:cNvCxnSpPr>
            <a:cxnSpLocks noChangeShapeType="1"/>
          </p:cNvCxnSpPr>
          <p:nvPr/>
        </p:nvCxnSpPr>
        <p:spPr bwMode="auto">
          <a:xfrm>
            <a:off x="3125788" y="2509838"/>
            <a:ext cx="228600" cy="1587"/>
          </a:xfrm>
          <a:prstGeom prst="straightConnector1">
            <a:avLst/>
          </a:prstGeom>
          <a:noFill/>
          <a:ln w="28575">
            <a:solidFill>
              <a:schemeClr val="tx1"/>
            </a:solidFill>
            <a:round/>
            <a:headEnd/>
            <a:tailEnd type="arrow" w="med" len="med"/>
          </a:ln>
        </p:spPr>
      </p:cxnSp>
      <p:cxnSp>
        <p:nvCxnSpPr>
          <p:cNvPr id="47119" name="Straight Arrow Connector 66"/>
          <p:cNvCxnSpPr>
            <a:cxnSpLocks noChangeShapeType="1"/>
          </p:cNvCxnSpPr>
          <p:nvPr/>
        </p:nvCxnSpPr>
        <p:spPr bwMode="auto">
          <a:xfrm>
            <a:off x="3125788" y="5026025"/>
            <a:ext cx="228600" cy="1588"/>
          </a:xfrm>
          <a:prstGeom prst="straightConnector1">
            <a:avLst/>
          </a:prstGeom>
          <a:noFill/>
          <a:ln w="28575">
            <a:solidFill>
              <a:schemeClr val="tx1"/>
            </a:solidFill>
            <a:round/>
            <a:headEnd/>
            <a:tailEnd type="arrow" w="med" len="med"/>
          </a:ln>
        </p:spPr>
      </p:cxnSp>
      <p:sp>
        <p:nvSpPr>
          <p:cNvPr id="47120" name="TextBox 67"/>
          <p:cNvSpPr txBox="1">
            <a:spLocks noChangeArrowheads="1"/>
          </p:cNvSpPr>
          <p:nvPr/>
        </p:nvSpPr>
        <p:spPr bwMode="auto">
          <a:xfrm>
            <a:off x="3811588" y="3959225"/>
            <a:ext cx="1905000" cy="307975"/>
          </a:xfrm>
          <a:prstGeom prst="rect">
            <a:avLst/>
          </a:prstGeom>
          <a:noFill/>
          <a:ln w="9525">
            <a:noFill/>
            <a:miter lim="800000"/>
            <a:headEnd/>
            <a:tailEnd/>
          </a:ln>
        </p:spPr>
        <p:txBody>
          <a:bodyPr>
            <a:spAutoFit/>
          </a:bodyPr>
          <a:lstStyle/>
          <a:p>
            <a:pPr eaLnBrk="0" hangingPunct="0"/>
            <a:r>
              <a:rPr lang="en-GB" sz="1400" b="1">
                <a:solidFill>
                  <a:schemeClr val="accent2"/>
                </a:solidFill>
              </a:rPr>
              <a:t>ON-OFF phase 2</a:t>
            </a:r>
          </a:p>
        </p:txBody>
      </p:sp>
      <p:grpSp>
        <p:nvGrpSpPr>
          <p:cNvPr id="47121" name="Group 68"/>
          <p:cNvGrpSpPr>
            <a:grpSpLocks/>
          </p:cNvGrpSpPr>
          <p:nvPr/>
        </p:nvGrpSpPr>
        <p:grpSpPr bwMode="auto">
          <a:xfrm>
            <a:off x="5792788" y="2511425"/>
            <a:ext cx="685800" cy="2516188"/>
            <a:chOff x="2514600" y="1219994"/>
            <a:chExt cx="685800" cy="2515394"/>
          </a:xfrm>
        </p:grpSpPr>
        <p:cxnSp>
          <p:nvCxnSpPr>
            <p:cNvPr id="47139" name="Straight Connector 76"/>
            <p:cNvCxnSpPr>
              <a:cxnSpLocks noChangeShapeType="1"/>
            </p:cNvCxnSpPr>
            <p:nvPr/>
          </p:nvCxnSpPr>
          <p:spPr bwMode="auto">
            <a:xfrm>
              <a:off x="2514600" y="1219994"/>
              <a:ext cx="457200" cy="1588"/>
            </a:xfrm>
            <a:prstGeom prst="line">
              <a:avLst/>
            </a:prstGeom>
            <a:noFill/>
            <a:ln w="28575">
              <a:solidFill>
                <a:schemeClr val="tx1"/>
              </a:solidFill>
              <a:round/>
              <a:headEnd/>
              <a:tailEnd/>
            </a:ln>
          </p:spPr>
        </p:cxnSp>
        <p:cxnSp>
          <p:nvCxnSpPr>
            <p:cNvPr id="47140" name="Straight Connector 77"/>
            <p:cNvCxnSpPr>
              <a:cxnSpLocks noChangeShapeType="1"/>
            </p:cNvCxnSpPr>
            <p:nvPr/>
          </p:nvCxnSpPr>
          <p:spPr bwMode="auto">
            <a:xfrm>
              <a:off x="2514600" y="3733006"/>
              <a:ext cx="457200" cy="1588"/>
            </a:xfrm>
            <a:prstGeom prst="line">
              <a:avLst/>
            </a:prstGeom>
            <a:noFill/>
            <a:ln w="28575">
              <a:solidFill>
                <a:schemeClr val="tx1"/>
              </a:solidFill>
              <a:round/>
              <a:headEnd/>
              <a:tailEnd/>
            </a:ln>
          </p:spPr>
        </p:cxnSp>
        <p:sp>
          <p:nvSpPr>
            <p:cNvPr id="47141" name="Oval 78"/>
            <p:cNvSpPr>
              <a:spLocks noChangeArrowheads="1"/>
            </p:cNvSpPr>
            <p:nvPr/>
          </p:nvSpPr>
          <p:spPr bwMode="auto">
            <a:xfrm>
              <a:off x="2819400" y="2362200"/>
              <a:ext cx="304800" cy="228600"/>
            </a:xfrm>
            <a:prstGeom prst="ellipse">
              <a:avLst/>
            </a:prstGeom>
            <a:noFill/>
            <a:ln w="28575">
              <a:solidFill>
                <a:schemeClr val="tx1"/>
              </a:solidFill>
              <a:round/>
              <a:headEnd/>
              <a:tailEnd/>
            </a:ln>
          </p:spPr>
          <p:txBody>
            <a:bodyPr wrap="none" anchor="ctr"/>
            <a:lstStyle/>
            <a:p>
              <a:pPr eaLnBrk="0" hangingPunct="0"/>
              <a:endParaRPr lang="en-GB"/>
            </a:p>
          </p:txBody>
        </p:sp>
        <p:cxnSp>
          <p:nvCxnSpPr>
            <p:cNvPr id="47142" name="Straight Connector 79"/>
            <p:cNvCxnSpPr>
              <a:cxnSpLocks noChangeShapeType="1"/>
              <a:endCxn id="47141" idx="0"/>
            </p:cNvCxnSpPr>
            <p:nvPr/>
          </p:nvCxnSpPr>
          <p:spPr bwMode="auto">
            <a:xfrm rot="5400000">
              <a:off x="2400697" y="1791097"/>
              <a:ext cx="1142206" cy="1588"/>
            </a:xfrm>
            <a:prstGeom prst="line">
              <a:avLst/>
            </a:prstGeom>
            <a:noFill/>
            <a:ln w="28575">
              <a:solidFill>
                <a:schemeClr val="tx1"/>
              </a:solidFill>
              <a:round/>
              <a:headEnd/>
              <a:tailEnd/>
            </a:ln>
          </p:spPr>
        </p:cxnSp>
        <p:cxnSp>
          <p:nvCxnSpPr>
            <p:cNvPr id="47143" name="Straight Connector 80"/>
            <p:cNvCxnSpPr>
              <a:cxnSpLocks noChangeShapeType="1"/>
              <a:stCxn id="47141" idx="4"/>
            </p:cNvCxnSpPr>
            <p:nvPr/>
          </p:nvCxnSpPr>
          <p:spPr bwMode="auto">
            <a:xfrm rot="5400000">
              <a:off x="2399903" y="3162697"/>
              <a:ext cx="1143794" cy="1588"/>
            </a:xfrm>
            <a:prstGeom prst="line">
              <a:avLst/>
            </a:prstGeom>
            <a:noFill/>
            <a:ln w="28575">
              <a:solidFill>
                <a:schemeClr val="tx1"/>
              </a:solidFill>
              <a:round/>
              <a:headEnd/>
              <a:tailEnd/>
            </a:ln>
          </p:spPr>
        </p:cxnSp>
        <p:sp>
          <p:nvSpPr>
            <p:cNvPr id="47144" name="TextBox 81"/>
            <p:cNvSpPr txBox="1">
              <a:spLocks noChangeArrowheads="1"/>
            </p:cNvSpPr>
            <p:nvPr/>
          </p:nvSpPr>
          <p:spPr bwMode="auto">
            <a:xfrm>
              <a:off x="2819400" y="2283817"/>
              <a:ext cx="381000" cy="307777"/>
            </a:xfrm>
            <a:prstGeom prst="rect">
              <a:avLst/>
            </a:prstGeom>
            <a:noFill/>
            <a:ln w="9525">
              <a:noFill/>
              <a:miter lim="800000"/>
              <a:headEnd/>
              <a:tailEnd/>
            </a:ln>
          </p:spPr>
          <p:txBody>
            <a:bodyPr>
              <a:spAutoFit/>
            </a:bodyPr>
            <a:lstStyle/>
            <a:p>
              <a:pPr eaLnBrk="0" hangingPunct="0"/>
              <a:r>
                <a:rPr lang="en-GB" sz="1400"/>
                <a:t>+</a:t>
              </a:r>
            </a:p>
          </p:txBody>
        </p:sp>
      </p:grpSp>
      <p:sp>
        <p:nvSpPr>
          <p:cNvPr id="47122" name="TextBox 69"/>
          <p:cNvSpPr txBox="1">
            <a:spLocks noChangeArrowheads="1"/>
          </p:cNvSpPr>
          <p:nvPr/>
        </p:nvSpPr>
        <p:spPr bwMode="auto">
          <a:xfrm rot="-3145488">
            <a:off x="2190751" y="3435350"/>
            <a:ext cx="1905000" cy="307975"/>
          </a:xfrm>
          <a:prstGeom prst="rect">
            <a:avLst/>
          </a:prstGeom>
          <a:noFill/>
          <a:ln w="9525">
            <a:noFill/>
            <a:miter lim="800000"/>
            <a:headEnd/>
            <a:tailEnd/>
          </a:ln>
        </p:spPr>
        <p:txBody>
          <a:bodyPr>
            <a:spAutoFit/>
          </a:bodyPr>
          <a:lstStyle/>
          <a:p>
            <a:pPr eaLnBrk="0" hangingPunct="0"/>
            <a:r>
              <a:rPr lang="en-GB" sz="1400" b="1">
                <a:solidFill>
                  <a:srgbClr val="FF0000"/>
                </a:solidFill>
              </a:rPr>
              <a:t>Ref. subtraction</a:t>
            </a:r>
          </a:p>
        </p:txBody>
      </p:sp>
      <p:cxnSp>
        <p:nvCxnSpPr>
          <p:cNvPr id="47123" name="Straight Connector 70"/>
          <p:cNvCxnSpPr>
            <a:cxnSpLocks noChangeShapeType="1"/>
          </p:cNvCxnSpPr>
          <p:nvPr/>
        </p:nvCxnSpPr>
        <p:spPr bwMode="auto">
          <a:xfrm rot="5400000">
            <a:off x="496888" y="3844925"/>
            <a:ext cx="5105400" cy="3175"/>
          </a:xfrm>
          <a:prstGeom prst="line">
            <a:avLst/>
          </a:prstGeom>
          <a:noFill/>
          <a:ln w="28575">
            <a:solidFill>
              <a:srgbClr val="FF0000"/>
            </a:solidFill>
            <a:prstDash val="dash"/>
            <a:round/>
            <a:headEnd/>
            <a:tailEnd/>
          </a:ln>
        </p:spPr>
      </p:cxnSp>
      <p:cxnSp>
        <p:nvCxnSpPr>
          <p:cNvPr id="47124" name="Straight Connector 71"/>
          <p:cNvCxnSpPr>
            <a:cxnSpLocks noChangeShapeType="1"/>
          </p:cNvCxnSpPr>
          <p:nvPr/>
        </p:nvCxnSpPr>
        <p:spPr bwMode="auto">
          <a:xfrm rot="5400000">
            <a:off x="3772694" y="3844131"/>
            <a:ext cx="5105400" cy="1588"/>
          </a:xfrm>
          <a:prstGeom prst="line">
            <a:avLst/>
          </a:prstGeom>
          <a:noFill/>
          <a:ln w="28575">
            <a:solidFill>
              <a:srgbClr val="FF0000"/>
            </a:solidFill>
            <a:prstDash val="dash"/>
            <a:round/>
            <a:headEnd/>
            <a:tailEnd/>
          </a:ln>
        </p:spPr>
      </p:cxnSp>
      <p:cxnSp>
        <p:nvCxnSpPr>
          <p:cNvPr id="47125" name="Straight Arrow Connector 72"/>
          <p:cNvCxnSpPr>
            <a:cxnSpLocks noChangeShapeType="1"/>
          </p:cNvCxnSpPr>
          <p:nvPr/>
        </p:nvCxnSpPr>
        <p:spPr bwMode="auto">
          <a:xfrm>
            <a:off x="6402388" y="3729038"/>
            <a:ext cx="228600" cy="1587"/>
          </a:xfrm>
          <a:prstGeom prst="straightConnector1">
            <a:avLst/>
          </a:prstGeom>
          <a:noFill/>
          <a:ln w="28575">
            <a:solidFill>
              <a:schemeClr val="tx1"/>
            </a:solidFill>
            <a:round/>
            <a:headEnd/>
            <a:tailEnd type="arrow" w="med" len="med"/>
          </a:ln>
        </p:spPr>
      </p:cxnSp>
      <p:sp>
        <p:nvSpPr>
          <p:cNvPr id="47126" name="TextBox 73"/>
          <p:cNvSpPr txBox="1">
            <a:spLocks noChangeArrowheads="1"/>
          </p:cNvSpPr>
          <p:nvPr/>
        </p:nvSpPr>
        <p:spPr bwMode="auto">
          <a:xfrm rot="-3145488">
            <a:off x="5356226" y="2974975"/>
            <a:ext cx="1905000" cy="307975"/>
          </a:xfrm>
          <a:prstGeom prst="rect">
            <a:avLst/>
          </a:prstGeom>
          <a:noFill/>
          <a:ln w="9525">
            <a:noFill/>
            <a:miter lim="800000"/>
            <a:headEnd/>
            <a:tailEnd/>
          </a:ln>
        </p:spPr>
        <p:txBody>
          <a:bodyPr>
            <a:spAutoFit/>
          </a:bodyPr>
          <a:lstStyle/>
          <a:p>
            <a:pPr eaLnBrk="0" hangingPunct="0"/>
            <a:r>
              <a:rPr lang="en-GB" sz="1400" b="1">
                <a:solidFill>
                  <a:srgbClr val="FF0000"/>
                </a:solidFill>
              </a:rPr>
              <a:t>OFF subtraction</a:t>
            </a:r>
          </a:p>
        </p:txBody>
      </p:sp>
      <p:sp>
        <p:nvSpPr>
          <p:cNvPr id="47127" name="TextBox 74"/>
          <p:cNvSpPr txBox="1">
            <a:spLocks noChangeArrowheads="1"/>
          </p:cNvSpPr>
          <p:nvPr/>
        </p:nvSpPr>
        <p:spPr bwMode="auto">
          <a:xfrm>
            <a:off x="7164388" y="2840038"/>
            <a:ext cx="1905000" cy="523875"/>
          </a:xfrm>
          <a:prstGeom prst="rect">
            <a:avLst/>
          </a:prstGeom>
          <a:noFill/>
          <a:ln w="9525">
            <a:noFill/>
            <a:miter lim="800000"/>
            <a:headEnd/>
            <a:tailEnd/>
          </a:ln>
        </p:spPr>
        <p:txBody>
          <a:bodyPr>
            <a:spAutoFit/>
          </a:bodyPr>
          <a:lstStyle/>
          <a:p>
            <a:pPr eaLnBrk="0" hangingPunct="0"/>
            <a:r>
              <a:rPr lang="en-GB" sz="1400" b="1">
                <a:solidFill>
                  <a:schemeClr val="accent2"/>
                </a:solidFill>
              </a:rPr>
              <a:t>ON-OFF</a:t>
            </a:r>
          </a:p>
          <a:p>
            <a:pPr eaLnBrk="0" hangingPunct="0"/>
            <a:r>
              <a:rPr lang="en-GB" sz="1400" b="1">
                <a:solidFill>
                  <a:schemeClr val="accent2"/>
                </a:solidFill>
              </a:rPr>
              <a:t>Phase 1 – Phase 2</a:t>
            </a:r>
          </a:p>
        </p:txBody>
      </p:sp>
      <p:sp>
        <p:nvSpPr>
          <p:cNvPr id="47128" name="TextBox 75"/>
          <p:cNvSpPr txBox="1">
            <a:spLocks noChangeArrowheads="1"/>
          </p:cNvSpPr>
          <p:nvPr/>
        </p:nvSpPr>
        <p:spPr bwMode="auto">
          <a:xfrm rot="-5400000">
            <a:off x="-326231" y="3623469"/>
            <a:ext cx="973137" cy="307975"/>
          </a:xfrm>
          <a:prstGeom prst="rect">
            <a:avLst/>
          </a:prstGeom>
          <a:noFill/>
          <a:ln w="9525">
            <a:noFill/>
            <a:miter lim="800000"/>
            <a:headEnd/>
            <a:tailEnd/>
          </a:ln>
        </p:spPr>
        <p:txBody>
          <a:bodyPr>
            <a:spAutoFit/>
          </a:bodyPr>
          <a:lstStyle/>
          <a:p>
            <a:pPr eaLnBrk="0" hangingPunct="0"/>
            <a:r>
              <a:rPr lang="en-GB" sz="1400" b="1"/>
              <a:t>Counts</a:t>
            </a:r>
          </a:p>
        </p:txBody>
      </p:sp>
      <p:sp>
        <p:nvSpPr>
          <p:cNvPr id="47129" name="Rectangle 3"/>
          <p:cNvSpPr txBox="1">
            <a:spLocks noChangeArrowheads="1"/>
          </p:cNvSpPr>
          <p:nvPr/>
        </p:nvSpPr>
        <p:spPr bwMode="auto">
          <a:xfrm>
            <a:off x="684213" y="987425"/>
            <a:ext cx="1503362" cy="360363"/>
          </a:xfrm>
          <a:prstGeom prst="rect">
            <a:avLst/>
          </a:prstGeom>
          <a:noFill/>
          <a:ln w="38100">
            <a:solidFill>
              <a:srgbClr val="FF0000"/>
            </a:solidFill>
            <a:miter lim="800000"/>
            <a:headEnd/>
            <a:tailEnd/>
          </a:ln>
        </p:spPr>
        <p:txBody>
          <a:bodyPr/>
          <a:lstStyle/>
          <a:p>
            <a:pPr eaLnBrk="0" hangingPunct="0">
              <a:spcBef>
                <a:spcPct val="20000"/>
              </a:spcBef>
            </a:pPr>
            <a:r>
              <a:rPr lang="en-US" sz="1800" b="1">
                <a:solidFill>
                  <a:srgbClr val="FF0000"/>
                </a:solidFill>
              </a:rPr>
              <a:t>Total power</a:t>
            </a:r>
          </a:p>
        </p:txBody>
      </p:sp>
      <p:sp>
        <p:nvSpPr>
          <p:cNvPr id="47130" name="Rectangle 3"/>
          <p:cNvSpPr txBox="1">
            <a:spLocks noChangeArrowheads="1"/>
          </p:cNvSpPr>
          <p:nvPr/>
        </p:nvSpPr>
        <p:spPr bwMode="auto">
          <a:xfrm>
            <a:off x="3787775" y="987425"/>
            <a:ext cx="1504950" cy="360363"/>
          </a:xfrm>
          <a:prstGeom prst="rect">
            <a:avLst/>
          </a:prstGeom>
          <a:noFill/>
          <a:ln w="38100">
            <a:solidFill>
              <a:srgbClr val="FF0000"/>
            </a:solidFill>
            <a:miter lim="800000"/>
            <a:headEnd/>
            <a:tailEnd/>
          </a:ln>
        </p:spPr>
        <p:txBody>
          <a:bodyPr/>
          <a:lstStyle/>
          <a:p>
            <a:pPr eaLnBrk="0" hangingPunct="0">
              <a:spcBef>
                <a:spcPct val="20000"/>
              </a:spcBef>
            </a:pPr>
            <a:r>
              <a:rPr lang="en-US" sz="1800" b="1">
                <a:solidFill>
                  <a:srgbClr val="FF0000"/>
                </a:solidFill>
              </a:rPr>
              <a:t>Simple diff.</a:t>
            </a:r>
          </a:p>
        </p:txBody>
      </p:sp>
      <p:sp>
        <p:nvSpPr>
          <p:cNvPr id="47131" name="Rectangle 3"/>
          <p:cNvSpPr txBox="1">
            <a:spLocks noChangeArrowheads="1"/>
          </p:cNvSpPr>
          <p:nvPr/>
        </p:nvSpPr>
        <p:spPr bwMode="auto">
          <a:xfrm>
            <a:off x="7100888" y="987425"/>
            <a:ext cx="1503362" cy="360363"/>
          </a:xfrm>
          <a:prstGeom prst="rect">
            <a:avLst/>
          </a:prstGeom>
          <a:noFill/>
          <a:ln w="38100">
            <a:solidFill>
              <a:srgbClr val="FF0000"/>
            </a:solidFill>
            <a:miter lim="800000"/>
            <a:headEnd/>
            <a:tailEnd/>
          </a:ln>
        </p:spPr>
        <p:txBody>
          <a:bodyPr/>
          <a:lstStyle/>
          <a:p>
            <a:pPr eaLnBrk="0" hangingPunct="0">
              <a:spcBef>
                <a:spcPct val="20000"/>
              </a:spcBef>
            </a:pPr>
            <a:r>
              <a:rPr lang="en-US" sz="1800" b="1">
                <a:solidFill>
                  <a:srgbClr val="FF0000"/>
                </a:solidFill>
              </a:rPr>
              <a:t>Double diff.</a:t>
            </a:r>
          </a:p>
        </p:txBody>
      </p:sp>
      <p:pic>
        <p:nvPicPr>
          <p:cNvPr id="47132" name="Picture 2" descr="dbs_snippet.tiff"/>
          <p:cNvPicPr>
            <a:picLocks noChangeAspect="1"/>
          </p:cNvPicPr>
          <p:nvPr/>
        </p:nvPicPr>
        <p:blipFill>
          <a:blip r:embed="rId9" cstate="print"/>
          <a:srcRect/>
          <a:stretch>
            <a:fillRect/>
          </a:stretch>
        </p:blipFill>
        <p:spPr bwMode="auto">
          <a:xfrm>
            <a:off x="7164388" y="1522413"/>
            <a:ext cx="1476375" cy="1192212"/>
          </a:xfrm>
          <a:prstGeom prst="rect">
            <a:avLst/>
          </a:prstGeom>
          <a:noFill/>
          <a:ln w="9525">
            <a:noFill/>
            <a:miter lim="800000"/>
            <a:headEnd/>
            <a:tailEnd/>
          </a:ln>
        </p:spPr>
      </p:pic>
      <p:sp>
        <p:nvSpPr>
          <p:cNvPr id="47133" name="TextBox 120"/>
          <p:cNvSpPr txBox="1">
            <a:spLocks noChangeArrowheads="1"/>
          </p:cNvSpPr>
          <p:nvPr/>
        </p:nvSpPr>
        <p:spPr bwMode="auto">
          <a:xfrm rot="-5400000">
            <a:off x="2851944" y="4379119"/>
            <a:ext cx="973137" cy="307975"/>
          </a:xfrm>
          <a:prstGeom prst="rect">
            <a:avLst/>
          </a:prstGeom>
          <a:noFill/>
          <a:ln w="9525">
            <a:noFill/>
            <a:miter lim="800000"/>
            <a:headEnd/>
            <a:tailEnd/>
          </a:ln>
        </p:spPr>
        <p:txBody>
          <a:bodyPr>
            <a:spAutoFit/>
          </a:bodyPr>
          <a:lstStyle/>
          <a:p>
            <a:pPr eaLnBrk="0" hangingPunct="0"/>
            <a:r>
              <a:rPr lang="en-GB" sz="1400" b="1"/>
              <a:t>Counts</a:t>
            </a:r>
          </a:p>
        </p:txBody>
      </p:sp>
      <p:sp>
        <p:nvSpPr>
          <p:cNvPr id="47134" name="TextBox 121"/>
          <p:cNvSpPr txBox="1">
            <a:spLocks noChangeArrowheads="1"/>
          </p:cNvSpPr>
          <p:nvPr/>
        </p:nvSpPr>
        <p:spPr bwMode="auto">
          <a:xfrm rot="-5400000">
            <a:off x="2852738" y="1895475"/>
            <a:ext cx="971550" cy="307975"/>
          </a:xfrm>
          <a:prstGeom prst="rect">
            <a:avLst/>
          </a:prstGeom>
          <a:noFill/>
          <a:ln w="9525">
            <a:noFill/>
            <a:miter lim="800000"/>
            <a:headEnd/>
            <a:tailEnd/>
          </a:ln>
        </p:spPr>
        <p:txBody>
          <a:bodyPr>
            <a:spAutoFit/>
          </a:bodyPr>
          <a:lstStyle/>
          <a:p>
            <a:pPr eaLnBrk="0" hangingPunct="0"/>
            <a:r>
              <a:rPr lang="en-GB" sz="1400" b="1"/>
              <a:t>Counts</a:t>
            </a:r>
          </a:p>
        </p:txBody>
      </p:sp>
      <p:sp>
        <p:nvSpPr>
          <p:cNvPr id="47135" name="TextBox 122"/>
          <p:cNvSpPr txBox="1">
            <a:spLocks noChangeArrowheads="1"/>
          </p:cNvSpPr>
          <p:nvPr/>
        </p:nvSpPr>
        <p:spPr bwMode="auto">
          <a:xfrm rot="-5400000">
            <a:off x="6111876" y="3911600"/>
            <a:ext cx="971550" cy="307975"/>
          </a:xfrm>
          <a:prstGeom prst="rect">
            <a:avLst/>
          </a:prstGeom>
          <a:noFill/>
          <a:ln w="9525">
            <a:noFill/>
            <a:miter lim="800000"/>
            <a:headEnd/>
            <a:tailEnd/>
          </a:ln>
        </p:spPr>
        <p:txBody>
          <a:bodyPr>
            <a:spAutoFit/>
          </a:bodyPr>
          <a:lstStyle/>
          <a:p>
            <a:pPr eaLnBrk="0" hangingPunct="0"/>
            <a:r>
              <a:rPr lang="en-GB" sz="1400" b="1"/>
              <a:t>Counts</a:t>
            </a:r>
          </a:p>
        </p:txBody>
      </p:sp>
      <p:sp>
        <p:nvSpPr>
          <p:cNvPr id="47136" name="Rectangle 2"/>
          <p:cNvSpPr>
            <a:spLocks noGrp="1" noChangeArrowheads="1"/>
          </p:cNvSpPr>
          <p:nvPr>
            <p:ph type="title"/>
          </p:nvPr>
        </p:nvSpPr>
        <p:spPr>
          <a:xfrm>
            <a:off x="900113" y="44450"/>
            <a:ext cx="7488237" cy="647700"/>
          </a:xfrm>
        </p:spPr>
        <p:txBody>
          <a:bodyPr/>
          <a:lstStyle/>
          <a:p>
            <a:r>
              <a:rPr lang="en-US" smtClean="0">
                <a:ea typeface="ＭＳ Ｐゴシック" pitchFamily="34" charset="-128"/>
              </a:rPr>
              <a:t>The HIFI pipeline: DBS example</a:t>
            </a:r>
            <a:br>
              <a:rPr lang="en-US" smtClean="0">
                <a:ea typeface="ＭＳ Ｐゴシック" pitchFamily="34" charset="-128"/>
              </a:rPr>
            </a:br>
            <a:r>
              <a:rPr lang="en-US" sz="2400" smtClean="0">
                <a:ea typeface="ＭＳ Ｐゴシック" pitchFamily="34" charset="-128"/>
              </a:rPr>
              <a:t>(1)  Reference and OFF subtraction</a:t>
            </a:r>
          </a:p>
        </p:txBody>
      </p:sp>
      <p:sp>
        <p:nvSpPr>
          <p:cNvPr id="47137" name="TextBox 126"/>
          <p:cNvSpPr txBox="1">
            <a:spLocks noChangeArrowheads="1"/>
          </p:cNvSpPr>
          <p:nvPr/>
        </p:nvSpPr>
        <p:spPr bwMode="auto">
          <a:xfrm>
            <a:off x="2124075" y="6296025"/>
            <a:ext cx="971550" cy="307975"/>
          </a:xfrm>
          <a:prstGeom prst="rect">
            <a:avLst/>
          </a:prstGeom>
          <a:noFill/>
          <a:ln w="9525">
            <a:noFill/>
            <a:miter lim="800000"/>
            <a:headEnd/>
            <a:tailEnd/>
          </a:ln>
        </p:spPr>
        <p:txBody>
          <a:bodyPr>
            <a:spAutoFit/>
          </a:bodyPr>
          <a:lstStyle/>
          <a:p>
            <a:pPr eaLnBrk="0" hangingPunct="0"/>
            <a:r>
              <a:rPr lang="en-GB" sz="1400" b="1"/>
              <a:t>Level0.5</a:t>
            </a:r>
          </a:p>
        </p:txBody>
      </p:sp>
      <p:sp>
        <p:nvSpPr>
          <p:cNvPr id="47138" name="TextBox 127"/>
          <p:cNvSpPr txBox="1">
            <a:spLocks noChangeArrowheads="1"/>
          </p:cNvSpPr>
          <p:nvPr/>
        </p:nvSpPr>
        <p:spPr bwMode="auto">
          <a:xfrm>
            <a:off x="3167063" y="6296025"/>
            <a:ext cx="973137" cy="307975"/>
          </a:xfrm>
          <a:prstGeom prst="rect">
            <a:avLst/>
          </a:prstGeom>
          <a:noFill/>
          <a:ln w="9525">
            <a:noFill/>
            <a:miter lim="800000"/>
            <a:headEnd/>
            <a:tailEnd/>
          </a:ln>
        </p:spPr>
        <p:txBody>
          <a:bodyPr>
            <a:spAutoFit/>
          </a:bodyPr>
          <a:lstStyle/>
          <a:p>
            <a:pPr eaLnBrk="0" hangingPunct="0"/>
            <a:r>
              <a:rPr lang="en-GB" sz="1400" b="1"/>
              <a:t>Level1</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txBox="1">
            <a:spLocks noChangeArrowheads="1"/>
          </p:cNvSpPr>
          <p:nvPr/>
        </p:nvSpPr>
        <p:spPr bwMode="auto">
          <a:xfrm>
            <a:off x="684213" y="908050"/>
            <a:ext cx="1503362" cy="360363"/>
          </a:xfrm>
          <a:prstGeom prst="rect">
            <a:avLst/>
          </a:prstGeom>
          <a:noFill/>
          <a:ln w="38100">
            <a:solidFill>
              <a:srgbClr val="FF0000"/>
            </a:solidFill>
            <a:miter lim="800000"/>
            <a:headEnd/>
            <a:tailEnd/>
          </a:ln>
        </p:spPr>
        <p:txBody>
          <a:bodyPr/>
          <a:lstStyle/>
          <a:p>
            <a:pPr eaLnBrk="0" hangingPunct="0">
              <a:spcBef>
                <a:spcPct val="20000"/>
              </a:spcBef>
            </a:pPr>
            <a:r>
              <a:rPr lang="en-US" sz="1800" b="1">
                <a:solidFill>
                  <a:srgbClr val="FF0000"/>
                </a:solidFill>
              </a:rPr>
              <a:t>Total power</a:t>
            </a:r>
          </a:p>
        </p:txBody>
      </p:sp>
      <p:sp>
        <p:nvSpPr>
          <p:cNvPr id="48131" name="Rectangle 3"/>
          <p:cNvSpPr txBox="1">
            <a:spLocks noChangeArrowheads="1"/>
          </p:cNvSpPr>
          <p:nvPr/>
        </p:nvSpPr>
        <p:spPr bwMode="auto">
          <a:xfrm>
            <a:off x="3787775" y="908050"/>
            <a:ext cx="1504950" cy="360363"/>
          </a:xfrm>
          <a:prstGeom prst="rect">
            <a:avLst/>
          </a:prstGeom>
          <a:noFill/>
          <a:ln w="38100">
            <a:solidFill>
              <a:srgbClr val="FF0000"/>
            </a:solidFill>
            <a:miter lim="800000"/>
            <a:headEnd/>
            <a:tailEnd/>
          </a:ln>
        </p:spPr>
        <p:txBody>
          <a:bodyPr/>
          <a:lstStyle/>
          <a:p>
            <a:pPr eaLnBrk="0" hangingPunct="0">
              <a:spcBef>
                <a:spcPct val="20000"/>
              </a:spcBef>
            </a:pPr>
            <a:r>
              <a:rPr lang="en-US" sz="1800" b="1">
                <a:solidFill>
                  <a:srgbClr val="FF0000"/>
                </a:solidFill>
              </a:rPr>
              <a:t>Double diff.</a:t>
            </a:r>
          </a:p>
        </p:txBody>
      </p:sp>
      <p:sp>
        <p:nvSpPr>
          <p:cNvPr id="48132" name="Rectangle 3"/>
          <p:cNvSpPr txBox="1">
            <a:spLocks noChangeArrowheads="1"/>
          </p:cNvSpPr>
          <p:nvPr/>
        </p:nvSpPr>
        <p:spPr bwMode="auto">
          <a:xfrm>
            <a:off x="7100888" y="908050"/>
            <a:ext cx="1503362" cy="360363"/>
          </a:xfrm>
          <a:prstGeom prst="rect">
            <a:avLst/>
          </a:prstGeom>
          <a:noFill/>
          <a:ln w="38100">
            <a:solidFill>
              <a:srgbClr val="FF0000"/>
            </a:solidFill>
            <a:miter lim="800000"/>
            <a:headEnd/>
            <a:tailEnd/>
          </a:ln>
        </p:spPr>
        <p:txBody>
          <a:bodyPr/>
          <a:lstStyle/>
          <a:p>
            <a:pPr eaLnBrk="0" hangingPunct="0">
              <a:spcBef>
                <a:spcPct val="20000"/>
              </a:spcBef>
            </a:pPr>
            <a:r>
              <a:rPr lang="en-US" sz="1800" b="1">
                <a:solidFill>
                  <a:srgbClr val="FF0000"/>
                </a:solidFill>
              </a:rPr>
              <a:t>Double diff.</a:t>
            </a:r>
          </a:p>
        </p:txBody>
      </p:sp>
      <p:pic>
        <p:nvPicPr>
          <p:cNvPr id="48133" name="Picture 98" descr="onoff_bandpass.png"/>
          <p:cNvPicPr>
            <a:picLocks noChangeAspect="1"/>
          </p:cNvPicPr>
          <p:nvPr/>
        </p:nvPicPr>
        <p:blipFill>
          <a:blip r:embed="rId2" cstate="print"/>
          <a:srcRect/>
          <a:stretch>
            <a:fillRect/>
          </a:stretch>
        </p:blipFill>
        <p:spPr bwMode="auto">
          <a:xfrm>
            <a:off x="6505575" y="2714625"/>
            <a:ext cx="2609850" cy="2017713"/>
          </a:xfrm>
          <a:prstGeom prst="rect">
            <a:avLst/>
          </a:prstGeom>
          <a:noFill/>
          <a:ln w="9525">
            <a:noFill/>
            <a:miter lim="800000"/>
            <a:headEnd/>
            <a:tailEnd/>
          </a:ln>
        </p:spPr>
      </p:pic>
      <p:sp>
        <p:nvSpPr>
          <p:cNvPr id="48134" name="TextBox 100"/>
          <p:cNvSpPr txBox="1">
            <a:spLocks noChangeArrowheads="1"/>
          </p:cNvSpPr>
          <p:nvPr/>
        </p:nvSpPr>
        <p:spPr bwMode="auto">
          <a:xfrm>
            <a:off x="3705225" y="1320800"/>
            <a:ext cx="1905000" cy="523875"/>
          </a:xfrm>
          <a:prstGeom prst="rect">
            <a:avLst/>
          </a:prstGeom>
          <a:noFill/>
          <a:ln w="9525">
            <a:noFill/>
            <a:miter lim="800000"/>
            <a:headEnd/>
            <a:tailEnd/>
          </a:ln>
        </p:spPr>
        <p:txBody>
          <a:bodyPr>
            <a:spAutoFit/>
          </a:bodyPr>
          <a:lstStyle/>
          <a:p>
            <a:pPr eaLnBrk="0" hangingPunct="0"/>
            <a:r>
              <a:rPr lang="en-GB" sz="1400" b="1">
                <a:solidFill>
                  <a:schemeClr val="accent2"/>
                </a:solidFill>
              </a:rPr>
              <a:t>Band-pass spectrum</a:t>
            </a:r>
          </a:p>
        </p:txBody>
      </p:sp>
      <p:cxnSp>
        <p:nvCxnSpPr>
          <p:cNvPr id="48135" name="Straight Connector 101"/>
          <p:cNvCxnSpPr>
            <a:cxnSpLocks noChangeShapeType="1"/>
          </p:cNvCxnSpPr>
          <p:nvPr/>
        </p:nvCxnSpPr>
        <p:spPr bwMode="auto">
          <a:xfrm>
            <a:off x="5686425" y="2333625"/>
            <a:ext cx="457200" cy="1588"/>
          </a:xfrm>
          <a:prstGeom prst="line">
            <a:avLst/>
          </a:prstGeom>
          <a:noFill/>
          <a:ln w="28575">
            <a:solidFill>
              <a:schemeClr val="tx1"/>
            </a:solidFill>
            <a:round/>
            <a:headEnd/>
            <a:tailEnd/>
          </a:ln>
        </p:spPr>
      </p:cxnSp>
      <p:cxnSp>
        <p:nvCxnSpPr>
          <p:cNvPr id="48136" name="Straight Connector 102"/>
          <p:cNvCxnSpPr>
            <a:cxnSpLocks noChangeShapeType="1"/>
          </p:cNvCxnSpPr>
          <p:nvPr/>
        </p:nvCxnSpPr>
        <p:spPr bwMode="auto">
          <a:xfrm>
            <a:off x="5686425" y="4846638"/>
            <a:ext cx="457200" cy="1587"/>
          </a:xfrm>
          <a:prstGeom prst="line">
            <a:avLst/>
          </a:prstGeom>
          <a:noFill/>
          <a:ln w="28575">
            <a:solidFill>
              <a:schemeClr val="tx1"/>
            </a:solidFill>
            <a:round/>
            <a:headEnd/>
            <a:tailEnd/>
          </a:ln>
        </p:spPr>
      </p:cxnSp>
      <p:sp>
        <p:nvSpPr>
          <p:cNvPr id="48137" name="Oval 103"/>
          <p:cNvSpPr>
            <a:spLocks noChangeArrowheads="1"/>
          </p:cNvSpPr>
          <p:nvPr/>
        </p:nvSpPr>
        <p:spPr bwMode="auto">
          <a:xfrm>
            <a:off x="5991225" y="3475038"/>
            <a:ext cx="304800" cy="228600"/>
          </a:xfrm>
          <a:prstGeom prst="ellipse">
            <a:avLst/>
          </a:prstGeom>
          <a:noFill/>
          <a:ln w="28575">
            <a:solidFill>
              <a:schemeClr val="tx1"/>
            </a:solidFill>
            <a:round/>
            <a:headEnd/>
            <a:tailEnd/>
          </a:ln>
        </p:spPr>
        <p:txBody>
          <a:bodyPr wrap="none" anchor="ctr"/>
          <a:lstStyle/>
          <a:p>
            <a:pPr eaLnBrk="0" hangingPunct="0"/>
            <a:endParaRPr lang="en-GB"/>
          </a:p>
        </p:txBody>
      </p:sp>
      <p:cxnSp>
        <p:nvCxnSpPr>
          <p:cNvPr id="48138" name="Straight Connector 104"/>
          <p:cNvCxnSpPr>
            <a:cxnSpLocks noChangeShapeType="1"/>
            <a:endCxn id="48137" idx="0"/>
          </p:cNvCxnSpPr>
          <p:nvPr/>
        </p:nvCxnSpPr>
        <p:spPr bwMode="auto">
          <a:xfrm rot="5400000">
            <a:off x="5572920" y="2904331"/>
            <a:ext cx="1141412" cy="3175"/>
          </a:xfrm>
          <a:prstGeom prst="line">
            <a:avLst/>
          </a:prstGeom>
          <a:noFill/>
          <a:ln w="28575">
            <a:solidFill>
              <a:schemeClr val="tx1"/>
            </a:solidFill>
            <a:round/>
            <a:headEnd/>
            <a:tailEnd/>
          </a:ln>
        </p:spPr>
      </p:cxnSp>
      <p:cxnSp>
        <p:nvCxnSpPr>
          <p:cNvPr id="48139" name="Straight Connector 105"/>
          <p:cNvCxnSpPr>
            <a:cxnSpLocks noChangeShapeType="1"/>
            <a:stCxn id="48137" idx="4"/>
          </p:cNvCxnSpPr>
          <p:nvPr/>
        </p:nvCxnSpPr>
        <p:spPr bwMode="auto">
          <a:xfrm rot="5400000">
            <a:off x="5571332" y="4275931"/>
            <a:ext cx="1144588" cy="3175"/>
          </a:xfrm>
          <a:prstGeom prst="line">
            <a:avLst/>
          </a:prstGeom>
          <a:noFill/>
          <a:ln w="28575">
            <a:solidFill>
              <a:schemeClr val="tx1"/>
            </a:solidFill>
            <a:round/>
            <a:headEnd/>
            <a:tailEnd/>
          </a:ln>
        </p:spPr>
      </p:cxnSp>
      <p:sp>
        <p:nvSpPr>
          <p:cNvPr id="48140" name="TextBox 106"/>
          <p:cNvSpPr txBox="1">
            <a:spLocks noChangeArrowheads="1"/>
          </p:cNvSpPr>
          <p:nvPr/>
        </p:nvSpPr>
        <p:spPr bwMode="auto">
          <a:xfrm>
            <a:off x="5915025" y="3400425"/>
            <a:ext cx="457200" cy="307975"/>
          </a:xfrm>
          <a:prstGeom prst="rect">
            <a:avLst/>
          </a:prstGeom>
          <a:noFill/>
          <a:ln w="9525">
            <a:noFill/>
            <a:miter lim="800000"/>
            <a:headEnd/>
            <a:tailEnd/>
          </a:ln>
        </p:spPr>
        <p:txBody>
          <a:bodyPr>
            <a:spAutoFit/>
          </a:bodyPr>
          <a:lstStyle/>
          <a:p>
            <a:pPr eaLnBrk="0" hangingPunct="0"/>
            <a:r>
              <a:rPr lang="en-GB" sz="1400"/>
              <a:t>div</a:t>
            </a:r>
          </a:p>
        </p:txBody>
      </p:sp>
      <p:cxnSp>
        <p:nvCxnSpPr>
          <p:cNvPr id="48141" name="Straight Connector 107"/>
          <p:cNvCxnSpPr>
            <a:cxnSpLocks noChangeShapeType="1"/>
          </p:cNvCxnSpPr>
          <p:nvPr/>
        </p:nvCxnSpPr>
        <p:spPr bwMode="auto">
          <a:xfrm rot="5400000">
            <a:off x="466726" y="3667125"/>
            <a:ext cx="5105400" cy="3175"/>
          </a:xfrm>
          <a:prstGeom prst="line">
            <a:avLst/>
          </a:prstGeom>
          <a:noFill/>
          <a:ln w="28575">
            <a:solidFill>
              <a:srgbClr val="FF0000"/>
            </a:solidFill>
            <a:prstDash val="dash"/>
            <a:round/>
            <a:headEnd/>
            <a:tailEnd/>
          </a:ln>
        </p:spPr>
      </p:cxnSp>
      <p:cxnSp>
        <p:nvCxnSpPr>
          <p:cNvPr id="48142" name="Straight Connector 108"/>
          <p:cNvCxnSpPr>
            <a:cxnSpLocks noChangeShapeType="1"/>
          </p:cNvCxnSpPr>
          <p:nvPr/>
        </p:nvCxnSpPr>
        <p:spPr bwMode="auto">
          <a:xfrm rot="5400000">
            <a:off x="3742532" y="3666331"/>
            <a:ext cx="5105400" cy="1587"/>
          </a:xfrm>
          <a:prstGeom prst="line">
            <a:avLst/>
          </a:prstGeom>
          <a:noFill/>
          <a:ln w="28575">
            <a:solidFill>
              <a:srgbClr val="FF0000"/>
            </a:solidFill>
            <a:prstDash val="dash"/>
            <a:round/>
            <a:headEnd/>
            <a:tailEnd/>
          </a:ln>
        </p:spPr>
      </p:cxnSp>
      <p:cxnSp>
        <p:nvCxnSpPr>
          <p:cNvPr id="48143" name="Straight Arrow Connector 109"/>
          <p:cNvCxnSpPr>
            <a:cxnSpLocks noChangeShapeType="1"/>
          </p:cNvCxnSpPr>
          <p:nvPr/>
        </p:nvCxnSpPr>
        <p:spPr bwMode="auto">
          <a:xfrm>
            <a:off x="6296025" y="3551238"/>
            <a:ext cx="228600" cy="1587"/>
          </a:xfrm>
          <a:prstGeom prst="straightConnector1">
            <a:avLst/>
          </a:prstGeom>
          <a:noFill/>
          <a:ln w="28575">
            <a:solidFill>
              <a:schemeClr val="tx1"/>
            </a:solidFill>
            <a:round/>
            <a:headEnd/>
            <a:tailEnd type="arrow" w="med" len="med"/>
          </a:ln>
        </p:spPr>
      </p:cxnSp>
      <p:pic>
        <p:nvPicPr>
          <p:cNvPr id="48144" name="Picture 110" descr="onoff_doublesub.png"/>
          <p:cNvPicPr>
            <a:picLocks noChangeAspect="1"/>
          </p:cNvPicPr>
          <p:nvPr/>
        </p:nvPicPr>
        <p:blipFill>
          <a:blip r:embed="rId3" cstate="print"/>
          <a:srcRect/>
          <a:stretch>
            <a:fillRect/>
          </a:stretch>
        </p:blipFill>
        <p:spPr bwMode="auto">
          <a:xfrm>
            <a:off x="3248025" y="4010025"/>
            <a:ext cx="2511425" cy="2017713"/>
          </a:xfrm>
          <a:prstGeom prst="rect">
            <a:avLst/>
          </a:prstGeom>
          <a:noFill/>
          <a:ln w="9525">
            <a:noFill/>
            <a:miter lim="800000"/>
            <a:headEnd/>
            <a:tailEnd/>
          </a:ln>
        </p:spPr>
      </p:pic>
      <p:sp>
        <p:nvSpPr>
          <p:cNvPr id="48145" name="TextBox 111"/>
          <p:cNvSpPr txBox="1">
            <a:spLocks noChangeArrowheads="1"/>
          </p:cNvSpPr>
          <p:nvPr/>
        </p:nvSpPr>
        <p:spPr bwMode="auto">
          <a:xfrm>
            <a:off x="7058025" y="2028825"/>
            <a:ext cx="1981200" cy="738188"/>
          </a:xfrm>
          <a:prstGeom prst="rect">
            <a:avLst/>
          </a:prstGeom>
          <a:noFill/>
          <a:ln w="9525">
            <a:noFill/>
            <a:miter lim="800000"/>
            <a:headEnd/>
            <a:tailEnd/>
          </a:ln>
        </p:spPr>
        <p:txBody>
          <a:bodyPr>
            <a:spAutoFit/>
          </a:bodyPr>
          <a:lstStyle/>
          <a:p>
            <a:pPr eaLnBrk="0" hangingPunct="0"/>
            <a:r>
              <a:rPr lang="en-GB" sz="1400" b="1">
                <a:solidFill>
                  <a:schemeClr val="accent2"/>
                </a:solidFill>
              </a:rPr>
              <a:t>ON-OFF</a:t>
            </a:r>
          </a:p>
          <a:p>
            <a:pPr eaLnBrk="0" hangingPunct="0"/>
            <a:r>
              <a:rPr lang="en-GB" sz="1400" b="1">
                <a:solidFill>
                  <a:schemeClr val="accent2"/>
                </a:solidFill>
              </a:rPr>
              <a:t>Phase 1 – Phase 2</a:t>
            </a:r>
          </a:p>
          <a:p>
            <a:pPr eaLnBrk="0" hangingPunct="0"/>
            <a:r>
              <a:rPr lang="en-GB" sz="1400" b="1">
                <a:solidFill>
                  <a:schemeClr val="accent2"/>
                </a:solidFill>
              </a:rPr>
              <a:t>Band-pass corrected</a:t>
            </a:r>
          </a:p>
        </p:txBody>
      </p:sp>
      <p:sp>
        <p:nvSpPr>
          <p:cNvPr id="48146" name="TextBox 112"/>
          <p:cNvSpPr txBox="1">
            <a:spLocks noChangeArrowheads="1"/>
          </p:cNvSpPr>
          <p:nvPr/>
        </p:nvSpPr>
        <p:spPr bwMode="auto">
          <a:xfrm rot="-5400000">
            <a:off x="-373062" y="2065337"/>
            <a:ext cx="990600" cy="307975"/>
          </a:xfrm>
          <a:prstGeom prst="rect">
            <a:avLst/>
          </a:prstGeom>
          <a:noFill/>
          <a:ln w="9525">
            <a:noFill/>
            <a:miter lim="800000"/>
            <a:headEnd/>
            <a:tailEnd/>
          </a:ln>
        </p:spPr>
        <p:txBody>
          <a:bodyPr>
            <a:spAutoFit/>
          </a:bodyPr>
          <a:lstStyle/>
          <a:p>
            <a:pPr eaLnBrk="0" hangingPunct="0"/>
            <a:r>
              <a:rPr lang="en-GB" sz="1400" b="1"/>
              <a:t>Counts</a:t>
            </a:r>
          </a:p>
        </p:txBody>
      </p:sp>
      <p:pic>
        <p:nvPicPr>
          <p:cNvPr id="48147" name="Picture 113" descr="bandpass.png"/>
          <p:cNvPicPr>
            <a:picLocks noChangeAspect="1"/>
          </p:cNvPicPr>
          <p:nvPr/>
        </p:nvPicPr>
        <p:blipFill>
          <a:blip r:embed="rId4" cstate="print"/>
          <a:srcRect/>
          <a:stretch>
            <a:fillRect/>
          </a:stretch>
        </p:blipFill>
        <p:spPr bwMode="auto">
          <a:xfrm>
            <a:off x="3295650" y="1778000"/>
            <a:ext cx="2466975" cy="1866900"/>
          </a:xfrm>
          <a:prstGeom prst="rect">
            <a:avLst/>
          </a:prstGeom>
          <a:noFill/>
          <a:ln w="9525">
            <a:noFill/>
            <a:miter lim="800000"/>
            <a:headEnd/>
            <a:tailEnd/>
          </a:ln>
        </p:spPr>
      </p:pic>
      <p:pic>
        <p:nvPicPr>
          <p:cNvPr id="48148" name="Picture 114" descr="hc.png"/>
          <p:cNvPicPr>
            <a:picLocks noChangeAspect="1"/>
          </p:cNvPicPr>
          <p:nvPr/>
        </p:nvPicPr>
        <p:blipFill>
          <a:blip r:embed="rId5" cstate="print"/>
          <a:srcRect/>
          <a:stretch>
            <a:fillRect/>
          </a:stretch>
        </p:blipFill>
        <p:spPr bwMode="auto">
          <a:xfrm>
            <a:off x="200025" y="1382713"/>
            <a:ext cx="2476500" cy="2017712"/>
          </a:xfrm>
          <a:prstGeom prst="rect">
            <a:avLst/>
          </a:prstGeom>
          <a:noFill/>
          <a:ln w="9525">
            <a:noFill/>
            <a:miter lim="800000"/>
            <a:headEnd/>
            <a:tailEnd/>
          </a:ln>
        </p:spPr>
      </p:pic>
      <p:sp>
        <p:nvSpPr>
          <p:cNvPr id="48149" name="TextBox 115"/>
          <p:cNvSpPr txBox="1">
            <a:spLocks noChangeArrowheads="1"/>
          </p:cNvSpPr>
          <p:nvPr/>
        </p:nvSpPr>
        <p:spPr bwMode="auto">
          <a:xfrm>
            <a:off x="428625" y="1492250"/>
            <a:ext cx="1905000" cy="307975"/>
          </a:xfrm>
          <a:prstGeom prst="rect">
            <a:avLst/>
          </a:prstGeom>
          <a:noFill/>
          <a:ln w="9525">
            <a:noFill/>
            <a:miter lim="800000"/>
            <a:headEnd/>
            <a:tailEnd/>
          </a:ln>
        </p:spPr>
        <p:txBody>
          <a:bodyPr>
            <a:spAutoFit/>
          </a:bodyPr>
          <a:lstStyle/>
          <a:p>
            <a:pPr eaLnBrk="0" hangingPunct="0"/>
            <a:r>
              <a:rPr lang="en-GB" sz="1400" b="1">
                <a:solidFill>
                  <a:srgbClr val="EEBE11"/>
                </a:solidFill>
              </a:rPr>
              <a:t>Hot load</a:t>
            </a:r>
          </a:p>
        </p:txBody>
      </p:sp>
      <p:sp>
        <p:nvSpPr>
          <p:cNvPr id="48150" name="TextBox 116"/>
          <p:cNvSpPr txBox="1">
            <a:spLocks noChangeArrowheads="1"/>
          </p:cNvSpPr>
          <p:nvPr/>
        </p:nvSpPr>
        <p:spPr bwMode="auto">
          <a:xfrm>
            <a:off x="428625" y="1720850"/>
            <a:ext cx="1905000" cy="307975"/>
          </a:xfrm>
          <a:prstGeom prst="rect">
            <a:avLst/>
          </a:prstGeom>
          <a:noFill/>
          <a:ln w="9525">
            <a:noFill/>
            <a:miter lim="800000"/>
            <a:headEnd/>
            <a:tailEnd/>
          </a:ln>
        </p:spPr>
        <p:txBody>
          <a:bodyPr>
            <a:spAutoFit/>
          </a:bodyPr>
          <a:lstStyle/>
          <a:p>
            <a:pPr eaLnBrk="0" hangingPunct="0"/>
            <a:r>
              <a:rPr lang="en-GB" sz="1400" b="1">
                <a:solidFill>
                  <a:srgbClr val="008000"/>
                </a:solidFill>
              </a:rPr>
              <a:t>Cold load</a:t>
            </a:r>
          </a:p>
        </p:txBody>
      </p:sp>
      <p:cxnSp>
        <p:nvCxnSpPr>
          <p:cNvPr id="48151" name="Straight Arrow Connector 123"/>
          <p:cNvCxnSpPr>
            <a:cxnSpLocks noChangeShapeType="1"/>
          </p:cNvCxnSpPr>
          <p:nvPr/>
        </p:nvCxnSpPr>
        <p:spPr bwMode="auto">
          <a:xfrm flipV="1">
            <a:off x="0" y="4849813"/>
            <a:ext cx="3248025" cy="19050"/>
          </a:xfrm>
          <a:prstGeom prst="straightConnector1">
            <a:avLst/>
          </a:prstGeom>
          <a:noFill/>
          <a:ln w="28575">
            <a:solidFill>
              <a:schemeClr val="tx1"/>
            </a:solidFill>
            <a:round/>
            <a:headEnd/>
            <a:tailEnd type="arrow" w="med" len="med"/>
          </a:ln>
        </p:spPr>
      </p:cxnSp>
      <p:cxnSp>
        <p:nvCxnSpPr>
          <p:cNvPr id="48152" name="Straight Arrow Connector 124"/>
          <p:cNvCxnSpPr>
            <a:cxnSpLocks noChangeShapeType="1"/>
          </p:cNvCxnSpPr>
          <p:nvPr/>
        </p:nvCxnSpPr>
        <p:spPr bwMode="auto">
          <a:xfrm>
            <a:off x="2714625" y="2333625"/>
            <a:ext cx="609600" cy="1588"/>
          </a:xfrm>
          <a:prstGeom prst="straightConnector1">
            <a:avLst/>
          </a:prstGeom>
          <a:noFill/>
          <a:ln w="28575">
            <a:solidFill>
              <a:schemeClr val="tx1"/>
            </a:solidFill>
            <a:round/>
            <a:headEnd/>
            <a:tailEnd type="arrow" w="med" len="med"/>
          </a:ln>
        </p:spPr>
      </p:cxnSp>
      <p:sp>
        <p:nvSpPr>
          <p:cNvPr id="48153" name="TextBox 125"/>
          <p:cNvSpPr txBox="1">
            <a:spLocks noChangeArrowheads="1"/>
          </p:cNvSpPr>
          <p:nvPr/>
        </p:nvSpPr>
        <p:spPr bwMode="auto">
          <a:xfrm>
            <a:off x="3705225" y="3562350"/>
            <a:ext cx="1905000" cy="523875"/>
          </a:xfrm>
          <a:prstGeom prst="rect">
            <a:avLst/>
          </a:prstGeom>
          <a:noFill/>
          <a:ln w="9525">
            <a:noFill/>
            <a:miter lim="800000"/>
            <a:headEnd/>
            <a:tailEnd/>
          </a:ln>
        </p:spPr>
        <p:txBody>
          <a:bodyPr>
            <a:spAutoFit/>
          </a:bodyPr>
          <a:lstStyle/>
          <a:p>
            <a:pPr eaLnBrk="0" hangingPunct="0"/>
            <a:r>
              <a:rPr lang="en-GB" sz="1400" b="1">
                <a:solidFill>
                  <a:schemeClr val="accent2"/>
                </a:solidFill>
              </a:rPr>
              <a:t>ON-OFF</a:t>
            </a:r>
          </a:p>
          <a:p>
            <a:pPr eaLnBrk="0" hangingPunct="0"/>
            <a:r>
              <a:rPr lang="en-GB" sz="1400" b="1">
                <a:solidFill>
                  <a:schemeClr val="accent2"/>
                </a:solidFill>
              </a:rPr>
              <a:t>Phase 1 – Phase 2</a:t>
            </a:r>
          </a:p>
        </p:txBody>
      </p:sp>
      <p:sp>
        <p:nvSpPr>
          <p:cNvPr id="48154" name="TextBox 126"/>
          <p:cNvSpPr txBox="1">
            <a:spLocks noChangeArrowheads="1"/>
          </p:cNvSpPr>
          <p:nvPr/>
        </p:nvSpPr>
        <p:spPr bwMode="auto">
          <a:xfrm>
            <a:off x="581025" y="4464050"/>
            <a:ext cx="1905000" cy="307975"/>
          </a:xfrm>
          <a:prstGeom prst="rect">
            <a:avLst/>
          </a:prstGeom>
          <a:noFill/>
          <a:ln w="9525">
            <a:noFill/>
            <a:miter lim="800000"/>
            <a:headEnd/>
            <a:tailEnd/>
          </a:ln>
        </p:spPr>
        <p:txBody>
          <a:bodyPr>
            <a:spAutoFit/>
          </a:bodyPr>
          <a:lstStyle/>
          <a:p>
            <a:pPr eaLnBrk="0" hangingPunct="0"/>
            <a:r>
              <a:rPr lang="en-GB" sz="1400" b="1"/>
              <a:t>From previous step</a:t>
            </a:r>
          </a:p>
        </p:txBody>
      </p:sp>
      <p:sp>
        <p:nvSpPr>
          <p:cNvPr id="48155" name="TextBox 130"/>
          <p:cNvSpPr txBox="1">
            <a:spLocks noChangeArrowheads="1"/>
          </p:cNvSpPr>
          <p:nvPr/>
        </p:nvSpPr>
        <p:spPr bwMode="auto">
          <a:xfrm>
            <a:off x="2627313" y="6021388"/>
            <a:ext cx="973137" cy="307975"/>
          </a:xfrm>
          <a:prstGeom prst="rect">
            <a:avLst/>
          </a:prstGeom>
          <a:noFill/>
          <a:ln w="9525">
            <a:noFill/>
            <a:miter lim="800000"/>
            <a:headEnd/>
            <a:tailEnd/>
          </a:ln>
        </p:spPr>
        <p:txBody>
          <a:bodyPr>
            <a:spAutoFit/>
          </a:bodyPr>
          <a:lstStyle/>
          <a:p>
            <a:pPr eaLnBrk="0" hangingPunct="0"/>
            <a:r>
              <a:rPr lang="en-GB" sz="1400" b="1"/>
              <a:t>Level1</a:t>
            </a:r>
          </a:p>
        </p:txBody>
      </p:sp>
      <p:sp>
        <p:nvSpPr>
          <p:cNvPr id="48156" name="TextBox 131"/>
          <p:cNvSpPr txBox="1">
            <a:spLocks noChangeArrowheads="1"/>
          </p:cNvSpPr>
          <p:nvPr/>
        </p:nvSpPr>
        <p:spPr bwMode="auto">
          <a:xfrm>
            <a:off x="5940425" y="6021388"/>
            <a:ext cx="971550" cy="307975"/>
          </a:xfrm>
          <a:prstGeom prst="rect">
            <a:avLst/>
          </a:prstGeom>
          <a:noFill/>
          <a:ln w="9525">
            <a:noFill/>
            <a:miter lim="800000"/>
            <a:headEnd/>
            <a:tailEnd/>
          </a:ln>
        </p:spPr>
        <p:txBody>
          <a:bodyPr>
            <a:spAutoFit/>
          </a:bodyPr>
          <a:lstStyle/>
          <a:p>
            <a:pPr eaLnBrk="0" hangingPunct="0"/>
            <a:r>
              <a:rPr lang="en-GB" sz="1400" b="1"/>
              <a:t>Level1</a:t>
            </a:r>
          </a:p>
        </p:txBody>
      </p:sp>
      <p:sp>
        <p:nvSpPr>
          <p:cNvPr id="48157" name="Rectangle 2"/>
          <p:cNvSpPr>
            <a:spLocks noGrp="1" noChangeArrowheads="1"/>
          </p:cNvSpPr>
          <p:nvPr>
            <p:ph type="title"/>
          </p:nvPr>
        </p:nvSpPr>
        <p:spPr>
          <a:xfrm>
            <a:off x="900113" y="44450"/>
            <a:ext cx="7488237" cy="647700"/>
          </a:xfrm>
        </p:spPr>
        <p:txBody>
          <a:bodyPr/>
          <a:lstStyle/>
          <a:p>
            <a:r>
              <a:rPr lang="en-US" smtClean="0">
                <a:ea typeface="ＭＳ Ｐゴシック" pitchFamily="34" charset="-128"/>
              </a:rPr>
              <a:t>The HIFI pipeline: DBS example</a:t>
            </a:r>
            <a:br>
              <a:rPr lang="en-US" smtClean="0">
                <a:ea typeface="ＭＳ Ｐゴシック" pitchFamily="34" charset="-128"/>
              </a:rPr>
            </a:br>
            <a:r>
              <a:rPr lang="en-US" sz="2400" smtClean="0">
                <a:ea typeface="ＭＳ Ｐゴシック" pitchFamily="34" charset="-128"/>
              </a:rPr>
              <a:t>(2) Bandpass Calibration</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900113" y="44450"/>
            <a:ext cx="7488237" cy="647700"/>
          </a:xfrm>
        </p:spPr>
        <p:txBody>
          <a:bodyPr/>
          <a:lstStyle/>
          <a:p>
            <a:r>
              <a:rPr lang="en-US" smtClean="0">
                <a:ea typeface="ＭＳ Ｐゴシック" pitchFamily="34" charset="-128"/>
              </a:rPr>
              <a:t>The HIFI pipeline: DBS example</a:t>
            </a:r>
            <a:br>
              <a:rPr lang="en-US" smtClean="0">
                <a:ea typeface="ＭＳ Ｐゴシック" pitchFamily="34" charset="-128"/>
              </a:rPr>
            </a:br>
            <a:r>
              <a:rPr lang="en-US" sz="2400" smtClean="0">
                <a:ea typeface="ＭＳ Ｐゴシック" pitchFamily="34" charset="-128"/>
              </a:rPr>
              <a:t>(3) Sideband Calibration and Scan Averaging</a:t>
            </a:r>
          </a:p>
        </p:txBody>
      </p:sp>
      <p:pic>
        <p:nvPicPr>
          <p:cNvPr id="49155" name="Picture 30" descr="l2_unavg_lsb.png"/>
          <p:cNvPicPr>
            <a:picLocks noChangeAspect="1"/>
          </p:cNvPicPr>
          <p:nvPr/>
        </p:nvPicPr>
        <p:blipFill>
          <a:blip r:embed="rId2" cstate="print"/>
          <a:srcRect/>
          <a:stretch>
            <a:fillRect/>
          </a:stretch>
        </p:blipFill>
        <p:spPr bwMode="auto">
          <a:xfrm>
            <a:off x="3300413" y="3719513"/>
            <a:ext cx="2644775" cy="1879600"/>
          </a:xfrm>
          <a:prstGeom prst="rect">
            <a:avLst/>
          </a:prstGeom>
          <a:noFill/>
          <a:ln w="9525">
            <a:noFill/>
            <a:miter lim="800000"/>
            <a:headEnd/>
            <a:tailEnd/>
          </a:ln>
        </p:spPr>
      </p:pic>
      <p:pic>
        <p:nvPicPr>
          <p:cNvPr id="49156" name="Picture 31" descr="l2_unavg_usb.png"/>
          <p:cNvPicPr>
            <a:picLocks noChangeAspect="1"/>
          </p:cNvPicPr>
          <p:nvPr/>
        </p:nvPicPr>
        <p:blipFill>
          <a:blip r:embed="rId3" cstate="print"/>
          <a:srcRect/>
          <a:stretch>
            <a:fillRect/>
          </a:stretch>
        </p:blipFill>
        <p:spPr bwMode="auto">
          <a:xfrm>
            <a:off x="3300413" y="1357313"/>
            <a:ext cx="2644775" cy="1879600"/>
          </a:xfrm>
          <a:prstGeom prst="rect">
            <a:avLst/>
          </a:prstGeom>
          <a:noFill/>
          <a:ln w="9525">
            <a:noFill/>
            <a:miter lim="800000"/>
            <a:headEnd/>
            <a:tailEnd/>
          </a:ln>
        </p:spPr>
      </p:pic>
      <p:pic>
        <p:nvPicPr>
          <p:cNvPr id="49157" name="Picture 32" descr="l2_lsb.png"/>
          <p:cNvPicPr>
            <a:picLocks noChangeAspect="1"/>
          </p:cNvPicPr>
          <p:nvPr/>
        </p:nvPicPr>
        <p:blipFill>
          <a:blip r:embed="rId4" cstate="print"/>
          <a:srcRect/>
          <a:stretch>
            <a:fillRect/>
          </a:stretch>
        </p:blipFill>
        <p:spPr bwMode="auto">
          <a:xfrm>
            <a:off x="6500813" y="3735388"/>
            <a:ext cx="2609850" cy="2016125"/>
          </a:xfrm>
          <a:prstGeom prst="rect">
            <a:avLst/>
          </a:prstGeom>
          <a:noFill/>
          <a:ln w="9525">
            <a:noFill/>
            <a:miter lim="800000"/>
            <a:headEnd/>
            <a:tailEnd/>
          </a:ln>
        </p:spPr>
      </p:pic>
      <p:pic>
        <p:nvPicPr>
          <p:cNvPr id="49158" name="Picture 33" descr="l2.png"/>
          <p:cNvPicPr>
            <a:picLocks noChangeAspect="1"/>
          </p:cNvPicPr>
          <p:nvPr/>
        </p:nvPicPr>
        <p:blipFill>
          <a:blip r:embed="rId5" cstate="print"/>
          <a:srcRect/>
          <a:stretch>
            <a:fillRect/>
          </a:stretch>
        </p:blipFill>
        <p:spPr bwMode="auto">
          <a:xfrm>
            <a:off x="6500813" y="1331913"/>
            <a:ext cx="2609850" cy="2019300"/>
          </a:xfrm>
          <a:prstGeom prst="rect">
            <a:avLst/>
          </a:prstGeom>
          <a:noFill/>
          <a:ln w="9525">
            <a:noFill/>
            <a:miter lim="800000"/>
            <a:headEnd/>
            <a:tailEnd/>
          </a:ln>
        </p:spPr>
      </p:pic>
      <p:sp>
        <p:nvSpPr>
          <p:cNvPr id="49159" name="TextBox 34"/>
          <p:cNvSpPr txBox="1">
            <a:spLocks noChangeArrowheads="1"/>
          </p:cNvSpPr>
          <p:nvPr/>
        </p:nvSpPr>
        <p:spPr bwMode="auto">
          <a:xfrm>
            <a:off x="3681413" y="947738"/>
            <a:ext cx="1905000" cy="523875"/>
          </a:xfrm>
          <a:prstGeom prst="rect">
            <a:avLst/>
          </a:prstGeom>
          <a:noFill/>
          <a:ln w="9525">
            <a:noFill/>
            <a:miter lim="800000"/>
            <a:headEnd/>
            <a:tailEnd/>
          </a:ln>
        </p:spPr>
        <p:txBody>
          <a:bodyPr>
            <a:spAutoFit/>
          </a:bodyPr>
          <a:lstStyle/>
          <a:p>
            <a:pPr eaLnBrk="0" hangingPunct="0"/>
            <a:r>
              <a:rPr lang="en-GB" sz="1400" b="1">
                <a:solidFill>
                  <a:schemeClr val="accent2"/>
                </a:solidFill>
              </a:rPr>
              <a:t>All spectra in USB frequency scale</a:t>
            </a:r>
          </a:p>
        </p:txBody>
      </p:sp>
      <p:cxnSp>
        <p:nvCxnSpPr>
          <p:cNvPr id="49160" name="Straight Connector 35"/>
          <p:cNvCxnSpPr>
            <a:cxnSpLocks noChangeShapeType="1"/>
          </p:cNvCxnSpPr>
          <p:nvPr/>
        </p:nvCxnSpPr>
        <p:spPr bwMode="auto">
          <a:xfrm>
            <a:off x="2919413" y="2093913"/>
            <a:ext cx="457200" cy="3175"/>
          </a:xfrm>
          <a:prstGeom prst="line">
            <a:avLst/>
          </a:prstGeom>
          <a:noFill/>
          <a:ln w="28575">
            <a:solidFill>
              <a:schemeClr val="tx1"/>
            </a:solidFill>
            <a:round/>
            <a:headEnd/>
            <a:tailEnd type="arrow" w="med" len="med"/>
          </a:ln>
        </p:spPr>
      </p:cxnSp>
      <p:cxnSp>
        <p:nvCxnSpPr>
          <p:cNvPr id="49161" name="Straight Connector 36"/>
          <p:cNvCxnSpPr>
            <a:cxnSpLocks noChangeShapeType="1"/>
          </p:cNvCxnSpPr>
          <p:nvPr/>
        </p:nvCxnSpPr>
        <p:spPr bwMode="auto">
          <a:xfrm>
            <a:off x="2919413" y="4608513"/>
            <a:ext cx="457200" cy="0"/>
          </a:xfrm>
          <a:prstGeom prst="line">
            <a:avLst/>
          </a:prstGeom>
          <a:noFill/>
          <a:ln w="28575">
            <a:solidFill>
              <a:schemeClr val="tx1"/>
            </a:solidFill>
            <a:round/>
            <a:headEnd/>
            <a:tailEnd type="arrow" w="med" len="med"/>
          </a:ln>
        </p:spPr>
      </p:cxnSp>
      <p:sp>
        <p:nvSpPr>
          <p:cNvPr id="49162" name="Oval 37"/>
          <p:cNvSpPr>
            <a:spLocks noChangeArrowheads="1"/>
          </p:cNvSpPr>
          <p:nvPr/>
        </p:nvSpPr>
        <p:spPr bwMode="auto">
          <a:xfrm>
            <a:off x="2767013" y="3236913"/>
            <a:ext cx="304800" cy="228600"/>
          </a:xfrm>
          <a:prstGeom prst="ellipse">
            <a:avLst/>
          </a:prstGeom>
          <a:noFill/>
          <a:ln w="28575">
            <a:solidFill>
              <a:schemeClr val="tx1"/>
            </a:solidFill>
            <a:round/>
            <a:headEnd/>
            <a:tailEnd/>
          </a:ln>
        </p:spPr>
        <p:txBody>
          <a:bodyPr wrap="none" anchor="ctr"/>
          <a:lstStyle/>
          <a:p>
            <a:pPr eaLnBrk="0" hangingPunct="0"/>
            <a:endParaRPr lang="en-GB"/>
          </a:p>
        </p:txBody>
      </p:sp>
      <p:cxnSp>
        <p:nvCxnSpPr>
          <p:cNvPr id="49163" name="Straight Connector 38"/>
          <p:cNvCxnSpPr>
            <a:cxnSpLocks noChangeShapeType="1"/>
            <a:endCxn id="49162" idx="0"/>
          </p:cNvCxnSpPr>
          <p:nvPr/>
        </p:nvCxnSpPr>
        <p:spPr bwMode="auto">
          <a:xfrm rot="5400000">
            <a:off x="2349500" y="2665413"/>
            <a:ext cx="1139825" cy="3175"/>
          </a:xfrm>
          <a:prstGeom prst="line">
            <a:avLst/>
          </a:prstGeom>
          <a:noFill/>
          <a:ln w="28575">
            <a:solidFill>
              <a:schemeClr val="tx1"/>
            </a:solidFill>
            <a:round/>
            <a:headEnd/>
            <a:tailEnd/>
          </a:ln>
        </p:spPr>
      </p:cxnSp>
      <p:cxnSp>
        <p:nvCxnSpPr>
          <p:cNvPr id="49164" name="Straight Connector 39"/>
          <p:cNvCxnSpPr>
            <a:cxnSpLocks noChangeShapeType="1"/>
            <a:stCxn id="49162" idx="4"/>
          </p:cNvCxnSpPr>
          <p:nvPr/>
        </p:nvCxnSpPr>
        <p:spPr bwMode="auto">
          <a:xfrm rot="5400000">
            <a:off x="2346325" y="4037013"/>
            <a:ext cx="1146175" cy="3175"/>
          </a:xfrm>
          <a:prstGeom prst="line">
            <a:avLst/>
          </a:prstGeom>
          <a:noFill/>
          <a:ln w="28575">
            <a:solidFill>
              <a:schemeClr val="tx1"/>
            </a:solidFill>
            <a:round/>
            <a:headEnd/>
            <a:tailEnd/>
          </a:ln>
        </p:spPr>
      </p:cxnSp>
      <p:cxnSp>
        <p:nvCxnSpPr>
          <p:cNvPr id="49165" name="Straight Connector 40"/>
          <p:cNvCxnSpPr>
            <a:cxnSpLocks noChangeShapeType="1"/>
          </p:cNvCxnSpPr>
          <p:nvPr/>
        </p:nvCxnSpPr>
        <p:spPr bwMode="auto">
          <a:xfrm rot="5400000">
            <a:off x="442913" y="3429000"/>
            <a:ext cx="5105400" cy="3175"/>
          </a:xfrm>
          <a:prstGeom prst="line">
            <a:avLst/>
          </a:prstGeom>
          <a:noFill/>
          <a:ln w="28575">
            <a:solidFill>
              <a:srgbClr val="FF0000"/>
            </a:solidFill>
            <a:prstDash val="dash"/>
            <a:round/>
            <a:headEnd/>
            <a:tailEnd/>
          </a:ln>
        </p:spPr>
      </p:cxnSp>
      <p:cxnSp>
        <p:nvCxnSpPr>
          <p:cNvPr id="49166" name="Straight Connector 41"/>
          <p:cNvCxnSpPr>
            <a:cxnSpLocks noChangeShapeType="1"/>
          </p:cNvCxnSpPr>
          <p:nvPr/>
        </p:nvCxnSpPr>
        <p:spPr bwMode="auto">
          <a:xfrm rot="5400000">
            <a:off x="3718719" y="3426619"/>
            <a:ext cx="5105400" cy="1588"/>
          </a:xfrm>
          <a:prstGeom prst="line">
            <a:avLst/>
          </a:prstGeom>
          <a:noFill/>
          <a:ln w="28575">
            <a:solidFill>
              <a:srgbClr val="FF0000"/>
            </a:solidFill>
            <a:prstDash val="dash"/>
            <a:round/>
            <a:headEnd/>
            <a:tailEnd/>
          </a:ln>
        </p:spPr>
      </p:cxnSp>
      <p:sp>
        <p:nvSpPr>
          <p:cNvPr id="49167" name="TextBox 42"/>
          <p:cNvSpPr txBox="1">
            <a:spLocks noChangeArrowheads="1"/>
          </p:cNvSpPr>
          <p:nvPr/>
        </p:nvSpPr>
        <p:spPr bwMode="auto">
          <a:xfrm>
            <a:off x="7415213" y="1023938"/>
            <a:ext cx="1981200" cy="307975"/>
          </a:xfrm>
          <a:prstGeom prst="rect">
            <a:avLst/>
          </a:prstGeom>
          <a:noFill/>
          <a:ln w="9525">
            <a:noFill/>
            <a:miter lim="800000"/>
            <a:headEnd/>
            <a:tailEnd/>
          </a:ln>
        </p:spPr>
        <p:txBody>
          <a:bodyPr>
            <a:spAutoFit/>
          </a:bodyPr>
          <a:lstStyle/>
          <a:p>
            <a:pPr eaLnBrk="0" hangingPunct="0"/>
            <a:r>
              <a:rPr lang="en-GB" sz="1400" b="1">
                <a:solidFill>
                  <a:schemeClr val="accent2"/>
                </a:solidFill>
              </a:rPr>
              <a:t>Level2 USB</a:t>
            </a:r>
          </a:p>
        </p:txBody>
      </p:sp>
      <p:cxnSp>
        <p:nvCxnSpPr>
          <p:cNvPr id="49168" name="Straight Arrow Connector 43"/>
          <p:cNvCxnSpPr>
            <a:cxnSpLocks noChangeShapeType="1"/>
          </p:cNvCxnSpPr>
          <p:nvPr/>
        </p:nvCxnSpPr>
        <p:spPr bwMode="auto">
          <a:xfrm>
            <a:off x="5891213" y="2017713"/>
            <a:ext cx="609600" cy="3175"/>
          </a:xfrm>
          <a:prstGeom prst="straightConnector1">
            <a:avLst/>
          </a:prstGeom>
          <a:noFill/>
          <a:ln w="28575">
            <a:solidFill>
              <a:schemeClr val="tx1"/>
            </a:solidFill>
            <a:round/>
            <a:headEnd/>
            <a:tailEnd type="arrow" w="med" len="med"/>
          </a:ln>
        </p:spPr>
      </p:cxnSp>
      <p:sp>
        <p:nvSpPr>
          <p:cNvPr id="49169" name="TextBox 44"/>
          <p:cNvSpPr txBox="1">
            <a:spLocks noChangeArrowheads="1"/>
          </p:cNvSpPr>
          <p:nvPr/>
        </p:nvSpPr>
        <p:spPr bwMode="auto">
          <a:xfrm>
            <a:off x="481013" y="2027238"/>
            <a:ext cx="1981200" cy="523875"/>
          </a:xfrm>
          <a:prstGeom prst="rect">
            <a:avLst/>
          </a:prstGeom>
          <a:noFill/>
          <a:ln w="9525">
            <a:noFill/>
            <a:miter lim="800000"/>
            <a:headEnd/>
            <a:tailEnd/>
          </a:ln>
        </p:spPr>
        <p:txBody>
          <a:bodyPr>
            <a:spAutoFit/>
          </a:bodyPr>
          <a:lstStyle/>
          <a:p>
            <a:pPr eaLnBrk="0" hangingPunct="0"/>
            <a:r>
              <a:rPr lang="en-GB" sz="1400" b="1">
                <a:solidFill>
                  <a:schemeClr val="accent2"/>
                </a:solidFill>
              </a:rPr>
              <a:t>Collection of all </a:t>
            </a:r>
          </a:p>
          <a:p>
            <a:pPr eaLnBrk="0" hangingPunct="0"/>
            <a:r>
              <a:rPr lang="en-GB" sz="1400" b="1">
                <a:solidFill>
                  <a:schemeClr val="accent2"/>
                </a:solidFill>
              </a:rPr>
              <a:t>ON-OFF</a:t>
            </a:r>
          </a:p>
        </p:txBody>
      </p:sp>
      <p:sp>
        <p:nvSpPr>
          <p:cNvPr id="49170" name="TextBox 45"/>
          <p:cNvSpPr txBox="1">
            <a:spLocks noChangeArrowheads="1"/>
          </p:cNvSpPr>
          <p:nvPr/>
        </p:nvSpPr>
        <p:spPr bwMode="auto">
          <a:xfrm>
            <a:off x="7415213" y="3465513"/>
            <a:ext cx="1981200" cy="307975"/>
          </a:xfrm>
          <a:prstGeom prst="rect">
            <a:avLst/>
          </a:prstGeom>
          <a:noFill/>
          <a:ln w="9525">
            <a:noFill/>
            <a:miter lim="800000"/>
            <a:headEnd/>
            <a:tailEnd/>
          </a:ln>
        </p:spPr>
        <p:txBody>
          <a:bodyPr>
            <a:spAutoFit/>
          </a:bodyPr>
          <a:lstStyle/>
          <a:p>
            <a:pPr eaLnBrk="0" hangingPunct="0"/>
            <a:r>
              <a:rPr lang="en-GB" sz="1400" b="1">
                <a:solidFill>
                  <a:schemeClr val="accent2"/>
                </a:solidFill>
              </a:rPr>
              <a:t>Level2 LSB</a:t>
            </a:r>
          </a:p>
        </p:txBody>
      </p:sp>
      <p:pic>
        <p:nvPicPr>
          <p:cNvPr id="49171" name="Picture 46" descr="l2_unavg.png"/>
          <p:cNvPicPr>
            <a:picLocks noChangeAspect="1"/>
          </p:cNvPicPr>
          <p:nvPr/>
        </p:nvPicPr>
        <p:blipFill>
          <a:blip r:embed="rId6" cstate="print"/>
          <a:srcRect/>
          <a:stretch>
            <a:fillRect/>
          </a:stretch>
        </p:blipFill>
        <p:spPr bwMode="auto">
          <a:xfrm>
            <a:off x="34925" y="2474913"/>
            <a:ext cx="2644775" cy="1879600"/>
          </a:xfrm>
          <a:prstGeom prst="rect">
            <a:avLst/>
          </a:prstGeom>
          <a:noFill/>
          <a:ln w="9525">
            <a:noFill/>
            <a:miter lim="800000"/>
            <a:headEnd/>
            <a:tailEnd/>
          </a:ln>
        </p:spPr>
      </p:pic>
      <p:cxnSp>
        <p:nvCxnSpPr>
          <p:cNvPr id="49172" name="Straight Arrow Connector 47"/>
          <p:cNvCxnSpPr>
            <a:cxnSpLocks noChangeShapeType="1"/>
          </p:cNvCxnSpPr>
          <p:nvPr/>
        </p:nvCxnSpPr>
        <p:spPr bwMode="auto">
          <a:xfrm>
            <a:off x="5891213" y="4608513"/>
            <a:ext cx="609600" cy="3175"/>
          </a:xfrm>
          <a:prstGeom prst="straightConnector1">
            <a:avLst/>
          </a:prstGeom>
          <a:noFill/>
          <a:ln w="28575">
            <a:solidFill>
              <a:schemeClr val="tx1"/>
            </a:solidFill>
            <a:round/>
            <a:headEnd/>
            <a:tailEnd type="arrow" w="med" len="med"/>
          </a:ln>
        </p:spPr>
      </p:cxnSp>
      <p:sp>
        <p:nvSpPr>
          <p:cNvPr id="49173" name="TextBox 48"/>
          <p:cNvSpPr txBox="1">
            <a:spLocks noChangeArrowheads="1"/>
          </p:cNvSpPr>
          <p:nvPr/>
        </p:nvSpPr>
        <p:spPr bwMode="auto">
          <a:xfrm>
            <a:off x="3681413" y="3322638"/>
            <a:ext cx="1905000" cy="523875"/>
          </a:xfrm>
          <a:prstGeom prst="rect">
            <a:avLst/>
          </a:prstGeom>
          <a:noFill/>
          <a:ln w="9525">
            <a:noFill/>
            <a:miter lim="800000"/>
            <a:headEnd/>
            <a:tailEnd/>
          </a:ln>
        </p:spPr>
        <p:txBody>
          <a:bodyPr>
            <a:spAutoFit/>
          </a:bodyPr>
          <a:lstStyle/>
          <a:p>
            <a:pPr eaLnBrk="0" hangingPunct="0"/>
            <a:r>
              <a:rPr lang="en-GB" sz="1400" b="1">
                <a:solidFill>
                  <a:schemeClr val="accent2"/>
                </a:solidFill>
              </a:rPr>
              <a:t>All spectra in LSB frequency scale</a:t>
            </a:r>
          </a:p>
        </p:txBody>
      </p:sp>
      <p:cxnSp>
        <p:nvCxnSpPr>
          <p:cNvPr id="49174" name="Straight Connector 49"/>
          <p:cNvCxnSpPr>
            <a:cxnSpLocks noChangeShapeType="1"/>
          </p:cNvCxnSpPr>
          <p:nvPr/>
        </p:nvCxnSpPr>
        <p:spPr bwMode="auto">
          <a:xfrm>
            <a:off x="2568575" y="3313113"/>
            <a:ext cx="198438" cy="3175"/>
          </a:xfrm>
          <a:prstGeom prst="line">
            <a:avLst/>
          </a:prstGeom>
          <a:noFill/>
          <a:ln w="28575">
            <a:solidFill>
              <a:schemeClr val="tx1"/>
            </a:solidFill>
            <a:round/>
            <a:headEnd/>
            <a:tailEnd/>
          </a:ln>
        </p:spPr>
      </p:cxnSp>
      <p:sp>
        <p:nvSpPr>
          <p:cNvPr id="49175" name="TextBox 50"/>
          <p:cNvSpPr txBox="1">
            <a:spLocks noChangeArrowheads="1"/>
          </p:cNvSpPr>
          <p:nvPr/>
        </p:nvSpPr>
        <p:spPr bwMode="auto">
          <a:xfrm>
            <a:off x="2627313" y="6021388"/>
            <a:ext cx="973137" cy="307975"/>
          </a:xfrm>
          <a:prstGeom prst="rect">
            <a:avLst/>
          </a:prstGeom>
          <a:noFill/>
          <a:ln w="9525">
            <a:noFill/>
            <a:miter lim="800000"/>
            <a:headEnd/>
            <a:tailEnd/>
          </a:ln>
        </p:spPr>
        <p:txBody>
          <a:bodyPr>
            <a:spAutoFit/>
          </a:bodyPr>
          <a:lstStyle/>
          <a:p>
            <a:pPr eaLnBrk="0" hangingPunct="0"/>
            <a:r>
              <a:rPr lang="en-GB" sz="1400" b="1"/>
              <a:t>Level2</a:t>
            </a:r>
          </a:p>
        </p:txBody>
      </p:sp>
      <p:sp>
        <p:nvSpPr>
          <p:cNvPr id="49176" name="TextBox 51"/>
          <p:cNvSpPr txBox="1">
            <a:spLocks noChangeArrowheads="1"/>
          </p:cNvSpPr>
          <p:nvPr/>
        </p:nvSpPr>
        <p:spPr bwMode="auto">
          <a:xfrm>
            <a:off x="5940425" y="6000750"/>
            <a:ext cx="971550" cy="307975"/>
          </a:xfrm>
          <a:prstGeom prst="rect">
            <a:avLst/>
          </a:prstGeom>
          <a:noFill/>
          <a:ln w="9525">
            <a:noFill/>
            <a:miter lim="800000"/>
            <a:headEnd/>
            <a:tailEnd/>
          </a:ln>
        </p:spPr>
        <p:txBody>
          <a:bodyPr>
            <a:spAutoFit/>
          </a:bodyPr>
          <a:lstStyle/>
          <a:p>
            <a:pPr eaLnBrk="0" hangingPunct="0"/>
            <a:r>
              <a:rPr lang="en-GB" sz="1400" b="1"/>
              <a:t>Level2</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930400" y="34925"/>
            <a:ext cx="5889625" cy="715963"/>
          </a:xfrm>
        </p:spPr>
        <p:txBody>
          <a:bodyPr/>
          <a:lstStyle/>
          <a:p>
            <a:r>
              <a:rPr lang="en-US" sz="2400" smtClean="0"/>
              <a:t>HIFI’s Science Objectives reflected in the KPs and follow-up programs. </a:t>
            </a:r>
          </a:p>
        </p:txBody>
      </p:sp>
      <p:sp>
        <p:nvSpPr>
          <p:cNvPr id="7171" name="Content Placeholder 3"/>
          <p:cNvSpPr>
            <a:spLocks noGrp="1"/>
          </p:cNvSpPr>
          <p:nvPr>
            <p:ph idx="1"/>
          </p:nvPr>
        </p:nvSpPr>
        <p:spPr>
          <a:xfrm>
            <a:off x="339725" y="1077913"/>
            <a:ext cx="8451850" cy="4949825"/>
          </a:xfrm>
        </p:spPr>
        <p:txBody>
          <a:bodyPr>
            <a:spAutoFit/>
          </a:bodyPr>
          <a:lstStyle/>
          <a:p>
            <a:pPr>
              <a:buFontTx/>
              <a:buNone/>
            </a:pPr>
            <a:r>
              <a:rPr lang="en-US" sz="1800" b="1" dirty="0" smtClean="0">
                <a:solidFill>
                  <a:schemeClr val="accent2"/>
                </a:solidFill>
              </a:rPr>
              <a:t>At the outset of the mission, the major scientific objectives of the HIFI instrument:</a:t>
            </a:r>
          </a:p>
          <a:p>
            <a:r>
              <a:rPr lang="en-US" sz="1600" dirty="0" smtClean="0"/>
              <a:t>to probe the physics, kinematics, and </a:t>
            </a:r>
            <a:r>
              <a:rPr lang="en-US" sz="1600" dirty="0" err="1" smtClean="0"/>
              <a:t>energetics</a:t>
            </a:r>
            <a:r>
              <a:rPr lang="en-US" sz="1600" dirty="0" smtClean="0"/>
              <a:t> of star forming regions through their cooling lines, including </a:t>
            </a:r>
            <a:r>
              <a:rPr lang="en-US" sz="1600" b="1" dirty="0" smtClean="0">
                <a:solidFill>
                  <a:srgbClr val="C00000"/>
                </a:solidFill>
              </a:rPr>
              <a:t>H</a:t>
            </a:r>
            <a:r>
              <a:rPr lang="en-US" sz="1600" b="1" baseline="-25000" dirty="0" smtClean="0">
                <a:solidFill>
                  <a:srgbClr val="C00000"/>
                </a:solidFill>
              </a:rPr>
              <a:t>2</a:t>
            </a:r>
            <a:r>
              <a:rPr lang="en-US" sz="1600" b="1" dirty="0" smtClean="0">
                <a:solidFill>
                  <a:srgbClr val="C00000"/>
                </a:solidFill>
              </a:rPr>
              <a:t>O</a:t>
            </a:r>
            <a:r>
              <a:rPr lang="en-US" sz="1600" dirty="0" smtClean="0"/>
              <a:t>;</a:t>
            </a:r>
          </a:p>
          <a:p>
            <a:r>
              <a:rPr lang="en-US" sz="1600" dirty="0" smtClean="0"/>
              <a:t>to </a:t>
            </a:r>
            <a:r>
              <a:rPr lang="en-US" sz="1600" b="1" dirty="0" smtClean="0">
                <a:solidFill>
                  <a:srgbClr val="C00000"/>
                </a:solidFill>
              </a:rPr>
              <a:t>survey the molecular inventory of the wide variety of regions</a:t>
            </a:r>
            <a:r>
              <a:rPr lang="en-US" sz="1600" dirty="0" smtClean="0"/>
              <a:t> that participate in the life-cycle of stars and planets;</a:t>
            </a:r>
          </a:p>
          <a:p>
            <a:r>
              <a:rPr lang="en-US" sz="1600" dirty="0" smtClean="0"/>
              <a:t>to search for low-lying transitions of complex species (i.e. PAHs) and thus study the origin and evolution of the molecular universe;</a:t>
            </a:r>
          </a:p>
          <a:p>
            <a:r>
              <a:rPr lang="en-US" sz="1600" dirty="0" smtClean="0"/>
              <a:t>to determine the out-gassing rate of comets through measurements of </a:t>
            </a:r>
            <a:r>
              <a:rPr lang="en-US" sz="1600" b="1" dirty="0" smtClean="0">
                <a:solidFill>
                  <a:srgbClr val="C00000"/>
                </a:solidFill>
              </a:rPr>
              <a:t>H</a:t>
            </a:r>
            <a:r>
              <a:rPr lang="en-US" sz="1600" b="1" baseline="-25000" dirty="0" smtClean="0">
                <a:solidFill>
                  <a:srgbClr val="C00000"/>
                </a:solidFill>
              </a:rPr>
              <a:t>2</a:t>
            </a:r>
            <a:r>
              <a:rPr lang="en-US" sz="1600" b="1" dirty="0" smtClean="0">
                <a:solidFill>
                  <a:srgbClr val="C00000"/>
                </a:solidFill>
              </a:rPr>
              <a:t>O</a:t>
            </a:r>
            <a:r>
              <a:rPr lang="en-US" sz="1600" dirty="0" smtClean="0"/>
              <a:t> and to study the distribution of </a:t>
            </a:r>
            <a:r>
              <a:rPr lang="en-US" sz="1600" b="1" dirty="0" smtClean="0">
                <a:solidFill>
                  <a:srgbClr val="C00000"/>
                </a:solidFill>
              </a:rPr>
              <a:t>H</a:t>
            </a:r>
            <a:r>
              <a:rPr lang="en-US" sz="1600" b="1" baseline="-25000" dirty="0" smtClean="0">
                <a:solidFill>
                  <a:srgbClr val="C00000"/>
                </a:solidFill>
              </a:rPr>
              <a:t>2</a:t>
            </a:r>
            <a:r>
              <a:rPr lang="en-US" sz="1600" b="1" dirty="0" smtClean="0">
                <a:solidFill>
                  <a:srgbClr val="C00000"/>
                </a:solidFill>
              </a:rPr>
              <a:t>O</a:t>
            </a:r>
            <a:r>
              <a:rPr lang="en-US" sz="1600" dirty="0" smtClean="0"/>
              <a:t> in the giant planets;</a:t>
            </a:r>
          </a:p>
          <a:p>
            <a:r>
              <a:rPr lang="en-US" sz="1600" dirty="0" smtClean="0"/>
              <a:t>to measure the mass-loss history of stars which regulates stellar evolution after the main sequence, and dominates the gas and dust mass balance of the ISM;</a:t>
            </a:r>
          </a:p>
          <a:p>
            <a:r>
              <a:rPr lang="en-US" sz="1600" dirty="0" smtClean="0"/>
              <a:t>to measure the pressure of the interstellar gas throughout the Milky Way and resolve the problem of the origin of the intense Galactic </a:t>
            </a:r>
            <a:r>
              <a:rPr lang="en-US" sz="1600" b="1" dirty="0" smtClean="0">
                <a:solidFill>
                  <a:srgbClr val="C00000"/>
                </a:solidFill>
              </a:rPr>
              <a:t>[CII] 158 </a:t>
            </a:r>
            <a:r>
              <a:rPr lang="en-US" sz="1600" dirty="0" smtClean="0"/>
              <a:t>micron emission measured by COBE;</a:t>
            </a:r>
          </a:p>
          <a:p>
            <a:r>
              <a:rPr lang="en-US" sz="1600" dirty="0" smtClean="0"/>
              <a:t>to determine the distribution </a:t>
            </a:r>
            <a:r>
              <a:rPr lang="en-US" sz="1600" b="1" dirty="0" smtClean="0">
                <a:solidFill>
                  <a:srgbClr val="C00000"/>
                </a:solidFill>
              </a:rPr>
              <a:t>of </a:t>
            </a:r>
            <a:r>
              <a:rPr lang="en-US" sz="1600" b="1" baseline="30000" dirty="0" smtClean="0">
                <a:solidFill>
                  <a:srgbClr val="C00000"/>
                </a:solidFill>
              </a:rPr>
              <a:t>12</a:t>
            </a:r>
            <a:r>
              <a:rPr lang="en-US" sz="1600" b="1" dirty="0" smtClean="0">
                <a:solidFill>
                  <a:srgbClr val="C00000"/>
                </a:solidFill>
              </a:rPr>
              <a:t>C/</a:t>
            </a:r>
            <a:r>
              <a:rPr lang="en-US" sz="1600" b="1" baseline="30000" dirty="0" smtClean="0">
                <a:solidFill>
                  <a:srgbClr val="C00000"/>
                </a:solidFill>
              </a:rPr>
              <a:t>13</a:t>
            </a:r>
            <a:r>
              <a:rPr lang="en-US" sz="1600" b="1" dirty="0" smtClean="0">
                <a:solidFill>
                  <a:srgbClr val="C00000"/>
                </a:solidFill>
              </a:rPr>
              <a:t>C and </a:t>
            </a:r>
            <a:r>
              <a:rPr lang="en-US" sz="1600" b="1" baseline="30000" dirty="0" smtClean="0">
                <a:solidFill>
                  <a:srgbClr val="C00000"/>
                </a:solidFill>
              </a:rPr>
              <a:t>14</a:t>
            </a:r>
            <a:r>
              <a:rPr lang="en-US" sz="1600" b="1" dirty="0" smtClean="0">
                <a:solidFill>
                  <a:srgbClr val="C00000"/>
                </a:solidFill>
              </a:rPr>
              <a:t>N/</a:t>
            </a:r>
            <a:r>
              <a:rPr lang="en-US" sz="1600" b="1" baseline="30000" dirty="0" smtClean="0">
                <a:solidFill>
                  <a:srgbClr val="C00000"/>
                </a:solidFill>
              </a:rPr>
              <a:t>15</a:t>
            </a:r>
            <a:r>
              <a:rPr lang="en-US" sz="1600" b="1" dirty="0" smtClean="0">
                <a:solidFill>
                  <a:srgbClr val="C00000"/>
                </a:solidFill>
              </a:rPr>
              <a:t>N ratios </a:t>
            </a:r>
            <a:r>
              <a:rPr lang="en-US" sz="1600" dirty="0" smtClean="0"/>
              <a:t>in the Milky Way and other galaxies (to constrain parameters of the Big Bang and explore nuclear processes that enrich the ISM);</a:t>
            </a:r>
          </a:p>
          <a:p>
            <a:r>
              <a:rPr lang="en-US" sz="1600" dirty="0" smtClean="0"/>
              <a:t>to measure FIR spectra of nearby galaxies as templates for distant, possibly primordial galaxies.</a:t>
            </a:r>
          </a:p>
        </p:txBody>
      </p:sp>
      <p:sp>
        <p:nvSpPr>
          <p:cNvPr id="11" name="TextBox 10"/>
          <p:cNvSpPr txBox="1"/>
          <p:nvPr/>
        </p:nvSpPr>
        <p:spPr>
          <a:xfrm>
            <a:off x="1540839" y="2459594"/>
            <a:ext cx="6117261" cy="1292662"/>
          </a:xfrm>
          <a:prstGeom prst="rect">
            <a:avLst/>
          </a:prstGeom>
          <a:solidFill>
            <a:schemeClr val="bg1"/>
          </a:solidFill>
          <a:effectLst>
            <a:glow rad="101600">
              <a:schemeClr val="accent4">
                <a:satMod val="175000"/>
                <a:alpha val="40000"/>
              </a:schemeClr>
            </a:glow>
          </a:effectLst>
        </p:spPr>
        <p:txBody>
          <a:bodyPr wrap="square">
            <a:spAutoFit/>
          </a:bodyPr>
          <a:lstStyle/>
          <a:p>
            <a:pPr algn="ctr">
              <a:defRPr/>
            </a:pPr>
            <a:r>
              <a:rPr lang="en-US" sz="2000" dirty="0">
                <a:latin typeface="+mj-lt"/>
              </a:rPr>
              <a:t>See HIFI paper by T. de Graauw in proceedings of</a:t>
            </a:r>
          </a:p>
          <a:p>
            <a:pPr algn="ctr">
              <a:defRPr/>
            </a:pPr>
            <a:r>
              <a:rPr lang="en-US" sz="2000" dirty="0">
                <a:latin typeface="+mj-lt"/>
              </a:rPr>
              <a:t>“The Promise of the Herschel Space Observatory” </a:t>
            </a:r>
          </a:p>
          <a:p>
            <a:pPr algn="ctr">
              <a:defRPr/>
            </a:pPr>
            <a:r>
              <a:rPr lang="en-US" sz="2000" dirty="0">
                <a:latin typeface="+mj-lt"/>
              </a:rPr>
              <a:t>herschel.esac.esa.int/</a:t>
            </a:r>
            <a:r>
              <a:rPr lang="en-US" sz="2000" dirty="0" err="1">
                <a:latin typeface="+mj-lt"/>
              </a:rPr>
              <a:t>Publ</a:t>
            </a:r>
            <a:r>
              <a:rPr lang="en-US" sz="2000" dirty="0">
                <a:latin typeface="+mj-lt"/>
              </a:rPr>
              <a:t>/2001/sp460_toledo_hifi.pdf</a:t>
            </a:r>
          </a:p>
          <a:p>
            <a:pPr>
              <a:defRPr/>
            </a:pPr>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130425" y="0"/>
            <a:ext cx="5477852" cy="715963"/>
          </a:xfrm>
        </p:spPr>
        <p:txBody>
          <a:bodyPr/>
          <a:lstStyle/>
          <a:p>
            <a:r>
              <a:rPr lang="en-US" dirty="0" smtClean="0"/>
              <a:t>HIFI in Key Programs</a:t>
            </a:r>
            <a:endParaRPr lang="en-US" sz="2000" dirty="0" smtClean="0"/>
          </a:p>
        </p:txBody>
      </p:sp>
      <p:sp>
        <p:nvSpPr>
          <p:cNvPr id="8195" name="Content Placeholder 2"/>
          <p:cNvSpPr>
            <a:spLocks noGrp="1"/>
          </p:cNvSpPr>
          <p:nvPr>
            <p:ph idx="1"/>
          </p:nvPr>
        </p:nvSpPr>
        <p:spPr/>
        <p:txBody>
          <a:bodyPr/>
          <a:lstStyle/>
          <a:p>
            <a:endParaRPr lang="en-US" smtClean="0"/>
          </a:p>
        </p:txBody>
      </p:sp>
      <p:sp>
        <p:nvSpPr>
          <p:cNvPr id="7" name="Rectangle 6"/>
          <p:cNvSpPr/>
          <p:nvPr/>
        </p:nvSpPr>
        <p:spPr>
          <a:xfrm>
            <a:off x="0" y="914400"/>
            <a:ext cx="8780463" cy="5229225"/>
          </a:xfrm>
          <a:prstGeom prst="rect">
            <a:avLst/>
          </a:prstGeom>
          <a:solidFill>
            <a:srgbClr val="0D323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8197" name="Picture 2"/>
          <p:cNvPicPr>
            <a:picLocks noChangeAspect="1" noChangeArrowheads="1"/>
          </p:cNvPicPr>
          <p:nvPr/>
        </p:nvPicPr>
        <p:blipFill>
          <a:blip r:embed="rId2" cstate="print"/>
          <a:srcRect t="18097" r="4922" b="29471"/>
          <a:stretch>
            <a:fillRect/>
          </a:stretch>
        </p:blipFill>
        <p:spPr bwMode="auto">
          <a:xfrm>
            <a:off x="2444750" y="2039938"/>
            <a:ext cx="6091238" cy="919162"/>
          </a:xfrm>
          <a:prstGeom prst="rect">
            <a:avLst/>
          </a:prstGeom>
          <a:noFill/>
          <a:ln w="12700">
            <a:noFill/>
            <a:miter lim="800000"/>
            <a:headEnd/>
            <a:tailEnd/>
          </a:ln>
        </p:spPr>
      </p:pic>
      <p:pic>
        <p:nvPicPr>
          <p:cNvPr id="8198" name="Picture 1"/>
          <p:cNvPicPr>
            <a:picLocks noChangeAspect="1" noChangeArrowheads="1"/>
          </p:cNvPicPr>
          <p:nvPr/>
        </p:nvPicPr>
        <p:blipFill>
          <a:blip r:embed="rId3" cstate="print"/>
          <a:srcRect t="1891" r="3938" b="1787"/>
          <a:stretch>
            <a:fillRect/>
          </a:stretch>
        </p:blipFill>
        <p:spPr bwMode="auto">
          <a:xfrm>
            <a:off x="2459038" y="2873375"/>
            <a:ext cx="6121400" cy="3243263"/>
          </a:xfrm>
          <a:prstGeom prst="rect">
            <a:avLst/>
          </a:prstGeom>
          <a:noFill/>
          <a:ln w="25400">
            <a:noFill/>
            <a:miter lim="800000"/>
            <a:headEnd/>
            <a:tailEnd/>
          </a:ln>
        </p:spPr>
      </p:pic>
      <p:sp>
        <p:nvSpPr>
          <p:cNvPr id="8199" name="TextBox 11"/>
          <p:cNvSpPr txBox="1">
            <a:spLocks noChangeArrowheads="1"/>
          </p:cNvSpPr>
          <p:nvPr/>
        </p:nvSpPr>
        <p:spPr bwMode="auto">
          <a:xfrm>
            <a:off x="211138" y="1042988"/>
            <a:ext cx="3608387" cy="769937"/>
          </a:xfrm>
          <a:prstGeom prst="rect">
            <a:avLst/>
          </a:prstGeom>
          <a:noFill/>
          <a:ln w="9525">
            <a:noFill/>
            <a:miter lim="800000"/>
            <a:headEnd/>
            <a:tailEnd/>
          </a:ln>
        </p:spPr>
        <p:txBody>
          <a:bodyPr wrap="none">
            <a:spAutoFit/>
          </a:bodyPr>
          <a:lstStyle/>
          <a:p>
            <a:r>
              <a:rPr lang="en-US" sz="2400" b="1" dirty="0">
                <a:solidFill>
                  <a:schemeClr val="bg1"/>
                </a:solidFill>
                <a:latin typeface="Bradley Hand ITC" pitchFamily="66" charset="0"/>
              </a:rPr>
              <a:t>Orion KL Spectral Survey</a:t>
            </a:r>
          </a:p>
          <a:p>
            <a:r>
              <a:rPr lang="en-US" sz="2000" b="1" dirty="0">
                <a:solidFill>
                  <a:schemeClr val="bg1"/>
                </a:solidFill>
                <a:latin typeface="Bradley Hand ITC" pitchFamily="66" charset="0"/>
              </a:rPr>
              <a:t>HEXOS KP (T. Bergin PI)</a:t>
            </a:r>
          </a:p>
        </p:txBody>
      </p:sp>
      <p:pic>
        <p:nvPicPr>
          <p:cNvPr id="8200" name="Picture 1"/>
          <p:cNvPicPr>
            <a:picLocks noChangeAspect="1" noChangeArrowheads="1"/>
          </p:cNvPicPr>
          <p:nvPr/>
        </p:nvPicPr>
        <p:blipFill>
          <a:blip r:embed="rId4" cstate="print"/>
          <a:srcRect r="3502"/>
          <a:stretch>
            <a:fillRect/>
          </a:stretch>
        </p:blipFill>
        <p:spPr bwMode="auto">
          <a:xfrm>
            <a:off x="5511800" y="1066800"/>
            <a:ext cx="2601913" cy="1425575"/>
          </a:xfrm>
          <a:prstGeom prst="rect">
            <a:avLst/>
          </a:prstGeom>
          <a:noFill/>
          <a:ln w="25400">
            <a:noFill/>
            <a:miter lim="800000"/>
            <a:headEnd/>
            <a:tailEnd/>
          </a:ln>
        </p:spPr>
      </p:pic>
      <p:sp>
        <p:nvSpPr>
          <p:cNvPr id="14" name="Rectangle 13"/>
          <p:cNvSpPr/>
          <p:nvPr/>
        </p:nvSpPr>
        <p:spPr>
          <a:xfrm>
            <a:off x="4595813" y="4935538"/>
            <a:ext cx="222250" cy="539750"/>
          </a:xfrm>
          <a:prstGeom prst="rect">
            <a:avLst/>
          </a:prstGeom>
          <a:solidFill>
            <a:srgbClr val="C00000">
              <a:alpha val="4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6" name="Straight Connector 15"/>
          <p:cNvCxnSpPr/>
          <p:nvPr/>
        </p:nvCxnSpPr>
        <p:spPr>
          <a:xfrm flipV="1">
            <a:off x="4619625" y="2274888"/>
            <a:ext cx="1219200" cy="2625725"/>
          </a:xfrm>
          <a:prstGeom prst="line">
            <a:avLst/>
          </a:prstGeom>
          <a:ln w="19050">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4852988" y="2297113"/>
            <a:ext cx="3189287" cy="2590800"/>
          </a:xfrm>
          <a:prstGeom prst="line">
            <a:avLst/>
          </a:prstGeom>
          <a:ln w="28575">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63513" y="1876425"/>
            <a:ext cx="2603500" cy="3293209"/>
          </a:xfrm>
          <a:prstGeom prst="rect">
            <a:avLst/>
          </a:prstGeom>
          <a:noFill/>
        </p:spPr>
        <p:txBody>
          <a:bodyPr>
            <a:spAutoFit/>
          </a:bodyPr>
          <a:lstStyle/>
          <a:p>
            <a:pPr>
              <a:defRPr/>
            </a:pPr>
            <a:r>
              <a:rPr lang="en-US" sz="1600" dirty="0">
                <a:solidFill>
                  <a:srgbClr val="FFFF66"/>
                </a:solidFill>
                <a:latin typeface="+mj-lt"/>
              </a:rPr>
              <a:t>Over 100,000 lines are detected.  Many un-</a:t>
            </a:r>
            <a:r>
              <a:rPr lang="en-US" sz="1600" dirty="0" err="1">
                <a:solidFill>
                  <a:srgbClr val="FFFF66"/>
                </a:solidFill>
                <a:latin typeface="+mj-lt"/>
              </a:rPr>
              <a:t>ID’d</a:t>
            </a:r>
            <a:r>
              <a:rPr lang="en-US" sz="1600" dirty="0">
                <a:solidFill>
                  <a:srgbClr val="FFFF66"/>
                </a:solidFill>
                <a:latin typeface="+mj-lt"/>
              </a:rPr>
              <a:t>.</a:t>
            </a:r>
          </a:p>
          <a:p>
            <a:pPr>
              <a:defRPr/>
            </a:pPr>
            <a:endParaRPr lang="en-US" sz="1600" dirty="0">
              <a:solidFill>
                <a:srgbClr val="FFFF66"/>
              </a:solidFill>
              <a:latin typeface="+mj-lt"/>
            </a:endParaRPr>
          </a:p>
          <a:p>
            <a:pPr>
              <a:defRPr/>
            </a:pPr>
            <a:r>
              <a:rPr lang="en-US" sz="1600" dirty="0">
                <a:solidFill>
                  <a:srgbClr val="FFFF66"/>
                </a:solidFill>
                <a:latin typeface="+mj-lt"/>
              </a:rPr>
              <a:t>Observations carried out with the </a:t>
            </a:r>
            <a:r>
              <a:rPr lang="en-US" sz="1600" b="1" dirty="0">
                <a:solidFill>
                  <a:srgbClr val="FFFF66"/>
                </a:solidFill>
                <a:latin typeface="+mj-lt"/>
              </a:rPr>
              <a:t>Spectral Scan AOT</a:t>
            </a:r>
            <a:r>
              <a:rPr lang="en-US" sz="1600" dirty="0">
                <a:solidFill>
                  <a:srgbClr val="FFFF66"/>
                </a:solidFill>
                <a:latin typeface="+mj-lt"/>
              </a:rPr>
              <a:t>, with continuous frequency coverage over each Mixer Band one at a time, on a single point on the sky. </a:t>
            </a:r>
          </a:p>
          <a:p>
            <a:pPr>
              <a:defRPr/>
            </a:pPr>
            <a:endParaRPr lang="en-US" sz="1600" dirty="0">
              <a:solidFill>
                <a:srgbClr val="FFFF66"/>
              </a:solidFill>
              <a:latin typeface="+mj-lt"/>
            </a:endParaRPr>
          </a:p>
          <a:p>
            <a:pPr>
              <a:defRPr/>
            </a:pPr>
            <a:r>
              <a:rPr lang="en-US" sz="1600" dirty="0">
                <a:solidFill>
                  <a:srgbClr val="FFFF66"/>
                </a:solidFill>
                <a:latin typeface="+mj-lt"/>
              </a:rPr>
              <a:t>Each scan is a different observation in the HSA</a:t>
            </a:r>
            <a:r>
              <a:rPr lang="en-US" sz="1600" dirty="0" smtClean="0">
                <a:solidFill>
                  <a:srgbClr val="FFFF66"/>
                </a:solidFill>
                <a:latin typeface="+mj-lt"/>
              </a:rPr>
              <a:t>.</a:t>
            </a:r>
            <a:endParaRPr lang="en-US" sz="1600" dirty="0">
              <a:solidFill>
                <a:srgbClr val="FFFF66"/>
              </a:solidFill>
              <a:latin typeface="+mj-lt"/>
            </a:endParaRPr>
          </a:p>
          <a:p>
            <a:pPr>
              <a:defRPr/>
            </a:pPr>
            <a:endParaRPr lang="en-US" sz="1600" dirty="0">
              <a:solidFill>
                <a:srgbClr val="FFFF66"/>
              </a:solidFill>
              <a:latin typeface="+mj-lt"/>
            </a:endParaRPr>
          </a:p>
        </p:txBody>
      </p:sp>
      <p:sp>
        <p:nvSpPr>
          <p:cNvPr id="8205" name="TextBox 19"/>
          <p:cNvSpPr txBox="1">
            <a:spLocks noChangeArrowheads="1"/>
          </p:cNvSpPr>
          <p:nvPr/>
        </p:nvSpPr>
        <p:spPr bwMode="auto">
          <a:xfrm rot="5400000">
            <a:off x="6395244" y="3388519"/>
            <a:ext cx="5070475" cy="369887"/>
          </a:xfrm>
          <a:prstGeom prst="rect">
            <a:avLst/>
          </a:prstGeom>
          <a:noFill/>
          <a:ln w="9525">
            <a:noFill/>
            <a:miter lim="800000"/>
            <a:headEnd/>
            <a:tailEnd/>
          </a:ln>
        </p:spPr>
        <p:txBody>
          <a:bodyPr wrap="none">
            <a:spAutoFit/>
          </a:bodyPr>
          <a:lstStyle/>
          <a:p>
            <a:r>
              <a:rPr lang="en-US" sz="900"/>
              <a:t>Plot adapted from C. Ceccarelli, </a:t>
            </a:r>
          </a:p>
          <a:p>
            <a:r>
              <a:rPr lang="en-US" sz="900"/>
              <a:t>http://herschel.esac.esa.int/FirstResultsSymposium/presentations/A32_CeccarelliC_CHESS.pdf</a:t>
            </a:r>
          </a:p>
        </p:txBody>
      </p:sp>
      <p:sp>
        <p:nvSpPr>
          <p:cNvPr id="31" name="Freeform 30"/>
          <p:cNvSpPr/>
          <p:nvPr/>
        </p:nvSpPr>
        <p:spPr>
          <a:xfrm>
            <a:off x="3294185" y="5134708"/>
            <a:ext cx="5052646" cy="351692"/>
          </a:xfrm>
          <a:custGeom>
            <a:avLst/>
            <a:gdLst>
              <a:gd name="connsiteX0" fmla="*/ 0 w 5052646"/>
              <a:gd name="connsiteY0" fmla="*/ 351692 h 351692"/>
              <a:gd name="connsiteX1" fmla="*/ 1031630 w 5052646"/>
              <a:gd name="connsiteY1" fmla="*/ 269630 h 351692"/>
              <a:gd name="connsiteX2" fmla="*/ 2661138 w 5052646"/>
              <a:gd name="connsiteY2" fmla="*/ 93784 h 351692"/>
              <a:gd name="connsiteX3" fmla="*/ 5052646 w 5052646"/>
              <a:gd name="connsiteY3" fmla="*/ 0 h 351692"/>
            </a:gdLst>
            <a:ahLst/>
            <a:cxnLst>
              <a:cxn ang="0">
                <a:pos x="connsiteX0" y="connsiteY0"/>
              </a:cxn>
              <a:cxn ang="0">
                <a:pos x="connsiteX1" y="connsiteY1"/>
              </a:cxn>
              <a:cxn ang="0">
                <a:pos x="connsiteX2" y="connsiteY2"/>
              </a:cxn>
              <a:cxn ang="0">
                <a:pos x="connsiteX3" y="connsiteY3"/>
              </a:cxn>
            </a:cxnLst>
            <a:rect l="l" t="t" r="r" b="b"/>
            <a:pathLst>
              <a:path w="5052646" h="351692">
                <a:moveTo>
                  <a:pt x="0" y="351692"/>
                </a:moveTo>
                <a:cubicBezTo>
                  <a:pt x="294053" y="332153"/>
                  <a:pt x="588107" y="312615"/>
                  <a:pt x="1031630" y="269630"/>
                </a:cubicBezTo>
                <a:cubicBezTo>
                  <a:pt x="1475153" y="226645"/>
                  <a:pt x="1990969" y="138722"/>
                  <a:pt x="2661138" y="93784"/>
                </a:cubicBezTo>
                <a:cubicBezTo>
                  <a:pt x="3331307" y="48846"/>
                  <a:pt x="5052646" y="0"/>
                  <a:pt x="5052646" y="0"/>
                </a:cubicBezTo>
              </a:path>
            </a:pathLst>
          </a:cu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p:cNvSpPr txBox="1"/>
          <p:nvPr/>
        </p:nvSpPr>
        <p:spPr>
          <a:xfrm>
            <a:off x="3927230" y="1184031"/>
            <a:ext cx="4859691" cy="923330"/>
          </a:xfrm>
          <a:prstGeom prst="rect">
            <a:avLst/>
          </a:prstGeom>
          <a:noFill/>
        </p:spPr>
        <p:txBody>
          <a:bodyPr wrap="square" rtlCol="0">
            <a:spAutoFit/>
          </a:bodyPr>
          <a:lstStyle/>
          <a:p>
            <a:r>
              <a:rPr lang="en-US" sz="1800" dirty="0">
                <a:solidFill>
                  <a:srgbClr val="FFFF66"/>
                </a:solidFill>
                <a:latin typeface="+mj-lt"/>
              </a:rPr>
              <a:t>Note also the smooth continuum levels and shape (but </a:t>
            </a:r>
            <a:r>
              <a:rPr lang="en-US" sz="1800" dirty="0" err="1">
                <a:solidFill>
                  <a:srgbClr val="FFFF66"/>
                </a:solidFill>
                <a:latin typeface="+mj-lt"/>
              </a:rPr>
              <a:t>uncalibrated</a:t>
            </a:r>
            <a:r>
              <a:rPr lang="en-US" sz="1800" dirty="0">
                <a:solidFill>
                  <a:srgbClr val="FFFF66"/>
                </a:solidFill>
                <a:latin typeface="+mj-lt"/>
              </a:rPr>
              <a:t> for changing beam size).</a:t>
            </a:r>
          </a:p>
          <a:p>
            <a:endParaRPr lang="en-US" sz="18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200"/>
                                        </p:tgtEl>
                                        <p:attrNameLst>
                                          <p:attrName>style.visibility</p:attrName>
                                        </p:attrNameLst>
                                      </p:cBhvr>
                                      <p:to>
                                        <p:strVal val="visible"/>
                                      </p:to>
                                    </p:set>
                                    <p:animEffect transition="in" filter="dissolve">
                                      <p:cBhvr>
                                        <p:cTn id="7" dur="500"/>
                                        <p:tgtEl>
                                          <p:spTgt spid="820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par>
                                <p:cTn id="11" presetID="9"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500"/>
                                        <p:tgtEl>
                                          <p:spTgt spid="16"/>
                                        </p:tgtEl>
                                      </p:cBhvr>
                                    </p:animEffect>
                                  </p:childTnLst>
                                </p:cTn>
                              </p:par>
                              <p:par>
                                <p:cTn id="14" presetID="9"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ssolv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29"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1000" fill="hold"/>
                                        <p:tgtEl>
                                          <p:spTgt spid="31"/>
                                        </p:tgtEl>
                                        <p:attrNameLst>
                                          <p:attrName>ppt_x</p:attrName>
                                        </p:attrNameLst>
                                      </p:cBhvr>
                                      <p:tavLst>
                                        <p:tav tm="0">
                                          <p:val>
                                            <p:strVal val="#ppt_x-.2"/>
                                          </p:val>
                                        </p:tav>
                                        <p:tav tm="100000">
                                          <p:val>
                                            <p:strVal val="#ppt_x"/>
                                          </p:val>
                                        </p:tav>
                                      </p:tavLst>
                                    </p:anim>
                                    <p:anim calcmode="lin" valueType="num">
                                      <p:cBhvr>
                                        <p:cTn id="24" dur="1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25" dur="1000"/>
                                        <p:tgtEl>
                                          <p:spTgt spid="31"/>
                                        </p:tgtEl>
                                      </p:cBhvr>
                                    </p:animEffect>
                                  </p:childTnLst>
                                </p:cTn>
                              </p:par>
                              <p:par>
                                <p:cTn id="26" presetID="1" presetClass="exit" presetSubtype="0" fill="hold" nodeType="withEffect">
                                  <p:stCondLst>
                                    <p:cond delay="0"/>
                                  </p:stCondLst>
                                  <p:childTnLst>
                                    <p:set>
                                      <p:cBhvr>
                                        <p:cTn id="27" dur="1" fill="hold">
                                          <p:stCondLst>
                                            <p:cond delay="0"/>
                                          </p:stCondLst>
                                        </p:cTn>
                                        <p:tgtEl>
                                          <p:spTgt spid="8200"/>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14"/>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16"/>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31" grpId="0" animBg="1"/>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smtClean="0"/>
              <a:t>Line Profiles</a:t>
            </a:r>
          </a:p>
        </p:txBody>
      </p:sp>
      <p:pic>
        <p:nvPicPr>
          <p:cNvPr id="9219" name="Picture 2"/>
          <p:cNvPicPr>
            <a:picLocks noChangeAspect="1" noChangeArrowheads="1"/>
          </p:cNvPicPr>
          <p:nvPr/>
        </p:nvPicPr>
        <p:blipFill>
          <a:blip r:embed="rId2" cstate="print"/>
          <a:srcRect/>
          <a:stretch>
            <a:fillRect/>
          </a:stretch>
        </p:blipFill>
        <p:spPr bwMode="auto">
          <a:xfrm>
            <a:off x="158750" y="903288"/>
            <a:ext cx="2309813" cy="5789612"/>
          </a:xfrm>
          <a:prstGeom prst="rect">
            <a:avLst/>
          </a:prstGeom>
          <a:noFill/>
          <a:ln w="9525">
            <a:noFill/>
            <a:miter lim="800000"/>
            <a:headEnd/>
            <a:tailEnd/>
          </a:ln>
        </p:spPr>
      </p:pic>
      <p:pic>
        <p:nvPicPr>
          <p:cNvPr id="9220" name="Picture 4"/>
          <p:cNvPicPr>
            <a:picLocks noChangeAspect="1" noChangeArrowheads="1"/>
          </p:cNvPicPr>
          <p:nvPr/>
        </p:nvPicPr>
        <p:blipFill>
          <a:blip r:embed="rId3" cstate="print"/>
          <a:srcRect t="1164"/>
          <a:stretch>
            <a:fillRect/>
          </a:stretch>
        </p:blipFill>
        <p:spPr bwMode="auto">
          <a:xfrm>
            <a:off x="2419350" y="866775"/>
            <a:ext cx="2379663" cy="5975350"/>
          </a:xfrm>
          <a:prstGeom prst="rect">
            <a:avLst/>
          </a:prstGeom>
          <a:noFill/>
          <a:ln w="9525">
            <a:noFill/>
            <a:miter lim="800000"/>
            <a:headEnd/>
            <a:tailEnd/>
          </a:ln>
        </p:spPr>
      </p:pic>
      <p:sp>
        <p:nvSpPr>
          <p:cNvPr id="7" name="TextBox 6"/>
          <p:cNvSpPr txBox="1"/>
          <p:nvPr/>
        </p:nvSpPr>
        <p:spPr>
          <a:xfrm>
            <a:off x="4849813" y="974725"/>
            <a:ext cx="4232275" cy="3940175"/>
          </a:xfrm>
          <a:prstGeom prst="rect">
            <a:avLst/>
          </a:prstGeom>
          <a:noFill/>
        </p:spPr>
        <p:txBody>
          <a:bodyPr>
            <a:spAutoFit/>
          </a:bodyPr>
          <a:lstStyle/>
          <a:p>
            <a:pPr>
              <a:defRPr/>
            </a:pPr>
            <a:r>
              <a:rPr lang="en-US" sz="2400" b="1" dirty="0">
                <a:solidFill>
                  <a:schemeClr val="accent2"/>
                </a:solidFill>
                <a:latin typeface="Bradley Hand ITC" pitchFamily="66" charset="0"/>
              </a:rPr>
              <a:t>OMC-2 FIR4 intermediate mass </a:t>
            </a:r>
            <a:r>
              <a:rPr lang="en-US" sz="2400" b="1" dirty="0" err="1">
                <a:solidFill>
                  <a:schemeClr val="accent2"/>
                </a:solidFill>
                <a:latin typeface="Bradley Hand ITC" pitchFamily="66" charset="0"/>
              </a:rPr>
              <a:t>protostar</a:t>
            </a:r>
            <a:endParaRPr lang="en-US" sz="2400" b="1" dirty="0">
              <a:solidFill>
                <a:schemeClr val="accent2"/>
              </a:solidFill>
              <a:latin typeface="Bradley Hand ITC" pitchFamily="66" charset="0"/>
            </a:endParaRPr>
          </a:p>
          <a:p>
            <a:pPr>
              <a:defRPr/>
            </a:pPr>
            <a:r>
              <a:rPr lang="en-US" sz="2000" b="1" dirty="0">
                <a:solidFill>
                  <a:schemeClr val="accent2"/>
                </a:solidFill>
                <a:latin typeface="Bradley Hand ITC" pitchFamily="66" charset="0"/>
              </a:rPr>
              <a:t>CHESS KP (C. Ceccarelli PI)</a:t>
            </a:r>
          </a:p>
          <a:p>
            <a:pPr>
              <a:defRPr/>
            </a:pPr>
            <a:endParaRPr lang="en-US" sz="2000" b="1" dirty="0">
              <a:latin typeface="Bradley Hand ITC" pitchFamily="66" charset="0"/>
            </a:endParaRPr>
          </a:p>
          <a:p>
            <a:pPr>
              <a:defRPr/>
            </a:pPr>
            <a:r>
              <a:rPr lang="en-US" sz="1800" dirty="0">
                <a:latin typeface="+mj-lt"/>
              </a:rPr>
              <a:t>Also observed using Spectral Scan AOT.</a:t>
            </a:r>
          </a:p>
          <a:p>
            <a:pPr>
              <a:defRPr/>
            </a:pPr>
            <a:endParaRPr lang="en-US" sz="1800" dirty="0">
              <a:latin typeface="+mj-lt"/>
            </a:endParaRPr>
          </a:p>
          <a:p>
            <a:pPr>
              <a:defRPr/>
            </a:pPr>
            <a:r>
              <a:rPr lang="en-US" sz="1800" dirty="0">
                <a:latin typeface="+mj-lt"/>
              </a:rPr>
              <a:t>Line profiles trace varied kinematics across different C-bearing species, structures resolved at a few km/s.</a:t>
            </a:r>
          </a:p>
          <a:p>
            <a:pPr>
              <a:defRPr/>
            </a:pPr>
            <a:endParaRPr lang="en-US" sz="1800" dirty="0">
              <a:latin typeface="+mj-lt"/>
            </a:endParaRPr>
          </a:p>
          <a:p>
            <a:pPr>
              <a:defRPr/>
            </a:pPr>
            <a:r>
              <a:rPr lang="en-US" sz="1800" dirty="0">
                <a:latin typeface="+mj-lt"/>
              </a:rPr>
              <a:t>Contrast with Orion KL SFR indicates 2 orders of magnitude difference in contribution of sulfur oxides to line cooling.</a:t>
            </a:r>
          </a:p>
        </p:txBody>
      </p:sp>
      <p:sp>
        <p:nvSpPr>
          <p:cNvPr id="9222" name="TextBox 7"/>
          <p:cNvSpPr txBox="1">
            <a:spLocks noChangeArrowheads="1"/>
          </p:cNvSpPr>
          <p:nvPr/>
        </p:nvSpPr>
        <p:spPr bwMode="auto">
          <a:xfrm>
            <a:off x="5381137" y="5029567"/>
            <a:ext cx="3046283" cy="400110"/>
          </a:xfrm>
          <a:prstGeom prst="rect">
            <a:avLst/>
          </a:prstGeom>
          <a:noFill/>
          <a:ln w="9525">
            <a:noFill/>
            <a:miter lim="800000"/>
            <a:headEnd/>
            <a:tailEnd/>
          </a:ln>
        </p:spPr>
        <p:txBody>
          <a:bodyPr wrap="none">
            <a:spAutoFit/>
          </a:bodyPr>
          <a:lstStyle/>
          <a:p>
            <a:r>
              <a:rPr lang="en-US" sz="2000" dirty="0" smtClean="0">
                <a:solidFill>
                  <a:schemeClr val="accent2"/>
                </a:solidFill>
              </a:rPr>
              <a:t>M. Kama </a:t>
            </a:r>
            <a:r>
              <a:rPr lang="en-US" sz="2000" dirty="0">
                <a:solidFill>
                  <a:schemeClr val="accent2"/>
                </a:solidFill>
              </a:rPr>
              <a:t>et al. 2013 A&amp;A</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mtClean="0"/>
              <a:t>Another fine example of how high spectral resolution matters</a:t>
            </a:r>
          </a:p>
        </p:txBody>
      </p:sp>
      <p:sp>
        <p:nvSpPr>
          <p:cNvPr id="10243" name="Rectangle 3"/>
          <p:cNvSpPr txBox="1">
            <a:spLocks noChangeArrowheads="1"/>
          </p:cNvSpPr>
          <p:nvPr/>
        </p:nvSpPr>
        <p:spPr bwMode="auto">
          <a:xfrm>
            <a:off x="179388" y="4221163"/>
            <a:ext cx="8785225" cy="1800225"/>
          </a:xfrm>
          <a:prstGeom prst="rect">
            <a:avLst/>
          </a:prstGeom>
          <a:noFill/>
          <a:ln w="9525">
            <a:noFill/>
            <a:miter lim="800000"/>
            <a:headEnd/>
            <a:tailEnd/>
          </a:ln>
        </p:spPr>
        <p:txBody>
          <a:bodyPr/>
          <a:lstStyle/>
          <a:p>
            <a:pPr marL="342900" indent="-342900" eaLnBrk="0" hangingPunct="0">
              <a:spcBef>
                <a:spcPct val="20000"/>
              </a:spcBef>
              <a:buClr>
                <a:schemeClr val="tx1"/>
              </a:buClr>
              <a:buFontTx/>
              <a:buChar char="•"/>
            </a:pPr>
            <a:r>
              <a:rPr lang="en-US" sz="2000" b="1" i="1" dirty="0">
                <a:solidFill>
                  <a:schemeClr val="tx2"/>
                </a:solidFill>
              </a:rPr>
              <a:t>With line widths sub-km/s to some tens of km/s, high resolution is the only way to distinguish </a:t>
            </a:r>
            <a:r>
              <a:rPr lang="en-US" sz="2000" b="1" i="1" dirty="0">
                <a:solidFill>
                  <a:schemeClr val="accent2"/>
                </a:solidFill>
              </a:rPr>
              <a:t>otherwise blended lines </a:t>
            </a:r>
            <a:r>
              <a:rPr lang="en-US" sz="2000" b="1" i="1" dirty="0">
                <a:solidFill>
                  <a:schemeClr val="tx2"/>
                </a:solidFill>
              </a:rPr>
              <a:t>and </a:t>
            </a:r>
            <a:r>
              <a:rPr lang="en-US" sz="2000" b="1" i="1" dirty="0">
                <a:solidFill>
                  <a:schemeClr val="accent2"/>
                </a:solidFill>
              </a:rPr>
              <a:t>Hyper Fine Structure</a:t>
            </a:r>
          </a:p>
          <a:p>
            <a:pPr marL="342900" indent="-342900" eaLnBrk="0" hangingPunct="0">
              <a:spcBef>
                <a:spcPct val="20000"/>
              </a:spcBef>
              <a:buClr>
                <a:schemeClr val="tx1"/>
              </a:buClr>
              <a:buFontTx/>
              <a:buChar char="•"/>
            </a:pPr>
            <a:r>
              <a:rPr lang="en-US" sz="2000" b="1" i="1" dirty="0">
                <a:solidFill>
                  <a:schemeClr val="tx2"/>
                </a:solidFill>
              </a:rPr>
              <a:t>Resolving spectral profile allows </a:t>
            </a:r>
            <a:r>
              <a:rPr lang="en-US" sz="2000" b="1" i="1" dirty="0" smtClean="0">
                <a:solidFill>
                  <a:schemeClr val="tx2"/>
                </a:solidFill>
              </a:rPr>
              <a:t>us to </a:t>
            </a:r>
            <a:r>
              <a:rPr lang="en-US" sz="2000" b="1" i="1" dirty="0">
                <a:solidFill>
                  <a:schemeClr val="tx2"/>
                </a:solidFill>
              </a:rPr>
              <a:t>understand the </a:t>
            </a:r>
            <a:r>
              <a:rPr lang="en-US" sz="2000" b="1" i="1" dirty="0" smtClean="0">
                <a:solidFill>
                  <a:schemeClr val="tx2"/>
                </a:solidFill>
              </a:rPr>
              <a:t>chemistry &amp; dynamics </a:t>
            </a:r>
            <a:r>
              <a:rPr lang="en-US" sz="2000" b="1" i="1" dirty="0">
                <a:solidFill>
                  <a:schemeClr val="tx2"/>
                </a:solidFill>
              </a:rPr>
              <a:t>of the observed regions </a:t>
            </a:r>
            <a:r>
              <a:rPr lang="en-US" sz="2000" b="1" i="1" dirty="0">
                <a:solidFill>
                  <a:schemeClr val="accent2"/>
                </a:solidFill>
              </a:rPr>
              <a:t>(</a:t>
            </a:r>
            <a:r>
              <a:rPr lang="en-US" sz="2000" b="1" i="1" dirty="0" err="1">
                <a:solidFill>
                  <a:schemeClr val="accent2"/>
                </a:solidFill>
              </a:rPr>
              <a:t>infall</a:t>
            </a:r>
            <a:r>
              <a:rPr lang="en-US" sz="2000" b="1" i="1" dirty="0">
                <a:solidFill>
                  <a:schemeClr val="accent2"/>
                </a:solidFill>
              </a:rPr>
              <a:t>, outflows, P-</a:t>
            </a:r>
            <a:r>
              <a:rPr lang="en-US" sz="2000" b="1" i="1" dirty="0" err="1">
                <a:solidFill>
                  <a:schemeClr val="accent2"/>
                </a:solidFill>
              </a:rPr>
              <a:t>Cygni</a:t>
            </a:r>
            <a:r>
              <a:rPr lang="en-US" sz="2000" b="1" i="1" dirty="0">
                <a:solidFill>
                  <a:schemeClr val="accent2"/>
                </a:solidFill>
              </a:rPr>
              <a:t>, self-absorption, </a:t>
            </a:r>
            <a:r>
              <a:rPr lang="en-US" sz="2000" b="1" i="1" dirty="0">
                <a:solidFill>
                  <a:schemeClr val="tx2"/>
                </a:solidFill>
              </a:rPr>
              <a:t>etc</a:t>
            </a:r>
            <a:r>
              <a:rPr lang="en-US" sz="2000" b="1" i="1" dirty="0">
                <a:solidFill>
                  <a:schemeClr val="accent2"/>
                </a:solidFill>
              </a:rPr>
              <a:t>)</a:t>
            </a:r>
          </a:p>
        </p:txBody>
      </p:sp>
      <p:grpSp>
        <p:nvGrpSpPr>
          <p:cNvPr id="10244" name="Group 2"/>
          <p:cNvGrpSpPr>
            <a:grpSpLocks/>
          </p:cNvGrpSpPr>
          <p:nvPr/>
        </p:nvGrpSpPr>
        <p:grpSpPr bwMode="auto">
          <a:xfrm>
            <a:off x="250825" y="1125538"/>
            <a:ext cx="8642350" cy="3168650"/>
            <a:chOff x="251520" y="1196752"/>
            <a:chExt cx="8640960" cy="3168352"/>
          </a:xfrm>
        </p:grpSpPr>
        <p:pic>
          <p:nvPicPr>
            <p:cNvPr id="10245" name="Picture 1" descr="hifi_spire_resol.png"/>
            <p:cNvPicPr>
              <a:picLocks/>
            </p:cNvPicPr>
            <p:nvPr/>
          </p:nvPicPr>
          <p:blipFill>
            <a:blip r:embed="rId2" cstate="print"/>
            <a:srcRect/>
            <a:stretch>
              <a:fillRect/>
            </a:stretch>
          </p:blipFill>
          <p:spPr bwMode="auto">
            <a:xfrm>
              <a:off x="251520" y="1196752"/>
              <a:ext cx="8640960" cy="3132000"/>
            </a:xfrm>
            <a:prstGeom prst="rect">
              <a:avLst/>
            </a:prstGeom>
            <a:noFill/>
            <a:ln w="9525">
              <a:noFill/>
              <a:miter lim="800000"/>
              <a:headEnd/>
              <a:tailEnd/>
            </a:ln>
          </p:spPr>
        </p:pic>
        <p:sp>
          <p:nvSpPr>
            <p:cNvPr id="10246" name="Date Placeholder 3"/>
            <p:cNvSpPr txBox="1">
              <a:spLocks/>
            </p:cNvSpPr>
            <p:nvPr/>
          </p:nvSpPr>
          <p:spPr bwMode="auto">
            <a:xfrm>
              <a:off x="1114981" y="3860326"/>
              <a:ext cx="7777499" cy="433347"/>
            </a:xfrm>
            <a:prstGeom prst="rect">
              <a:avLst/>
            </a:prstGeom>
            <a:solidFill>
              <a:schemeClr val="bg1"/>
            </a:solidFill>
            <a:ln w="9525">
              <a:noFill/>
              <a:miter lim="800000"/>
              <a:headEnd/>
              <a:tailEnd/>
            </a:ln>
          </p:spPr>
          <p:txBody>
            <a:bodyPr/>
            <a:lstStyle/>
            <a:p>
              <a:pPr eaLnBrk="0" hangingPunct="0"/>
              <a:endParaRPr lang="en-GB" sz="1500" b="1">
                <a:solidFill>
                  <a:srgbClr val="7F7F7F"/>
                </a:solidFill>
                <a:cs typeface="Times New Roman" pitchFamily="18" charset="0"/>
              </a:endParaRPr>
            </a:p>
          </p:txBody>
        </p:sp>
        <p:sp>
          <p:nvSpPr>
            <p:cNvPr id="10247" name="Date Placeholder 3"/>
            <p:cNvSpPr txBox="1">
              <a:spLocks/>
            </p:cNvSpPr>
            <p:nvPr/>
          </p:nvSpPr>
          <p:spPr bwMode="auto">
            <a:xfrm>
              <a:off x="3851920" y="4005064"/>
              <a:ext cx="2224082" cy="360040"/>
            </a:xfrm>
            <a:prstGeom prst="rect">
              <a:avLst/>
            </a:prstGeom>
            <a:noFill/>
            <a:ln w="9525">
              <a:noFill/>
              <a:miter lim="800000"/>
              <a:headEnd/>
              <a:tailEnd/>
            </a:ln>
          </p:spPr>
          <p:txBody>
            <a:bodyPr/>
            <a:lstStyle/>
            <a:p>
              <a:pPr eaLnBrk="0" hangingPunct="0"/>
              <a:r>
                <a:rPr lang="en-US" sz="1800" b="1">
                  <a:solidFill>
                    <a:srgbClr val="595959"/>
                  </a:solidFill>
                  <a:cs typeface="Times New Roman" pitchFamily="18" charset="0"/>
                </a:rPr>
                <a:t>Frequency (GHz)</a:t>
              </a:r>
            </a:p>
          </p:txBody>
        </p:sp>
        <p:sp>
          <p:nvSpPr>
            <p:cNvPr id="10248" name="Date Placeholder 3"/>
            <p:cNvSpPr txBox="1">
              <a:spLocks/>
            </p:cNvSpPr>
            <p:nvPr/>
          </p:nvSpPr>
          <p:spPr bwMode="auto">
            <a:xfrm>
              <a:off x="972129" y="1196752"/>
              <a:ext cx="360305" cy="2736593"/>
            </a:xfrm>
            <a:prstGeom prst="rect">
              <a:avLst/>
            </a:prstGeom>
            <a:solidFill>
              <a:schemeClr val="bg1"/>
            </a:solidFill>
            <a:ln w="9525">
              <a:noFill/>
              <a:miter lim="800000"/>
              <a:headEnd/>
              <a:tailEnd/>
            </a:ln>
          </p:spPr>
          <p:txBody>
            <a:bodyPr/>
            <a:lstStyle/>
            <a:p>
              <a:pPr eaLnBrk="0" hangingPunct="0"/>
              <a:endParaRPr lang="en-GB" sz="1500" b="1">
                <a:solidFill>
                  <a:srgbClr val="7F7F7F"/>
                </a:solidFill>
                <a:cs typeface="Times New Roman" pitchFamily="18" charset="0"/>
              </a:endParaRPr>
            </a:p>
          </p:txBody>
        </p:sp>
        <p:sp>
          <p:nvSpPr>
            <p:cNvPr id="10249" name="Date Placeholder 3"/>
            <p:cNvSpPr txBox="1">
              <a:spLocks/>
            </p:cNvSpPr>
            <p:nvPr/>
          </p:nvSpPr>
          <p:spPr bwMode="auto">
            <a:xfrm rot="-5400000">
              <a:off x="-468560" y="2276872"/>
              <a:ext cx="2736304" cy="576063"/>
            </a:xfrm>
            <a:prstGeom prst="rect">
              <a:avLst/>
            </a:prstGeom>
            <a:solidFill>
              <a:schemeClr val="bg1"/>
            </a:solidFill>
            <a:ln w="9525">
              <a:noFill/>
              <a:miter lim="800000"/>
              <a:headEnd/>
              <a:tailEnd/>
            </a:ln>
          </p:spPr>
          <p:txBody>
            <a:bodyPr/>
            <a:lstStyle/>
            <a:p>
              <a:pPr eaLnBrk="0" hangingPunct="0"/>
              <a:r>
                <a:rPr lang="en-US" sz="1800" b="1">
                  <a:solidFill>
                    <a:srgbClr val="595959"/>
                  </a:solidFill>
                  <a:cs typeface="Times New Roman" pitchFamily="18" charset="0"/>
                </a:rPr>
                <a:t>Antenna temperature (K)</a:t>
              </a:r>
            </a:p>
          </p:txBody>
        </p:sp>
        <p:sp>
          <p:nvSpPr>
            <p:cNvPr id="10250" name="TextBox 84"/>
            <p:cNvSpPr txBox="1">
              <a:spLocks noChangeArrowheads="1"/>
            </p:cNvSpPr>
            <p:nvPr/>
          </p:nvSpPr>
          <p:spPr bwMode="auto">
            <a:xfrm>
              <a:off x="7092280" y="1484784"/>
              <a:ext cx="1224136" cy="369332"/>
            </a:xfrm>
            <a:prstGeom prst="rect">
              <a:avLst/>
            </a:prstGeom>
            <a:noFill/>
            <a:ln w="28575">
              <a:solidFill>
                <a:schemeClr val="accent2"/>
              </a:solidFill>
              <a:miter lim="800000"/>
              <a:headEnd/>
              <a:tailEnd/>
            </a:ln>
          </p:spPr>
          <p:txBody>
            <a:bodyPr>
              <a:spAutoFit/>
            </a:bodyPr>
            <a:lstStyle/>
            <a:p>
              <a:pPr eaLnBrk="0" hangingPunct="0"/>
              <a:r>
                <a:rPr lang="en-GB" sz="1800" b="1" i="1">
                  <a:solidFill>
                    <a:schemeClr val="accent2"/>
                  </a:solidFill>
                </a:rPr>
                <a:t>Orion KL</a:t>
              </a:r>
            </a:p>
          </p:txBody>
        </p:sp>
        <p:sp>
          <p:nvSpPr>
            <p:cNvPr id="10251" name="TextBox 84"/>
            <p:cNvSpPr txBox="1">
              <a:spLocks noChangeArrowheads="1"/>
            </p:cNvSpPr>
            <p:nvPr/>
          </p:nvSpPr>
          <p:spPr bwMode="auto">
            <a:xfrm>
              <a:off x="2195736" y="1484784"/>
              <a:ext cx="2592288" cy="369332"/>
            </a:xfrm>
            <a:prstGeom prst="rect">
              <a:avLst/>
            </a:prstGeom>
            <a:noFill/>
            <a:ln w="9525">
              <a:noFill/>
              <a:miter lim="800000"/>
              <a:headEnd/>
              <a:tailEnd/>
            </a:ln>
          </p:spPr>
          <p:txBody>
            <a:bodyPr>
              <a:spAutoFit/>
            </a:bodyPr>
            <a:lstStyle/>
            <a:p>
              <a:pPr eaLnBrk="0" hangingPunct="0"/>
              <a:r>
                <a:rPr lang="en-GB" sz="1800" b="1" i="1">
                  <a:solidFill>
                    <a:schemeClr val="tx2"/>
                  </a:solidFill>
                </a:rPr>
                <a:t>HIFI band 1b (part)</a:t>
              </a:r>
            </a:p>
          </p:txBody>
        </p:sp>
        <p:sp>
          <p:nvSpPr>
            <p:cNvPr id="10252" name="TextBox 84"/>
            <p:cNvSpPr txBox="1">
              <a:spLocks noChangeArrowheads="1"/>
            </p:cNvSpPr>
            <p:nvPr/>
          </p:nvSpPr>
          <p:spPr bwMode="auto">
            <a:xfrm>
              <a:off x="2195736" y="1763525"/>
              <a:ext cx="4176464" cy="369332"/>
            </a:xfrm>
            <a:prstGeom prst="rect">
              <a:avLst/>
            </a:prstGeom>
            <a:noFill/>
            <a:ln w="9525">
              <a:noFill/>
              <a:miter lim="800000"/>
              <a:headEnd/>
              <a:tailEnd/>
            </a:ln>
          </p:spPr>
          <p:txBody>
            <a:bodyPr>
              <a:spAutoFit/>
            </a:bodyPr>
            <a:lstStyle/>
            <a:p>
              <a:pPr eaLnBrk="0" hangingPunct="0"/>
              <a:r>
                <a:rPr lang="en-GB" sz="1800" b="1" i="1">
                  <a:solidFill>
                    <a:srgbClr val="FF0000"/>
                  </a:solidFill>
                </a:rPr>
                <a:t>SPIRE SLWC3 apodized (scaled)</a:t>
              </a:r>
            </a:p>
          </p:txBody>
        </p:sp>
        <p:sp>
          <p:nvSpPr>
            <p:cNvPr id="10253" name="Date Placeholder 3"/>
            <p:cNvSpPr txBox="1">
              <a:spLocks/>
            </p:cNvSpPr>
            <p:nvPr/>
          </p:nvSpPr>
          <p:spPr bwMode="auto">
            <a:xfrm>
              <a:off x="1114981" y="3788896"/>
              <a:ext cx="7777499" cy="431759"/>
            </a:xfrm>
            <a:prstGeom prst="rect">
              <a:avLst/>
            </a:prstGeom>
            <a:noFill/>
            <a:ln w="9525">
              <a:noFill/>
              <a:miter lim="800000"/>
              <a:headEnd/>
              <a:tailEnd/>
            </a:ln>
          </p:spPr>
          <p:txBody>
            <a:bodyPr/>
            <a:lstStyle/>
            <a:p>
              <a:pPr eaLnBrk="0" hangingPunct="0"/>
              <a:r>
                <a:rPr lang="en-US" sz="1500" b="1">
                  <a:solidFill>
                    <a:srgbClr val="595959"/>
                  </a:solidFill>
                  <a:cs typeface="Times New Roman" pitchFamily="18" charset="0"/>
                </a:rPr>
                <a:t>554    556    558    560    562    564     566    568    570    572    574    576    578    580    582    584</a:t>
              </a:r>
            </a:p>
          </p:txBody>
        </p:sp>
        <p:sp>
          <p:nvSpPr>
            <p:cNvPr id="16" name="Date Placeholder 3"/>
            <p:cNvSpPr txBox="1">
              <a:spLocks/>
            </p:cNvSpPr>
            <p:nvPr/>
          </p:nvSpPr>
          <p:spPr bwMode="auto">
            <a:xfrm rot="5400000">
              <a:off x="17494" y="2402886"/>
              <a:ext cx="2484276" cy="432048"/>
            </a:xfrm>
            <a:prstGeom prst="rect">
              <a:avLst/>
            </a:prstGeom>
            <a:noFill/>
            <a:ln>
              <a:noFill/>
            </a:ln>
          </p:spPr>
          <p:txBody>
            <a:bodyPr vert="vert270">
              <a:scene3d>
                <a:camera prst="orthographicFront">
                  <a:rot lat="0" lon="0" rev="0"/>
                </a:camera>
                <a:lightRig rig="threePt" dir="t"/>
              </a:scene3d>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Aft>
                  <a:spcPts val="400"/>
                </a:spcAft>
                <a:defRPr/>
              </a:pPr>
              <a:r>
                <a:rPr lang="en-US" sz="1500" b="1" dirty="0" smtClean="0">
                  <a:solidFill>
                    <a:srgbClr val="595959"/>
                  </a:solidFill>
                  <a:latin typeface="Times New Roman"/>
                  <a:cs typeface="Times New Roman"/>
                </a:rPr>
                <a:t>40</a:t>
              </a:r>
            </a:p>
            <a:p>
              <a:pPr>
                <a:spcAft>
                  <a:spcPts val="400"/>
                </a:spcAft>
                <a:defRPr/>
              </a:pPr>
              <a:r>
                <a:rPr lang="en-US" sz="1500" b="1" dirty="0" smtClean="0">
                  <a:solidFill>
                    <a:srgbClr val="595959"/>
                  </a:solidFill>
                  <a:latin typeface="Times New Roman"/>
                  <a:cs typeface="Times New Roman"/>
                </a:rPr>
                <a:t>35</a:t>
              </a:r>
            </a:p>
            <a:p>
              <a:pPr>
                <a:spcAft>
                  <a:spcPts val="400"/>
                </a:spcAft>
                <a:defRPr/>
              </a:pPr>
              <a:r>
                <a:rPr lang="en-US" sz="1500" b="1" dirty="0" smtClean="0">
                  <a:solidFill>
                    <a:srgbClr val="595959"/>
                  </a:solidFill>
                  <a:latin typeface="Times New Roman"/>
                  <a:cs typeface="Times New Roman"/>
                </a:rPr>
                <a:t>30</a:t>
              </a:r>
            </a:p>
            <a:p>
              <a:pPr>
                <a:spcAft>
                  <a:spcPts val="400"/>
                </a:spcAft>
                <a:defRPr/>
              </a:pPr>
              <a:r>
                <a:rPr lang="en-US" sz="1500" b="1" dirty="0" smtClean="0">
                  <a:solidFill>
                    <a:srgbClr val="595959"/>
                  </a:solidFill>
                  <a:latin typeface="Times New Roman"/>
                  <a:cs typeface="Times New Roman"/>
                </a:rPr>
                <a:t>25</a:t>
              </a:r>
            </a:p>
            <a:p>
              <a:pPr>
                <a:spcAft>
                  <a:spcPts val="400"/>
                </a:spcAft>
                <a:defRPr/>
              </a:pPr>
              <a:r>
                <a:rPr lang="en-US" sz="1500" b="1" dirty="0" smtClean="0">
                  <a:solidFill>
                    <a:srgbClr val="595959"/>
                  </a:solidFill>
                  <a:latin typeface="Times New Roman"/>
                  <a:cs typeface="Times New Roman"/>
                </a:rPr>
                <a:t>20</a:t>
              </a:r>
            </a:p>
            <a:p>
              <a:pPr>
                <a:spcAft>
                  <a:spcPts val="400"/>
                </a:spcAft>
                <a:defRPr/>
              </a:pPr>
              <a:r>
                <a:rPr lang="en-US" sz="1500" b="1" dirty="0" smtClean="0">
                  <a:solidFill>
                    <a:srgbClr val="595959"/>
                  </a:solidFill>
                  <a:latin typeface="Times New Roman"/>
                  <a:cs typeface="Times New Roman"/>
                </a:rPr>
                <a:t>15</a:t>
              </a:r>
            </a:p>
            <a:p>
              <a:pPr>
                <a:spcAft>
                  <a:spcPts val="400"/>
                </a:spcAft>
                <a:defRPr/>
              </a:pPr>
              <a:r>
                <a:rPr lang="en-US" sz="1500" b="1" dirty="0" smtClean="0">
                  <a:solidFill>
                    <a:srgbClr val="595959"/>
                  </a:solidFill>
                  <a:latin typeface="Times New Roman"/>
                  <a:cs typeface="Times New Roman"/>
                </a:rPr>
                <a:t>10 </a:t>
              </a:r>
            </a:p>
            <a:p>
              <a:pPr>
                <a:spcAft>
                  <a:spcPts val="400"/>
                </a:spcAft>
                <a:defRPr/>
              </a:pPr>
              <a:r>
                <a:rPr lang="en-US" sz="1500" b="1" dirty="0" smtClean="0">
                  <a:solidFill>
                    <a:srgbClr val="595959"/>
                  </a:solidFill>
                  <a:latin typeface="Times New Roman"/>
                  <a:cs typeface="Times New Roman"/>
                </a:rPr>
                <a:t>  5</a:t>
              </a: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2130425" y="23813"/>
            <a:ext cx="5384800" cy="715962"/>
          </a:xfrm>
        </p:spPr>
        <p:txBody>
          <a:bodyPr/>
          <a:lstStyle/>
          <a:p>
            <a:r>
              <a:rPr lang="en-US" smtClean="0"/>
              <a:t>HIFI has also produced spectral images at high resolution</a:t>
            </a:r>
          </a:p>
        </p:txBody>
      </p:sp>
      <p:pic>
        <p:nvPicPr>
          <p:cNvPr id="11267" name="Picture 2"/>
          <p:cNvPicPr>
            <a:picLocks noChangeAspect="1" noChangeArrowheads="1"/>
          </p:cNvPicPr>
          <p:nvPr/>
        </p:nvPicPr>
        <p:blipFill>
          <a:blip r:embed="rId2" cstate="print"/>
          <a:srcRect/>
          <a:stretch>
            <a:fillRect/>
          </a:stretch>
        </p:blipFill>
        <p:spPr bwMode="auto">
          <a:xfrm>
            <a:off x="96838" y="1038225"/>
            <a:ext cx="3956050" cy="4616450"/>
          </a:xfrm>
          <a:prstGeom prst="rect">
            <a:avLst/>
          </a:prstGeom>
          <a:noFill/>
          <a:ln w="9525">
            <a:noFill/>
            <a:miter lim="800000"/>
            <a:headEnd/>
            <a:tailEnd/>
          </a:ln>
        </p:spPr>
      </p:pic>
      <p:sp>
        <p:nvSpPr>
          <p:cNvPr id="5" name="TextBox 4"/>
          <p:cNvSpPr txBox="1"/>
          <p:nvPr/>
        </p:nvSpPr>
        <p:spPr>
          <a:xfrm>
            <a:off x="1898650" y="4911725"/>
            <a:ext cx="1771650" cy="277813"/>
          </a:xfrm>
          <a:prstGeom prst="rect">
            <a:avLst/>
          </a:prstGeom>
          <a:solidFill>
            <a:schemeClr val="bg1"/>
          </a:solidFill>
          <a:ln>
            <a:solidFill>
              <a:schemeClr val="bg2">
                <a:lumMod val="50000"/>
              </a:schemeClr>
            </a:solidFill>
          </a:ln>
        </p:spPr>
        <p:txBody>
          <a:bodyPr wrap="none">
            <a:spAutoFit/>
          </a:bodyPr>
          <a:lstStyle/>
          <a:p>
            <a:pPr>
              <a:defRPr/>
            </a:pPr>
            <a:r>
              <a:rPr lang="en-US" dirty="0"/>
              <a:t>Neufeld et al. 2013 </a:t>
            </a:r>
            <a:r>
              <a:rPr lang="en-US" dirty="0" err="1"/>
              <a:t>ApJ</a:t>
            </a:r>
            <a:endParaRPr lang="en-US" dirty="0"/>
          </a:p>
        </p:txBody>
      </p:sp>
      <p:sp>
        <p:nvSpPr>
          <p:cNvPr id="11269" name="TextBox 5"/>
          <p:cNvSpPr txBox="1">
            <a:spLocks noChangeArrowheads="1"/>
          </p:cNvSpPr>
          <p:nvPr/>
        </p:nvSpPr>
        <p:spPr bwMode="auto">
          <a:xfrm>
            <a:off x="1735138" y="903288"/>
            <a:ext cx="1008062" cy="338137"/>
          </a:xfrm>
          <a:prstGeom prst="rect">
            <a:avLst/>
          </a:prstGeom>
          <a:noFill/>
          <a:ln w="9525">
            <a:noFill/>
            <a:miter lim="800000"/>
            <a:headEnd/>
            <a:tailEnd/>
          </a:ln>
        </p:spPr>
        <p:txBody>
          <a:bodyPr wrap="none">
            <a:spAutoFit/>
          </a:bodyPr>
          <a:lstStyle/>
          <a:p>
            <a:r>
              <a:rPr lang="en-US" sz="1600">
                <a:latin typeface="Bradley Hand ITC" pitchFamily="66" charset="0"/>
              </a:rPr>
              <a:t>Orion KL</a:t>
            </a:r>
          </a:p>
        </p:txBody>
      </p:sp>
      <p:sp>
        <p:nvSpPr>
          <p:cNvPr id="11270" name="TextBox 6"/>
          <p:cNvSpPr txBox="1">
            <a:spLocks noChangeArrowheads="1"/>
          </p:cNvSpPr>
          <p:nvPr/>
        </p:nvSpPr>
        <p:spPr bwMode="auto">
          <a:xfrm>
            <a:off x="481013" y="5416550"/>
            <a:ext cx="1427162" cy="276225"/>
          </a:xfrm>
          <a:prstGeom prst="rect">
            <a:avLst/>
          </a:prstGeom>
          <a:noFill/>
          <a:ln w="9525">
            <a:noFill/>
            <a:miter lim="800000"/>
            <a:headEnd/>
            <a:tailEnd/>
          </a:ln>
        </p:spPr>
        <p:txBody>
          <a:bodyPr wrap="none">
            <a:spAutoFit/>
          </a:bodyPr>
          <a:lstStyle/>
          <a:p>
            <a:r>
              <a:rPr lang="en-US"/>
              <a:t>Beam = 33 arcsec</a:t>
            </a:r>
          </a:p>
        </p:txBody>
      </p:sp>
      <p:pic>
        <p:nvPicPr>
          <p:cNvPr id="11271" name="Picture 6" descr="obs03949_RG_Water_Emiss_Abs"/>
          <p:cNvPicPr>
            <a:picLocks noChangeAspect="1" noChangeArrowheads="1"/>
          </p:cNvPicPr>
          <p:nvPr/>
        </p:nvPicPr>
        <p:blipFill>
          <a:blip r:embed="rId3" cstate="print"/>
          <a:srcRect/>
          <a:stretch>
            <a:fillRect/>
          </a:stretch>
        </p:blipFill>
        <p:spPr bwMode="auto">
          <a:xfrm>
            <a:off x="4114800" y="1008063"/>
            <a:ext cx="5006975" cy="4278312"/>
          </a:xfrm>
          <a:prstGeom prst="rect">
            <a:avLst/>
          </a:prstGeom>
          <a:noFill/>
          <a:ln w="9525">
            <a:noFill/>
            <a:miter lim="800000"/>
            <a:headEnd/>
            <a:tailEnd/>
          </a:ln>
        </p:spPr>
      </p:pic>
      <p:pic>
        <p:nvPicPr>
          <p:cNvPr id="11272" name="Picture 7" descr="obs03949_WVU3_Water_212_101_MapAvg_MarkedAbsorption"/>
          <p:cNvPicPr>
            <a:picLocks noChangeAspect="1" noChangeArrowheads="1"/>
          </p:cNvPicPr>
          <p:nvPr/>
        </p:nvPicPr>
        <p:blipFill>
          <a:blip r:embed="rId4" cstate="print"/>
          <a:srcRect/>
          <a:stretch>
            <a:fillRect/>
          </a:stretch>
        </p:blipFill>
        <p:spPr bwMode="auto">
          <a:xfrm>
            <a:off x="7034213" y="1347788"/>
            <a:ext cx="1323975" cy="715962"/>
          </a:xfrm>
          <a:prstGeom prst="rect">
            <a:avLst/>
          </a:prstGeom>
          <a:noFill/>
          <a:ln w="9525">
            <a:noFill/>
            <a:miter lim="800000"/>
            <a:headEnd/>
            <a:tailEnd/>
          </a:ln>
        </p:spPr>
      </p:pic>
      <p:pic>
        <p:nvPicPr>
          <p:cNvPr id="11273" name="Picture 8" descr="obs03949_WVU3_Water_212_101_MapAvg_MarkedEmission"/>
          <p:cNvPicPr>
            <a:picLocks noChangeAspect="1" noChangeArrowheads="1"/>
          </p:cNvPicPr>
          <p:nvPr/>
        </p:nvPicPr>
        <p:blipFill>
          <a:blip r:embed="rId5" cstate="print"/>
          <a:srcRect/>
          <a:stretch>
            <a:fillRect/>
          </a:stretch>
        </p:blipFill>
        <p:spPr bwMode="auto">
          <a:xfrm>
            <a:off x="7010400" y="2122488"/>
            <a:ext cx="1319213" cy="715962"/>
          </a:xfrm>
          <a:prstGeom prst="rect">
            <a:avLst/>
          </a:prstGeom>
          <a:noFill/>
          <a:ln w="9525">
            <a:noFill/>
            <a:miter lim="800000"/>
            <a:headEnd/>
            <a:tailEnd/>
          </a:ln>
        </p:spPr>
      </p:pic>
      <p:sp>
        <p:nvSpPr>
          <p:cNvPr id="11274" name="TextBox 11"/>
          <p:cNvSpPr txBox="1">
            <a:spLocks noChangeArrowheads="1"/>
          </p:cNvSpPr>
          <p:nvPr/>
        </p:nvSpPr>
        <p:spPr bwMode="auto">
          <a:xfrm>
            <a:off x="555625" y="5718175"/>
            <a:ext cx="7697788" cy="646113"/>
          </a:xfrm>
          <a:prstGeom prst="rect">
            <a:avLst/>
          </a:prstGeom>
          <a:noFill/>
          <a:ln w="9525">
            <a:noFill/>
            <a:miter lim="800000"/>
            <a:headEnd/>
            <a:tailEnd/>
          </a:ln>
        </p:spPr>
        <p:txBody>
          <a:bodyPr>
            <a:spAutoFit/>
          </a:bodyPr>
          <a:lstStyle/>
          <a:p>
            <a:r>
              <a:rPr lang="en-US" sz="1800"/>
              <a:t>Spectral Maps taken at a single LO setting using </a:t>
            </a:r>
            <a:r>
              <a:rPr lang="en-US" sz="1800" b="1"/>
              <a:t>On-The-Fly (OTF) and Dual Beam Switching (DBS) </a:t>
            </a:r>
            <a:r>
              <a:rPr lang="en-US" sz="1800"/>
              <a:t>modes.    Maps are typically “small”.</a:t>
            </a:r>
          </a:p>
        </p:txBody>
      </p:sp>
      <p:sp>
        <p:nvSpPr>
          <p:cNvPr id="11275" name="TextBox 12"/>
          <p:cNvSpPr txBox="1">
            <a:spLocks noChangeArrowheads="1"/>
          </p:cNvSpPr>
          <p:nvPr/>
        </p:nvSpPr>
        <p:spPr bwMode="auto">
          <a:xfrm>
            <a:off x="4162425" y="5403850"/>
            <a:ext cx="1425575" cy="277813"/>
          </a:xfrm>
          <a:prstGeom prst="rect">
            <a:avLst/>
          </a:prstGeom>
          <a:noFill/>
          <a:ln w="9525">
            <a:noFill/>
            <a:miter lim="800000"/>
            <a:headEnd/>
            <a:tailEnd/>
          </a:ln>
        </p:spPr>
        <p:txBody>
          <a:bodyPr wrap="none">
            <a:spAutoFit/>
          </a:bodyPr>
          <a:lstStyle/>
          <a:p>
            <a:r>
              <a:rPr lang="en-US"/>
              <a:t>Beam = 14 arcsec</a:t>
            </a:r>
          </a:p>
        </p:txBody>
      </p:sp>
      <p:sp>
        <p:nvSpPr>
          <p:cNvPr id="14" name="Oval 13"/>
          <p:cNvSpPr/>
          <p:nvPr/>
        </p:nvSpPr>
        <p:spPr>
          <a:xfrm>
            <a:off x="4689231" y="1371599"/>
            <a:ext cx="398584" cy="375139"/>
          </a:xfrm>
          <a:prstGeom prst="ellipse">
            <a:avLst/>
          </a:prstGeom>
          <a:gradFill flip="none" rotWithShape="1">
            <a:gsLst>
              <a:gs pos="10000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a:no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2009-LRR-NUP2">
  <a:themeElements>
    <a:clrScheme name="2009-LRR-NUP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009-LRR-NUP2">
      <a:majorFont>
        <a:latin typeface="Times New Roman"/>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009-LRR-NUP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009-LRR-NUP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009-LRR-NUP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009-LRR-NUP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009-LRR-NUP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009-LRR-NUP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009-LRR-NUP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2009-LRR-NUP2</Template>
  <TotalTime>56930</TotalTime>
  <Words>4469</Words>
  <Application>Microsoft Office PowerPoint</Application>
  <PresentationFormat>On-screen Show (4:3)</PresentationFormat>
  <Paragraphs>585</Paragraphs>
  <Slides>49</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49</vt:i4>
      </vt:variant>
    </vt:vector>
  </HeadingPairs>
  <TitlesOfParts>
    <vt:vector size="62" baseType="lpstr">
      <vt:lpstr>ＭＳ Ｐゴシック</vt:lpstr>
      <vt:lpstr>Arial</vt:lpstr>
      <vt:lpstr>Bradley Hand ITC</vt:lpstr>
      <vt:lpstr>Calibri</vt:lpstr>
      <vt:lpstr>Comic Sans MS</vt:lpstr>
      <vt:lpstr>Courier New</vt:lpstr>
      <vt:lpstr>Franklin Gothic Book</vt:lpstr>
      <vt:lpstr>MS Reference Sans Serif</vt:lpstr>
      <vt:lpstr>Nueva Std Cond</vt:lpstr>
      <vt:lpstr>Symbol</vt:lpstr>
      <vt:lpstr>Times New Roman</vt:lpstr>
      <vt:lpstr>Wingdings</vt:lpstr>
      <vt:lpstr>2009-LRR-NUP2</vt:lpstr>
      <vt:lpstr>Introduction to the HIFI Instrument  and Data Products in the Herschel Science Archive</vt:lpstr>
      <vt:lpstr>Outline</vt:lpstr>
      <vt:lpstr>As of July 2013…</vt:lpstr>
      <vt:lpstr>Spectral Resolution  Herschel, SOFIA, ALMA</vt:lpstr>
      <vt:lpstr>HIFI’s Science Objectives reflected in the KPs and follow-up programs. </vt:lpstr>
      <vt:lpstr>HIFI in Key Programs</vt:lpstr>
      <vt:lpstr>Line Profiles</vt:lpstr>
      <vt:lpstr>Another fine example of how high spectral resolution matters</vt:lpstr>
      <vt:lpstr>HIFI has also produced spectral images at high resolution</vt:lpstr>
      <vt:lpstr>Orion C+ velocity channels</vt:lpstr>
      <vt:lpstr>HSA</vt:lpstr>
      <vt:lpstr>Managing Query Results (see slides re HSA and query output by D. Ardila)</vt:lpstr>
      <vt:lpstr>PowerPoint Presentation</vt:lpstr>
      <vt:lpstr>RF Frequency, LO Frequency,  Mixing, and IF</vt:lpstr>
      <vt:lpstr>RF (Sky) signal is obtained over two spectral ranges</vt:lpstr>
      <vt:lpstr>PPN CRL618 (5 different obsids shown) Note broad profiles and lines from both sidebands</vt:lpstr>
      <vt:lpstr>HIFI Frequency Editor</vt:lpstr>
      <vt:lpstr>HIFI’s Main Characteristics</vt:lpstr>
      <vt:lpstr>HIFI AOTs and modes</vt:lpstr>
      <vt:lpstr>The AOTs visualized</vt:lpstr>
      <vt:lpstr>Modes visualized</vt:lpstr>
      <vt:lpstr>Basics of the Intensity Calibration (more in Supplemental Slides at end)</vt:lpstr>
      <vt:lpstr>Frequency Calibration</vt:lpstr>
      <vt:lpstr>The HIFI pipeline schematic</vt:lpstr>
      <vt:lpstr>HIFI Observation Context</vt:lpstr>
      <vt:lpstr>HIFI data visualization: SpectrumExploder</vt:lpstr>
      <vt:lpstr>HIFI upper level products:  Spectral Cubes from Mapping Observations</vt:lpstr>
      <vt:lpstr>HIFI upper level products:   Single Sideband Spectral Scans</vt:lpstr>
      <vt:lpstr>Why Reprocess HIFI Data in HIPE</vt:lpstr>
      <vt:lpstr>HIFI data artifacts (1) Fringing residuals</vt:lpstr>
      <vt:lpstr>HIFI data artifacts (2) Baseline drift</vt:lpstr>
      <vt:lpstr>HIFI data artifacts (3) Signal impurities</vt:lpstr>
      <vt:lpstr>Telescope Pointing Accuracies</vt:lpstr>
      <vt:lpstr>HIFI Pointing</vt:lpstr>
      <vt:lpstr>Importance of Beam Calibrations,  knowledge of  telescope absolute and relative pointing</vt:lpstr>
      <vt:lpstr>HIFI typical data-reduction workflow</vt:lpstr>
      <vt:lpstr>“Expert Reduced Products”</vt:lpstr>
      <vt:lpstr>Arsenal of Tools</vt:lpstr>
      <vt:lpstr>For the Radio-Challenged.</vt:lpstr>
      <vt:lpstr>CASSIS and XCLASS</vt:lpstr>
      <vt:lpstr>Key Resources</vt:lpstr>
      <vt:lpstr>Additional viewgraphs</vt:lpstr>
      <vt:lpstr>Some pointers about HIFI frequencies</vt:lpstr>
      <vt:lpstr>Data calibration: general concept</vt:lpstr>
      <vt:lpstr>HIFI flux calibration (1)</vt:lpstr>
      <vt:lpstr>HIFI flux calibration (2)</vt:lpstr>
      <vt:lpstr>The HIFI pipeline: DBS example (1)  Reference and OFF subtraction</vt:lpstr>
      <vt:lpstr>The HIFI pipeline: DBS example (2) Bandpass Calibration</vt:lpstr>
      <vt:lpstr>The HIFI pipeline: DBS example (3) Sideband Calibration and Scan Averaging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HIFI in the HSA</dc:title>
  <dc:creator>Pat Morris, NHSC, Caltech</dc:creator>
  <cp:lastModifiedBy>Patrick Morris</cp:lastModifiedBy>
  <cp:revision>846</cp:revision>
  <cp:lastPrinted>2014-07-22T20:42:15Z</cp:lastPrinted>
  <dcterms:created xsi:type="dcterms:W3CDTF">2010-06-01T17:14:48Z</dcterms:created>
  <dcterms:modified xsi:type="dcterms:W3CDTF">2014-07-23T01:34:25Z</dcterms:modified>
</cp:coreProperties>
</file>