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31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4144"/>
    <a:srgbClr val="B22F2B"/>
    <a:srgbClr val="A01E21"/>
    <a:srgbClr val="A05F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83" autoAdjust="0"/>
    <p:restoredTop sz="79184" autoAdjust="0"/>
  </p:normalViewPr>
  <p:slideViewPr>
    <p:cSldViewPr snapToGrid="0" snapToObjects="1">
      <p:cViewPr varScale="1">
        <p:scale>
          <a:sx n="100" d="100"/>
          <a:sy n="100" d="100"/>
        </p:scale>
        <p:origin x="1344" y="16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36B3A6-FA45-4375-8008-2B6A0FE4B0DD}" type="datetimeFigureOut">
              <a:rPr lang="en-US" smtClean="0"/>
              <a:t>5/19/22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9AA3C6-7FD5-4B98-A369-436189BB4637}" type="slidenum">
              <a:rPr lang="en-US" smtClean="0"/>
              <a:t>‹#›</a:t>
            </a:fld>
            <a:endParaRPr lang="en-US"/>
          </a:p>
        </p:txBody>
      </p:sp>
    </p:spTree>
    <p:extLst>
      <p:ext uri="{BB962C8B-B14F-4D97-AF65-F5344CB8AC3E}">
        <p14:creationId xmlns:p14="http://schemas.microsoft.com/office/powerpoint/2010/main" val="1723259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DOI: http://</a:t>
            </a:r>
            <a:r>
              <a:rPr lang="en-US" dirty="0" err="1"/>
              <a:t>doi.org</a:t>
            </a:r>
            <a:r>
              <a:rPr lang="en-US"/>
              <a:t>/10.1126/sciadv.abe9511</a:t>
            </a:r>
            <a:endParaRPr lang="en-US" dirty="0"/>
          </a:p>
          <a:p>
            <a:r>
              <a:rPr lang="en-US" dirty="0"/>
              <a:t>High-res image link: https://</a:t>
            </a:r>
            <a:r>
              <a:rPr lang="en-US" dirty="0" err="1"/>
              <a:t>www.sofia.usra.edu</a:t>
            </a:r>
            <a:r>
              <a:rPr lang="en-US" dirty="0"/>
              <a:t>/sites/default/files/Public/SCI2021_0021.png</a:t>
            </a:r>
          </a:p>
          <a:p>
            <a:r>
              <a:rPr lang="en-US" dirty="0"/>
              <a:t>Science Spotlight: https://</a:t>
            </a:r>
            <a:r>
              <a:rPr lang="en-US" dirty="0" err="1"/>
              <a:t>www.sofia.usra.edu</a:t>
            </a:r>
            <a:r>
              <a:rPr lang="en-US" dirty="0"/>
              <a:t>/publications/science-results-archive/stellar-feedback-and-triggered-star-formation-rcw-120</a:t>
            </a:r>
          </a:p>
        </p:txBody>
      </p:sp>
      <p:sp>
        <p:nvSpPr>
          <p:cNvPr id="4" name="Slide Number Placeholder 3"/>
          <p:cNvSpPr>
            <a:spLocks noGrp="1"/>
          </p:cNvSpPr>
          <p:nvPr>
            <p:ph type="sldNum" sz="quarter" idx="10"/>
          </p:nvPr>
        </p:nvSpPr>
        <p:spPr/>
        <p:txBody>
          <a:bodyPr/>
          <a:lstStyle/>
          <a:p>
            <a:fld id="{579AA3C6-7FD5-4B98-A369-436189BB4637}" type="slidenum">
              <a:rPr lang="en-US" smtClean="0"/>
              <a:t>1</a:t>
            </a:fld>
            <a:endParaRPr lang="en-US"/>
          </a:p>
        </p:txBody>
      </p:sp>
    </p:spTree>
    <p:extLst>
      <p:ext uri="{BB962C8B-B14F-4D97-AF65-F5344CB8AC3E}">
        <p14:creationId xmlns:p14="http://schemas.microsoft.com/office/powerpoint/2010/main" val="19178314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6F299CC-8742-DC45-8759-6D3277B7ECA1}"/>
              </a:ext>
            </a:extLst>
          </p:cNvPr>
          <p:cNvPicPr>
            <a:picLocks noChangeAspect="1"/>
          </p:cNvPicPr>
          <p:nvPr userDrawn="1"/>
        </p:nvPicPr>
        <p:blipFill>
          <a:blip r:embed="rId2">
            <a:alphaModFix/>
            <a:duotone>
              <a:prstClr val="black"/>
              <a:schemeClr val="accent5">
                <a:tint val="45000"/>
                <a:satMod val="400000"/>
              </a:schemeClr>
            </a:duotone>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5AD1019F-39EC-1849-8FED-1D0605908C38}"/>
              </a:ext>
            </a:extLst>
          </p:cNvPr>
          <p:cNvSpPr>
            <a:spLocks noGrp="1"/>
          </p:cNvSpPr>
          <p:nvPr>
            <p:ph type="sldNum" sz="quarter" idx="12"/>
          </p:nvPr>
        </p:nvSpPr>
        <p:spPr/>
        <p:txBody>
          <a:bodyPr/>
          <a:lstStyle/>
          <a:p>
            <a:fld id="{0B662815-6E7C-AF49-A41C-CEAF29F470AD}" type="slidenum">
              <a:rPr lang="en-US" smtClean="0"/>
              <a:t>‹#›</a:t>
            </a:fld>
            <a:endParaRPr lang="en-US"/>
          </a:p>
        </p:txBody>
      </p:sp>
      <p:pic>
        <p:nvPicPr>
          <p:cNvPr id="15" name="Picture 14">
            <a:extLst>
              <a:ext uri="{FF2B5EF4-FFF2-40B4-BE49-F238E27FC236}">
                <a16:creationId xmlns:a16="http://schemas.microsoft.com/office/drawing/2014/main" id="{DA0CD7C9-4A29-5F49-B790-15F10A909497}"/>
              </a:ext>
            </a:extLst>
          </p:cNvPr>
          <p:cNvPicPr>
            <a:picLocks noChangeAspect="1"/>
          </p:cNvPicPr>
          <p:nvPr userDrawn="1"/>
        </p:nvPicPr>
        <p:blipFill>
          <a:blip r:embed="rId3"/>
          <a:stretch>
            <a:fillRect/>
          </a:stretch>
        </p:blipFill>
        <p:spPr>
          <a:xfrm>
            <a:off x="8376364" y="6061354"/>
            <a:ext cx="777240" cy="682455"/>
          </a:xfrm>
          <a:prstGeom prst="rect">
            <a:avLst/>
          </a:prstGeom>
        </p:spPr>
      </p:pic>
      <p:pic>
        <p:nvPicPr>
          <p:cNvPr id="16" name="Picture 15">
            <a:extLst>
              <a:ext uri="{FF2B5EF4-FFF2-40B4-BE49-F238E27FC236}">
                <a16:creationId xmlns:a16="http://schemas.microsoft.com/office/drawing/2014/main" id="{5DEF66FE-D07C-A24D-B835-45EE954D6EE7}"/>
              </a:ext>
            </a:extLst>
          </p:cNvPr>
          <p:cNvPicPr>
            <a:picLocks noChangeAspect="1"/>
          </p:cNvPicPr>
          <p:nvPr userDrawn="1"/>
        </p:nvPicPr>
        <p:blipFill>
          <a:blip r:embed="rId4"/>
          <a:stretch>
            <a:fillRect/>
          </a:stretch>
        </p:blipFill>
        <p:spPr>
          <a:xfrm>
            <a:off x="9273308" y="6061354"/>
            <a:ext cx="859536" cy="687629"/>
          </a:xfrm>
          <a:prstGeom prst="rect">
            <a:avLst/>
          </a:prstGeom>
        </p:spPr>
      </p:pic>
      <p:pic>
        <p:nvPicPr>
          <p:cNvPr id="17" name="Picture 16">
            <a:extLst>
              <a:ext uri="{FF2B5EF4-FFF2-40B4-BE49-F238E27FC236}">
                <a16:creationId xmlns:a16="http://schemas.microsoft.com/office/drawing/2014/main" id="{728F1E72-0EC3-834B-9EF4-9A7F2234A9F7}"/>
              </a:ext>
            </a:extLst>
          </p:cNvPr>
          <p:cNvPicPr>
            <a:picLocks noChangeAspect="1"/>
          </p:cNvPicPr>
          <p:nvPr userDrawn="1"/>
        </p:nvPicPr>
        <p:blipFill>
          <a:blip r:embed="rId5"/>
          <a:stretch>
            <a:fillRect/>
          </a:stretch>
        </p:blipFill>
        <p:spPr>
          <a:xfrm>
            <a:off x="10246207" y="6061354"/>
            <a:ext cx="914400" cy="685800"/>
          </a:xfrm>
          <a:prstGeom prst="rect">
            <a:avLst/>
          </a:prstGeom>
        </p:spPr>
      </p:pic>
      <p:pic>
        <p:nvPicPr>
          <p:cNvPr id="18" name="Picture 17">
            <a:extLst>
              <a:ext uri="{FF2B5EF4-FFF2-40B4-BE49-F238E27FC236}">
                <a16:creationId xmlns:a16="http://schemas.microsoft.com/office/drawing/2014/main" id="{4EFFDD09-0E77-8043-8194-8FAAB8243892}"/>
              </a:ext>
            </a:extLst>
          </p:cNvPr>
          <p:cNvPicPr>
            <a:picLocks noChangeAspect="1"/>
          </p:cNvPicPr>
          <p:nvPr userDrawn="1"/>
        </p:nvPicPr>
        <p:blipFill>
          <a:blip r:embed="rId6"/>
          <a:stretch>
            <a:fillRect/>
          </a:stretch>
        </p:blipFill>
        <p:spPr>
          <a:xfrm>
            <a:off x="11273970" y="6061354"/>
            <a:ext cx="804672" cy="689719"/>
          </a:xfrm>
          <a:prstGeom prst="rect">
            <a:avLst/>
          </a:prstGeom>
        </p:spPr>
      </p:pic>
      <p:pic>
        <p:nvPicPr>
          <p:cNvPr id="19" name="Picture 18">
            <a:extLst>
              <a:ext uri="{FF2B5EF4-FFF2-40B4-BE49-F238E27FC236}">
                <a16:creationId xmlns:a16="http://schemas.microsoft.com/office/drawing/2014/main" id="{ECF40FD0-5630-694A-A5E6-43E0359B6AB8}"/>
              </a:ext>
            </a:extLst>
          </p:cNvPr>
          <p:cNvPicPr>
            <a:picLocks noChangeAspect="1"/>
          </p:cNvPicPr>
          <p:nvPr userDrawn="1"/>
        </p:nvPicPr>
        <p:blipFill>
          <a:blip r:embed="rId7"/>
          <a:stretch>
            <a:fillRect/>
          </a:stretch>
        </p:blipFill>
        <p:spPr>
          <a:xfrm>
            <a:off x="34474" y="6085821"/>
            <a:ext cx="2311400" cy="762000"/>
          </a:xfrm>
          <a:prstGeom prst="rect">
            <a:avLst/>
          </a:prstGeom>
        </p:spPr>
      </p:pic>
      <p:sp>
        <p:nvSpPr>
          <p:cNvPr id="21" name="Title 1">
            <a:extLst>
              <a:ext uri="{FF2B5EF4-FFF2-40B4-BE49-F238E27FC236}">
                <a16:creationId xmlns:a16="http://schemas.microsoft.com/office/drawing/2014/main" id="{BD6DA7E7-855A-3D49-A8B1-12E968B2E8EC}"/>
              </a:ext>
            </a:extLst>
          </p:cNvPr>
          <p:cNvSpPr>
            <a:spLocks noGrp="1"/>
          </p:cNvSpPr>
          <p:nvPr>
            <p:ph type="ctrTitle" idx="4294967295"/>
          </p:nvPr>
        </p:nvSpPr>
        <p:spPr>
          <a:xfrm>
            <a:off x="1524000" y="1122363"/>
            <a:ext cx="9144000" cy="2387600"/>
          </a:xfrm>
        </p:spPr>
        <p:txBody>
          <a:bodyPr/>
          <a:lstStyle/>
          <a:p>
            <a:r>
              <a:rPr lang="en-US" b="1" dirty="0">
                <a:solidFill>
                  <a:schemeClr val="bg1"/>
                </a:solidFill>
                <a:latin typeface="Century Gothic" panose="020B0502020202020204" pitchFamily="34" charset="0"/>
              </a:rPr>
              <a:t>Click to add title</a:t>
            </a:r>
          </a:p>
        </p:txBody>
      </p:sp>
      <p:sp>
        <p:nvSpPr>
          <p:cNvPr id="22" name="Subtitle 2">
            <a:extLst>
              <a:ext uri="{FF2B5EF4-FFF2-40B4-BE49-F238E27FC236}">
                <a16:creationId xmlns:a16="http://schemas.microsoft.com/office/drawing/2014/main" id="{DDE12B98-0CD1-B84B-9FD1-A764BBF652C2}"/>
              </a:ext>
            </a:extLst>
          </p:cNvPr>
          <p:cNvSpPr>
            <a:spLocks noGrp="1"/>
          </p:cNvSpPr>
          <p:nvPr>
            <p:ph type="subTitle" idx="4294967295"/>
          </p:nvPr>
        </p:nvSpPr>
        <p:spPr>
          <a:xfrm>
            <a:off x="435429" y="4383313"/>
            <a:ext cx="10232571" cy="1161143"/>
          </a:xfrm>
        </p:spPr>
        <p:txBody>
          <a:bodyPr>
            <a:normAutofit/>
          </a:bodyPr>
          <a:lstStyle/>
          <a:p>
            <a:pPr algn="l"/>
            <a:r>
              <a:rPr lang="en-US" dirty="0">
                <a:solidFill>
                  <a:schemeClr val="bg1"/>
                </a:solidFill>
                <a:latin typeface="Century Gothic" panose="020B0502020202020204" pitchFamily="34" charset="0"/>
              </a:rPr>
              <a:t>Speaker</a:t>
            </a:r>
          </a:p>
          <a:p>
            <a:pPr algn="l"/>
            <a:r>
              <a:rPr lang="en-US" dirty="0">
                <a:solidFill>
                  <a:schemeClr val="bg1"/>
                </a:solidFill>
                <a:latin typeface="Century Gothic" panose="020B0502020202020204" pitchFamily="34" charset="0"/>
              </a:rPr>
              <a:t>Month Year</a:t>
            </a:r>
          </a:p>
        </p:txBody>
      </p:sp>
      <p:cxnSp>
        <p:nvCxnSpPr>
          <p:cNvPr id="13" name="Straight Connector 12">
            <a:extLst>
              <a:ext uri="{FF2B5EF4-FFF2-40B4-BE49-F238E27FC236}">
                <a16:creationId xmlns:a16="http://schemas.microsoft.com/office/drawing/2014/main" id="{9261B528-6675-224E-81EE-229D08F1461F}"/>
              </a:ext>
            </a:extLst>
          </p:cNvPr>
          <p:cNvCxnSpPr/>
          <p:nvPr userDrawn="1"/>
        </p:nvCxnSpPr>
        <p:spPr>
          <a:xfrm>
            <a:off x="0" y="5870073"/>
            <a:ext cx="12192000" cy="0"/>
          </a:xfrm>
          <a:prstGeom prst="line">
            <a:avLst/>
          </a:prstGeom>
          <a:ln w="63500" cmpd="sng">
            <a:gradFill flip="none" rotWithShape="1">
              <a:gsLst>
                <a:gs pos="0">
                  <a:schemeClr val="accent1">
                    <a:lumMod val="5000"/>
                    <a:lumOff val="95000"/>
                  </a:schemeClr>
                </a:gs>
                <a:gs pos="54000">
                  <a:schemeClr val="accent1"/>
                </a:gs>
                <a:gs pos="100000">
                  <a:schemeClr val="bg1"/>
                </a:gs>
              </a:gsLst>
              <a:lin ang="10800000" scaled="1"/>
              <a:tileRect/>
            </a:gra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863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A1B58-8ADB-0B47-A512-9A6F93B74B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E90CBD-4BB8-2A4B-8BA6-6B0028CD3A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AAF73E5-CEEA-094D-A3AD-1280333910FD}"/>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3875466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F20010-A7C9-9641-9A66-7B3106E691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008AFD-2DB5-A24C-BA41-2D6A569D098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7FEA615-CFF1-7748-AB57-085D3DFB9A05}"/>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206601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FF747-E954-624D-A1F6-533CD20148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AA499D-DF3D-3D4C-8CD2-7194E32E8DE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86C146E-44B2-FC4E-88F1-C78860B4127D}"/>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2474349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762EB-BC98-6D46-965B-90C21B427F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ACA877-4C11-D24D-8FE4-32025F7D0F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F6B5944B-45FA-7947-9011-3A0A3FA211B3}"/>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1941758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1D284-2AD7-6F40-87A8-5E6B847212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A2515E-13A4-0747-A383-663268831DF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11625E-E66A-4C46-84A3-F4C3BBB345E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AE54E88-8CB2-4844-9860-53092D75A6E0}"/>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2991124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48354-F916-AC44-8652-0C710AF3EF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FA1D1B-8F84-B742-8FF7-D0FB829D10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31748A5-FE1B-AD47-A47F-CD85429B451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A43FC8-3400-BE4C-B169-212C04BFDB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0CCAB5F-A3C3-9046-9C58-2983A3BCD6A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37A10C7E-2B11-AB4B-99B4-F20877108623}"/>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1650378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37486-71E3-374F-8FCC-386970B7F224}"/>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C3E1951-08FA-ED4C-846E-EB5C43749212}"/>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1177644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4EDB3E-4808-EC47-80E4-AE11EA088955}"/>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2740002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0E2E3-B410-0E4D-84D0-98489C769D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2D3D92-0E80-1149-B2E5-DF993B9BBD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68CA94-917E-7543-9BB9-F790291843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0D60DCCA-D981-7A4F-A203-8FE9876DF2E5}"/>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31147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4A362-2FCD-244E-9AE2-1A661F14BD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9B9FFC-0006-8641-B68D-F65F318963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3C9C11-3A4B-4F4D-A776-CEE8DD0048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62862271-EE5A-DC4F-ADE5-C21CE4BAA8A9}"/>
              </a:ext>
            </a:extLst>
          </p:cNvPr>
          <p:cNvSpPr>
            <a:spLocks noGrp="1"/>
          </p:cNvSpPr>
          <p:nvPr>
            <p:ph type="sldNum" sz="quarter" idx="12"/>
          </p:nvPr>
        </p:nvSpPr>
        <p:spPr/>
        <p:txBody>
          <a:bodyPr/>
          <a:lstStyle/>
          <a:p>
            <a:fld id="{0B662815-6E7C-AF49-A41C-CEAF29F470AD}" type="slidenum">
              <a:rPr lang="en-US" smtClean="0"/>
              <a:t>‹#›</a:t>
            </a:fld>
            <a:endParaRPr lang="en-US"/>
          </a:p>
        </p:txBody>
      </p:sp>
    </p:spTree>
    <p:extLst>
      <p:ext uri="{BB962C8B-B14F-4D97-AF65-F5344CB8AC3E}">
        <p14:creationId xmlns:p14="http://schemas.microsoft.com/office/powerpoint/2010/main" val="2690639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5ED364-356D-5A4B-948D-479A25F2B6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0119A00-8CED-C44C-9AC3-A703A86754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116A1A8-A276-C24C-A304-6FEFBA792FAB}"/>
              </a:ext>
            </a:extLst>
          </p:cNvPr>
          <p:cNvSpPr>
            <a:spLocks noGrp="1"/>
          </p:cNvSpPr>
          <p:nvPr>
            <p:ph type="sldNum" sz="quarter" idx="4"/>
          </p:nvPr>
        </p:nvSpPr>
        <p:spPr>
          <a:xfrm>
            <a:off x="838200" y="6356351"/>
            <a:ext cx="10515600" cy="242570"/>
          </a:xfrm>
          <a:prstGeom prst="rect">
            <a:avLst/>
          </a:prstGeom>
        </p:spPr>
        <p:txBody>
          <a:bodyPr vert="horz" lIns="91440" tIns="45720" rIns="91440" bIns="45720" rtlCol="0" anchor="ctr"/>
          <a:lstStyle>
            <a:lvl1pPr algn="ctr">
              <a:defRPr sz="1200">
                <a:solidFill>
                  <a:schemeClr val="bg1"/>
                </a:solidFill>
              </a:defRPr>
            </a:lvl1pPr>
          </a:lstStyle>
          <a:p>
            <a:fld id="{0B662815-6E7C-AF49-A41C-CEAF29F470AD}" type="slidenum">
              <a:rPr lang="en-US" smtClean="0"/>
              <a:pPr/>
              <a:t>‹#›</a:t>
            </a:fld>
            <a:endParaRPr lang="en-US" dirty="0"/>
          </a:p>
        </p:txBody>
      </p:sp>
    </p:spTree>
    <p:extLst>
      <p:ext uri="{BB962C8B-B14F-4D97-AF65-F5344CB8AC3E}">
        <p14:creationId xmlns:p14="http://schemas.microsoft.com/office/powerpoint/2010/main" val="2204965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F6D1CED-5EF7-5425-7438-854F45C09A57}"/>
              </a:ext>
            </a:extLst>
          </p:cNvPr>
          <p:cNvPicPr>
            <a:picLocks noChangeAspect="1"/>
          </p:cNvPicPr>
          <p:nvPr/>
        </p:nvPicPr>
        <p:blipFill>
          <a:blip r:embed="rId3"/>
          <a:stretch>
            <a:fillRect/>
          </a:stretch>
        </p:blipFill>
        <p:spPr>
          <a:xfrm>
            <a:off x="573740" y="1208132"/>
            <a:ext cx="4295773" cy="4887234"/>
          </a:xfrm>
          <a:prstGeom prst="rect">
            <a:avLst/>
          </a:prstGeom>
        </p:spPr>
      </p:pic>
      <p:sp>
        <p:nvSpPr>
          <p:cNvPr id="2" name="Rectangle 1"/>
          <p:cNvSpPr/>
          <p:nvPr/>
        </p:nvSpPr>
        <p:spPr>
          <a:xfrm>
            <a:off x="0" y="6350000"/>
            <a:ext cx="12192000" cy="512064"/>
          </a:xfrm>
          <a:prstGeom prst="rect">
            <a:avLst/>
          </a:prstGeom>
          <a:gradFill flip="none" rotWithShape="1">
            <a:gsLst>
              <a:gs pos="0">
                <a:schemeClr val="accent1">
                  <a:lumMod val="5000"/>
                  <a:lumOff val="95000"/>
                </a:schemeClr>
              </a:gs>
              <a:gs pos="50000">
                <a:schemeClr val="accent1"/>
              </a:gs>
              <a:gs pos="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4"/>
          <p:cNvSpPr txBox="1">
            <a:spLocks/>
          </p:cNvSpPr>
          <p:nvPr/>
        </p:nvSpPr>
        <p:spPr>
          <a:xfrm>
            <a:off x="550517" y="365125"/>
            <a:ext cx="11206056" cy="795775"/>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3100" dirty="0"/>
              <a:t>Stellar Feedback and Triggered Star Formation in RCW 120</a:t>
            </a:r>
          </a:p>
        </p:txBody>
      </p:sp>
      <p:sp>
        <p:nvSpPr>
          <p:cNvPr id="15" name="Content Placeholder 1"/>
          <p:cNvSpPr txBox="1">
            <a:spLocks/>
          </p:cNvSpPr>
          <p:nvPr/>
        </p:nvSpPr>
        <p:spPr>
          <a:xfrm>
            <a:off x="5080000" y="1290377"/>
            <a:ext cx="6676575" cy="371342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SOFIA/</a:t>
            </a:r>
            <a:r>
              <a:rPr lang="en-US" sz="1600" dirty="0" err="1"/>
              <a:t>upGREAT</a:t>
            </a:r>
            <a:r>
              <a:rPr lang="en-US" sz="1600" dirty="0"/>
              <a:t> measured fine-structure line emission from ionized carbon in the high-mass star-forming region RCW 120. </a:t>
            </a:r>
            <a:r>
              <a:rPr lang="en-US" sz="1600"/>
              <a:t>With upGREAT</a:t>
            </a:r>
            <a:r>
              <a:rPr lang="en-US" sz="1600" dirty="0"/>
              <a:t>, observers can now map large areas in [CII] and at sub-km/s velocity resolution, obtaining more information about the kinematics of nearby star-forming regions. </a:t>
            </a:r>
          </a:p>
          <a:p>
            <a:r>
              <a:rPr lang="en-US" sz="1600" dirty="0"/>
              <a:t>SOFIA observations show that RCW 120 is expanding extremely fast. The rapid expansion causes molecular material at the outskirts of the region to pile up and be compressed, which leads to the formation of new stars around the region. These new observations demonstrate that this type of feedback can operate on very short timescales, potentially shedding light on the star formation history of the universe.</a:t>
            </a:r>
          </a:p>
          <a:p>
            <a:r>
              <a:rPr lang="en-US" sz="1600" dirty="0"/>
              <a:t>As there is ongoing triggered star formation around RCW 120, the observations imply that the feedback processes responsible for the formation of these stars must operate on very short timescales, suggesting that positive feedback is a rapid process.</a:t>
            </a:r>
          </a:p>
        </p:txBody>
      </p:sp>
      <p:pic>
        <p:nvPicPr>
          <p:cNvPr id="18" name="Picture 17">
            <a:extLst>
              <a:ext uri="{FF2B5EF4-FFF2-40B4-BE49-F238E27FC236}">
                <a16:creationId xmlns:a16="http://schemas.microsoft.com/office/drawing/2014/main" id="{05F98034-EDC8-F340-B568-3A5E76D388FA}"/>
              </a:ext>
            </a:extLst>
          </p:cNvPr>
          <p:cNvPicPr>
            <a:picLocks noChangeAspect="1"/>
          </p:cNvPicPr>
          <p:nvPr/>
        </p:nvPicPr>
        <p:blipFill>
          <a:blip r:embed="rId4"/>
          <a:stretch>
            <a:fillRect/>
          </a:stretch>
        </p:blipFill>
        <p:spPr>
          <a:xfrm>
            <a:off x="9815116" y="6420820"/>
            <a:ext cx="466344" cy="409474"/>
          </a:xfrm>
          <a:prstGeom prst="rect">
            <a:avLst/>
          </a:prstGeom>
        </p:spPr>
      </p:pic>
      <p:pic>
        <p:nvPicPr>
          <p:cNvPr id="20" name="Content Placeholder 10">
            <a:extLst>
              <a:ext uri="{FF2B5EF4-FFF2-40B4-BE49-F238E27FC236}">
                <a16:creationId xmlns:a16="http://schemas.microsoft.com/office/drawing/2014/main" id="{16CD0C89-342C-5646-827F-D6CC72244FBB}"/>
              </a:ext>
            </a:extLst>
          </p:cNvPr>
          <p:cNvPicPr>
            <a:picLocks noChangeAspect="1"/>
          </p:cNvPicPr>
          <p:nvPr/>
        </p:nvPicPr>
        <p:blipFill>
          <a:blip r:embed="rId5"/>
          <a:stretch>
            <a:fillRect/>
          </a:stretch>
        </p:blipFill>
        <p:spPr>
          <a:xfrm>
            <a:off x="10965396" y="6420820"/>
            <a:ext cx="557784" cy="414895"/>
          </a:xfrm>
          <a:prstGeom prst="rect">
            <a:avLst/>
          </a:prstGeom>
        </p:spPr>
      </p:pic>
      <p:pic>
        <p:nvPicPr>
          <p:cNvPr id="22" name="Picture 21">
            <a:extLst>
              <a:ext uri="{FF2B5EF4-FFF2-40B4-BE49-F238E27FC236}">
                <a16:creationId xmlns:a16="http://schemas.microsoft.com/office/drawing/2014/main" id="{C0D00CF4-FACB-DF48-AFB6-4B5195D82F2B}"/>
              </a:ext>
            </a:extLst>
          </p:cNvPr>
          <p:cNvPicPr>
            <a:picLocks noChangeAspect="1"/>
          </p:cNvPicPr>
          <p:nvPr/>
        </p:nvPicPr>
        <p:blipFill>
          <a:blip r:embed="rId6"/>
          <a:stretch>
            <a:fillRect/>
          </a:stretch>
        </p:blipFill>
        <p:spPr>
          <a:xfrm>
            <a:off x="11618260" y="6417716"/>
            <a:ext cx="484632" cy="414684"/>
          </a:xfrm>
          <a:prstGeom prst="rect">
            <a:avLst/>
          </a:prstGeom>
        </p:spPr>
      </p:pic>
      <p:pic>
        <p:nvPicPr>
          <p:cNvPr id="23" name="Picture 22">
            <a:extLst>
              <a:ext uri="{FF2B5EF4-FFF2-40B4-BE49-F238E27FC236}">
                <a16:creationId xmlns:a16="http://schemas.microsoft.com/office/drawing/2014/main" id="{94B8ADB0-21F2-854C-98F9-18BA726C40D1}"/>
              </a:ext>
            </a:extLst>
          </p:cNvPr>
          <p:cNvPicPr>
            <a:picLocks noChangeAspect="1"/>
          </p:cNvPicPr>
          <p:nvPr/>
        </p:nvPicPr>
        <p:blipFill>
          <a:blip r:embed="rId7"/>
          <a:stretch>
            <a:fillRect/>
          </a:stretch>
        </p:blipFill>
        <p:spPr>
          <a:xfrm>
            <a:off x="10376540" y="6418715"/>
            <a:ext cx="493776" cy="410580"/>
          </a:xfrm>
          <a:prstGeom prst="rect">
            <a:avLst/>
          </a:prstGeom>
        </p:spPr>
      </p:pic>
      <p:cxnSp>
        <p:nvCxnSpPr>
          <p:cNvPr id="24" name="Straight Connector 23"/>
          <p:cNvCxnSpPr/>
          <p:nvPr/>
        </p:nvCxnSpPr>
        <p:spPr>
          <a:xfrm>
            <a:off x="550517" y="1125275"/>
            <a:ext cx="11206056"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6B078BB-5D8F-6749-A770-F11DA3473114}"/>
              </a:ext>
            </a:extLst>
          </p:cNvPr>
          <p:cNvPicPr>
            <a:picLocks noChangeAspect="1"/>
          </p:cNvPicPr>
          <p:nvPr/>
        </p:nvPicPr>
        <p:blipFill>
          <a:blip r:embed="rId8"/>
          <a:stretch>
            <a:fillRect/>
          </a:stretch>
        </p:blipFill>
        <p:spPr>
          <a:xfrm>
            <a:off x="-6146" y="6401675"/>
            <a:ext cx="1642440" cy="536034"/>
          </a:xfrm>
          <a:prstGeom prst="rect">
            <a:avLst/>
          </a:prstGeom>
        </p:spPr>
      </p:pic>
      <p:sp>
        <p:nvSpPr>
          <p:cNvPr id="5" name="TextBox 4">
            <a:extLst>
              <a:ext uri="{FF2B5EF4-FFF2-40B4-BE49-F238E27FC236}">
                <a16:creationId xmlns:a16="http://schemas.microsoft.com/office/drawing/2014/main" id="{6A7672B1-4574-9344-AC89-F86A61BC21FE}"/>
              </a:ext>
            </a:extLst>
          </p:cNvPr>
          <p:cNvSpPr txBox="1"/>
          <p:nvPr/>
        </p:nvSpPr>
        <p:spPr>
          <a:xfrm>
            <a:off x="5167675" y="5153680"/>
            <a:ext cx="6769101" cy="523220"/>
          </a:xfrm>
          <a:prstGeom prst="rect">
            <a:avLst/>
          </a:prstGeom>
          <a:solidFill>
            <a:schemeClr val="accent1">
              <a:lumMod val="20000"/>
              <a:lumOff val="80000"/>
            </a:schemeClr>
          </a:solidFill>
        </p:spPr>
        <p:txBody>
          <a:bodyPr wrap="square" rtlCol="0">
            <a:spAutoFit/>
          </a:bodyPr>
          <a:lstStyle/>
          <a:p>
            <a:r>
              <a:rPr lang="en-US" sz="1400" dirty="0"/>
              <a:t>Paper: “Stellar feedback and triggered star formation in the prototypical bubble RCW 120”</a:t>
            </a:r>
            <a:br>
              <a:rPr lang="en-US" sz="1400" dirty="0"/>
            </a:br>
            <a:r>
              <a:rPr lang="en-US" sz="1400" dirty="0"/>
              <a:t>Luisi, Matteo, et al., 2021/04, </a:t>
            </a:r>
            <a:r>
              <a:rPr lang="en-US" sz="1400" dirty="0" err="1"/>
              <a:t>SciA</a:t>
            </a:r>
            <a:r>
              <a:rPr lang="en-US" sz="1400" dirty="0"/>
              <a:t>, 7, 9511.</a:t>
            </a:r>
          </a:p>
        </p:txBody>
      </p:sp>
      <p:sp>
        <p:nvSpPr>
          <p:cNvPr id="7" name="TextBox 6">
            <a:extLst>
              <a:ext uri="{FF2B5EF4-FFF2-40B4-BE49-F238E27FC236}">
                <a16:creationId xmlns:a16="http://schemas.microsoft.com/office/drawing/2014/main" id="{BE328397-B499-C34C-8D14-B3AB7BF6BA51}"/>
              </a:ext>
            </a:extLst>
          </p:cNvPr>
          <p:cNvSpPr txBox="1"/>
          <p:nvPr/>
        </p:nvSpPr>
        <p:spPr>
          <a:xfrm>
            <a:off x="5071126" y="5836092"/>
            <a:ext cx="2611783" cy="276999"/>
          </a:xfrm>
          <a:prstGeom prst="rect">
            <a:avLst/>
          </a:prstGeom>
          <a:solidFill>
            <a:schemeClr val="bg1"/>
          </a:solidFill>
        </p:spPr>
        <p:txBody>
          <a:bodyPr wrap="square" rtlCol="0">
            <a:spAutoFit/>
          </a:bodyPr>
          <a:lstStyle/>
          <a:p>
            <a:r>
              <a:rPr lang="en-US" sz="1200" dirty="0"/>
              <a:t>Image credit: NASA/JPL-Caltech/SOFIA</a:t>
            </a:r>
          </a:p>
        </p:txBody>
      </p:sp>
    </p:spTree>
    <p:extLst>
      <p:ext uri="{BB962C8B-B14F-4D97-AF65-F5344CB8AC3E}">
        <p14:creationId xmlns:p14="http://schemas.microsoft.com/office/powerpoint/2010/main" val="3465356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9171</TotalTime>
  <Words>268</Words>
  <Application>Microsoft Macintosh PowerPoint</Application>
  <PresentationFormat>Widescreen</PresentationFormat>
  <Paragraphs>10</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Proudfit, Leslie W. (ARC-PX)[Universities Space Research Association (USRA)]</cp:lastModifiedBy>
  <cp:revision>117</cp:revision>
  <dcterms:created xsi:type="dcterms:W3CDTF">2018-05-07T19:18:22Z</dcterms:created>
  <dcterms:modified xsi:type="dcterms:W3CDTF">2022-05-19T21:17:02Z</dcterms:modified>
</cp:coreProperties>
</file>