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5" r:id="rId2"/>
    <p:sldId id="269" r:id="rId3"/>
    <p:sldId id="326" r:id="rId4"/>
    <p:sldId id="327" r:id="rId5"/>
    <p:sldId id="328" r:id="rId6"/>
    <p:sldId id="329" r:id="rId7"/>
    <p:sldId id="330" r:id="rId8"/>
    <p:sldId id="331" r:id="rId9"/>
    <p:sldId id="33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6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FFFF"/>
    <a:srgbClr val="C5E0B4"/>
    <a:srgbClr val="0432FF"/>
    <a:srgbClr val="12FF46"/>
    <a:srgbClr val="A04144"/>
    <a:srgbClr val="B22F2B"/>
    <a:srgbClr val="A01E21"/>
    <a:srgbClr val="A05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8" autoAdjust="0"/>
    <p:restoredTop sz="95833" autoAdjust="0"/>
  </p:normalViewPr>
  <p:slideViewPr>
    <p:cSldViewPr snapToGrid="0" snapToObjects="1">
      <p:cViewPr varScale="1">
        <p:scale>
          <a:sx n="128" d="100"/>
          <a:sy n="128" d="100"/>
        </p:scale>
        <p:origin x="496" y="152"/>
      </p:cViewPr>
      <p:guideLst>
        <p:guide orient="horz" pos="2040"/>
        <p:guide pos="6837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EEB7B-6D6C-2741-B81D-45A566493AFD}" type="datetimeFigureOut">
              <a:rPr lang="en-US" smtClean="0"/>
              <a:t>10/5/20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30DD6-CF44-C84B-98EA-5E2430A5B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59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A67F-BB73-4F91-B241-123A9A7EB660}" type="datetimeFigureOut">
              <a:rPr lang="en-US" smtClean="0"/>
              <a:t>10/5/20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9CA3E-4232-4A28-BAF7-D628F8CCF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840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A3C6-7FD5-4B98-A369-436189BB4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5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CA3E-4232-4A28-BAF7-D628F8CCF8A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4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D6DA7E7-855A-3D49-A8B1-12E968B2E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Click to add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DE12B98-0CD1-B84B-9FD1-A764BBF652C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5429" y="4383313"/>
            <a:ext cx="10232571" cy="116114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Speaker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68886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1B58-8ADB-0B47-A512-9A6F93B7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90CBD-4BB8-2A4B-8BA6-6B0028CD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F73E5-CEEA-094D-A3AD-12803339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6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20010-A7C9-9641-9A66-7B3106E69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08AFD-2DB5-A24C-BA41-2D6A569D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A615-CFF1-7748-AB57-085D3DFB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1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55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16"/>
            <a:ext cx="10972800" cy="663007"/>
          </a:xfrm>
        </p:spPr>
        <p:txBody>
          <a:bodyPr vert="horz"/>
          <a:lstStyle>
            <a:lvl1pPr>
              <a:defRPr sz="306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219200"/>
            <a:ext cx="10972800" cy="4805584"/>
          </a:xfrm>
        </p:spPr>
        <p:txBody>
          <a:bodyPr vert="horz"/>
          <a:lstStyle>
            <a:lvl1pPr>
              <a:defRPr sz="2520">
                <a:latin typeface="Arial"/>
                <a:cs typeface="Arial"/>
              </a:defRPr>
            </a:lvl1pPr>
            <a:lvl2pPr>
              <a:defRPr sz="216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20">
                <a:latin typeface="Arial"/>
                <a:cs typeface="Arial"/>
              </a:defRPr>
            </a:lvl4pPr>
            <a:lvl5pPr>
              <a:defRPr sz="162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0C0-CD9E-934D-93BD-C8102048BD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3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988344" y="705445"/>
            <a:ext cx="8215313" cy="1026915"/>
          </a:xfrm>
          <a:prstGeom prst="rect">
            <a:avLst/>
          </a:prstGeom>
        </p:spPr>
        <p:txBody>
          <a:bodyPr/>
          <a:lstStyle>
            <a:lvl1pPr>
              <a:defRPr sz="4300" spc="688"/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988344" y="357188"/>
            <a:ext cx="8215313" cy="357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600" cap="all" spc="256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114300">
              <a:spcBef>
                <a:spcPts val="0"/>
              </a:spcBef>
              <a:buClrTx/>
              <a:buSzTx/>
              <a:buNone/>
              <a:defRPr sz="1600" cap="all" spc="256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228600">
              <a:spcBef>
                <a:spcPts val="0"/>
              </a:spcBef>
              <a:buClrTx/>
              <a:buSzTx/>
              <a:buNone/>
              <a:defRPr sz="1600" cap="all" spc="256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342900">
              <a:spcBef>
                <a:spcPts val="0"/>
              </a:spcBef>
              <a:buClrTx/>
              <a:buSzTx/>
              <a:buNone/>
              <a:defRPr sz="1600" cap="all" spc="256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457200">
              <a:spcBef>
                <a:spcPts val="0"/>
              </a:spcBef>
              <a:buClrTx/>
              <a:buSzTx/>
              <a:buNone/>
              <a:defRPr sz="1600" cap="all" spc="256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8118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499D-DF3D-3D4C-8CD2-7194E32E8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393"/>
            <a:ext cx="10515600" cy="5065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C146E-44B2-FC4E-88F1-C78860B4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1376" y="6426906"/>
            <a:ext cx="457200" cy="347472"/>
          </a:xfrm>
        </p:spPr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43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62EB-BC98-6D46-965B-90C21B42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A877-4C11-D24D-8FE4-32025F7D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 noChangeAspect="1"/>
          </p:cNvSpPr>
          <p:nvPr>
            <p:ph type="sldNum" sz="quarter" idx="11"/>
          </p:nvPr>
        </p:nvSpPr>
        <p:spPr>
          <a:xfrm flipH="1">
            <a:off x="11711374" y="6356351"/>
            <a:ext cx="457200" cy="347328"/>
          </a:xfrm>
        </p:spPr>
        <p:txBody>
          <a:bodyPr/>
          <a:lstStyle/>
          <a:p>
            <a:fld id="{0B662815-6E7C-AF49-A41C-CEAF29F470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D284-2AD7-6F40-87A8-5E6B8472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515E-13A4-0747-A383-663268831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76111"/>
            <a:ext cx="5181600" cy="5100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1625E-E66A-4C46-84A3-F4C3BBB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76111"/>
            <a:ext cx="5181600" cy="51008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4E88-8CB2-4844-9860-53092D75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7162" y="6356351"/>
            <a:ext cx="457200" cy="347472"/>
          </a:xfrm>
        </p:spPr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2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8354-F916-AC44-8652-0C710AF3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9280"/>
            <a:ext cx="10515600" cy="4463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A1D1B-8F84-B742-8FF7-D0FB829D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813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48A5-FE1B-AD47-A47F-CD85429B4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05281"/>
            <a:ext cx="5157787" cy="42338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43FC8-3400-BE4C-B169-212C04BF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813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CAB5F-A3C3-9046-9C58-2983A3BCD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05281"/>
            <a:ext cx="5183188" cy="42338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10C7E-2B11-AB4B-99B4-F2087710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7162" y="6356351"/>
            <a:ext cx="457200" cy="347472"/>
          </a:xfrm>
        </p:spPr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7486-71E3-374F-8FCC-386970B7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E1951-08FA-ED4C-846E-EB5C4374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378" y="6356351"/>
            <a:ext cx="457200" cy="347472"/>
          </a:xfrm>
        </p:spPr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4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EDB3E-4808-EC47-80E4-AE11EA0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7162" y="6356351"/>
            <a:ext cx="457200" cy="347472"/>
          </a:xfrm>
        </p:spPr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0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E2E3-B410-0E4D-84D0-98489C76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D3D92-0E80-1149-B2E5-DF993B9B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8CA94-917E-7543-9BB9-F79029184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0DCCA-D981-7A4F-A203-8FE9876D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A362-2FCD-244E-9AE2-1A661F14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B9FFC-0006-8641-B68D-F65F31896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C9C11-3A4B-4F4D-A776-CEE8DD004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62271-EE5A-DC4F-ADE5-C21CE4BA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350000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7DB521-B0E5-9E46-BBD9-4559B73E111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804" y="6420820"/>
            <a:ext cx="466344" cy="40947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5BA6ED0C-EE28-DC48-A5BC-27224DF168D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084" y="6420820"/>
            <a:ext cx="557784" cy="4148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317327-A339-9C4C-8639-7E1DB0CE233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4948" y="6417716"/>
            <a:ext cx="484632" cy="4146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FA1F71-74FC-E545-8CC7-58EFEDD34C4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228" y="6418715"/>
            <a:ext cx="493776" cy="4105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BA515E-C95F-2148-8A5B-197BE2BFBF0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46" y="6401675"/>
            <a:ext cx="1642440" cy="53603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ED364-356D-5A4B-948D-479A25F2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893"/>
            <a:ext cx="10515600" cy="526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9A00-8CED-C44C-9AC3-A703A867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76111"/>
            <a:ext cx="10515600" cy="5100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A1A8-A276-C24C-A304-6FEFBA792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089" y="6469762"/>
            <a:ext cx="445911" cy="303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0B662815-6E7C-AF49-A41C-CEAF29F470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4269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7B08A2-977F-0941-BC22-92241F911E9B}"/>
              </a:ext>
            </a:extLst>
          </p:cNvPr>
          <p:cNvCxnSpPr/>
          <p:nvPr userDrawn="1"/>
        </p:nvCxnSpPr>
        <p:spPr>
          <a:xfrm>
            <a:off x="0" y="891280"/>
            <a:ext cx="121920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4000">
                  <a:schemeClr val="accent1"/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96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16AC79-E073-6F4D-B599-204CDEBF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C04A4-BD20-9C44-8707-CA940F1A9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0063" y="6417716"/>
            <a:ext cx="6439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SOFIA Instrument Roadmap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C00D18-8397-5943-ABBD-55C96D90DF50}"/>
              </a:ext>
            </a:extLst>
          </p:cNvPr>
          <p:cNvSpPr/>
          <p:nvPr/>
        </p:nvSpPr>
        <p:spPr>
          <a:xfrm>
            <a:off x="-4846" y="1629"/>
            <a:ext cx="1225488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46D618-6D31-B54A-BE32-468D107B8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364" y="6061354"/>
            <a:ext cx="777240" cy="6824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C47B1C-F5EC-BB4F-9134-EC1503980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308" y="6061354"/>
            <a:ext cx="859536" cy="6876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9E5F70-B50B-A249-BD58-B952A2F62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6207" y="6061354"/>
            <a:ext cx="914400" cy="685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5B6DB5-4495-4143-8C80-7A070BC64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3970" y="6061354"/>
            <a:ext cx="804672" cy="689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666A42-25DE-A143-919B-16FCEADAB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74" y="6085821"/>
            <a:ext cx="2311400" cy="762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B1BC72-4CF7-454E-A610-D7700492E2DF}"/>
              </a:ext>
            </a:extLst>
          </p:cNvPr>
          <p:cNvCxnSpPr/>
          <p:nvPr/>
        </p:nvCxnSpPr>
        <p:spPr>
          <a:xfrm>
            <a:off x="0" y="5870073"/>
            <a:ext cx="12252960" cy="0"/>
          </a:xfrm>
          <a:prstGeom prst="line">
            <a:avLst/>
          </a:prstGeom>
          <a:ln w="63500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4000">
                  <a:schemeClr val="accent1"/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94FDB07-C6A8-441C-BE37-3ACB0DEB5A6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74" y="1022797"/>
            <a:ext cx="10855668" cy="3801544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4D0DCA3E-19BD-ED4B-A490-3A6E5D14E3E5}"/>
              </a:ext>
            </a:extLst>
          </p:cNvPr>
          <p:cNvSpPr txBox="1">
            <a:spLocks/>
          </p:cNvSpPr>
          <p:nvPr/>
        </p:nvSpPr>
        <p:spPr>
          <a:xfrm>
            <a:off x="6944914" y="2775860"/>
            <a:ext cx="5247086" cy="2954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Allowing astronomers to study the solar system and beyond from 38,000-40,000 feet altitude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LEARN MORE: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SOFIA.USRA.EDU • NASA.GOV/SOFIA</a:t>
            </a:r>
          </a:p>
          <a:p>
            <a:pPr marL="0" indent="0">
              <a:spcAft>
                <a:spcPts val="24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D0626BA-9AB7-4242-BAAE-815F821427BC}"/>
              </a:ext>
            </a:extLst>
          </p:cNvPr>
          <p:cNvSpPr txBox="1">
            <a:spLocks/>
          </p:cNvSpPr>
          <p:nvPr/>
        </p:nvSpPr>
        <p:spPr>
          <a:xfrm>
            <a:off x="3329699" y="0"/>
            <a:ext cx="8688695" cy="2824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4800" dirty="0">
                <a:solidFill>
                  <a:schemeClr val="bg1"/>
                </a:solidFill>
              </a:rPr>
              <a:t>Stratospheric Observatory for Infrared Astronomy (SOFIA)</a:t>
            </a:r>
          </a:p>
        </p:txBody>
      </p:sp>
    </p:spTree>
    <p:extLst>
      <p:ext uri="{BB962C8B-B14F-4D97-AF65-F5344CB8AC3E}">
        <p14:creationId xmlns:p14="http://schemas.microsoft.com/office/powerpoint/2010/main" val="35995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2705" y="1127485"/>
            <a:ext cx="8930321" cy="1188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Arial Narrow" panose="020B0604020202020204" pitchFamily="34" charset="0"/>
              </a:rPr>
              <a:t>Stratospheric Observatory for Infrared Astronomy (SOFIA)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+mn-lt"/>
              </a:rPr>
              <a:t>World’s largest flying observatory features a 106-inch primary mirror and a telescope that weighs 37,500 pounds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7893"/>
            <a:ext cx="12192000" cy="52615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Infrared Astronomy in the Stratosphere</a:t>
            </a:r>
            <a:br>
              <a:rPr lang="en-US" sz="3600" dirty="0"/>
            </a:br>
            <a:r>
              <a:rPr lang="en-US" sz="2400" b="0" dirty="0">
                <a:latin typeface="+mn-lt"/>
              </a:rPr>
              <a:t>Making discoveries about our solar system and the universe</a:t>
            </a:r>
          </a:p>
        </p:txBody>
      </p:sp>
      <p:pic>
        <p:nvPicPr>
          <p:cNvPr id="6" name="Picture Placeholder 8" descr="SOFIA-Door-Open.png">
            <a:extLst>
              <a:ext uri="{FF2B5EF4-FFF2-40B4-BE49-F238E27FC236}">
                <a16:creationId xmlns:a16="http://schemas.microsoft.com/office/drawing/2014/main" id="{18A5AAB2-0726-F54C-B8D7-0F1E1FD177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20"/>
          <a:stretch>
            <a:fillRect/>
          </a:stretch>
        </p:blipFill>
        <p:spPr>
          <a:xfrm>
            <a:off x="4801319" y="1127485"/>
            <a:ext cx="6552481" cy="2485650"/>
          </a:xfrm>
          <a:prstGeom prst="rect">
            <a:avLst/>
          </a:prstGeom>
          <a:ln>
            <a:noFill/>
          </a:ln>
          <a:effectLst>
            <a:outerShdw blurRad="635000" sx="110000" sy="110000" algn="ctr" rotWithShape="0">
              <a:schemeClr val="bg1">
                <a:alpha val="35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3B2A43-8556-6E46-8017-DAE95FB89A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255" y="3680271"/>
            <a:ext cx="1925053" cy="1925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9556D-FB15-324F-A755-20E4ABBFF4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923" y="3665057"/>
            <a:ext cx="1925054" cy="1925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B3009-2FA0-674C-978A-C20F502471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517" y="3607204"/>
            <a:ext cx="2397020" cy="20763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ACA35-7974-EA4C-AD1A-134E4EFCEC5D}"/>
              </a:ext>
            </a:extLst>
          </p:cNvPr>
          <p:cNvSpPr txBox="1"/>
          <p:nvPr/>
        </p:nvSpPr>
        <p:spPr>
          <a:xfrm>
            <a:off x="372705" y="2247356"/>
            <a:ext cx="3368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Missions fly above 99% of the Earth’s water vapor, enabling studies of the universe at infrared wavelengths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D8D21-966E-1C4B-8316-14F330FC820B}"/>
              </a:ext>
            </a:extLst>
          </p:cNvPr>
          <p:cNvSpPr txBox="1"/>
          <p:nvPr/>
        </p:nvSpPr>
        <p:spPr>
          <a:xfrm>
            <a:off x="2329255" y="5605324"/>
            <a:ext cx="192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Birth of Stars and Planets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5B82D-972F-2747-AA82-00952C04CEB7}"/>
              </a:ext>
            </a:extLst>
          </p:cNvPr>
          <p:cNvSpPr txBox="1"/>
          <p:nvPr/>
        </p:nvSpPr>
        <p:spPr>
          <a:xfrm>
            <a:off x="5071940" y="5605324"/>
            <a:ext cx="239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Path to Life: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Our Interstellar Origins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1324F6-4479-594A-86BA-27288791EA88}"/>
              </a:ext>
            </a:extLst>
          </p:cNvPr>
          <p:cNvSpPr txBox="1"/>
          <p:nvPr/>
        </p:nvSpPr>
        <p:spPr>
          <a:xfrm>
            <a:off x="7896517" y="5603626"/>
            <a:ext cx="239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Magnetic Fields and the Distant 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9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F0A63A-F701-0849-B70C-BCB11148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SOFIA Boeing 747-SP Platform Layout</a:t>
            </a:r>
          </a:p>
        </p:txBody>
      </p:sp>
      <p:pic>
        <p:nvPicPr>
          <p:cNvPr id="4" name="Picture 3" descr="SOFIA-cutaway.png">
            <a:extLst>
              <a:ext uri="{FF2B5EF4-FFF2-40B4-BE49-F238E27FC236}">
                <a16:creationId xmlns:a16="http://schemas.microsoft.com/office/drawing/2014/main" id="{E2E5B8E4-97CC-0241-A3E1-1F5A962EA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391269"/>
            <a:ext cx="9448800" cy="3466742"/>
          </a:xfrm>
          <a:prstGeom prst="rect">
            <a:avLst/>
          </a:prstGeom>
          <a:effectLst>
            <a:outerShdw blurRad="635000" sx="110000" sy="110000" algn="ctr" rotWithShape="0">
              <a:schemeClr val="bg1">
                <a:alpha val="35000"/>
              </a:schemeClr>
            </a:outerShdw>
          </a:effectLst>
        </p:spPr>
      </p:pic>
      <p:pic>
        <p:nvPicPr>
          <p:cNvPr id="5" name="Picture 1026">
            <a:extLst>
              <a:ext uri="{FF2B5EF4-FFF2-40B4-BE49-F238E27FC236}">
                <a16:creationId xmlns:a16="http://schemas.microsoft.com/office/drawing/2014/main" id="{988F6F2B-8916-0649-9277-C9CE333B7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39" y="3733360"/>
            <a:ext cx="2656330" cy="223691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0" sx="110000" sy="110000" algn="ctr" rotWithShape="0">
              <a:schemeClr val="bg1">
                <a:alpha val="35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7F05A5-DB89-B44A-B6C2-7FE9E45A69DC}"/>
              </a:ext>
            </a:extLst>
          </p:cNvPr>
          <p:cNvSpPr txBox="1"/>
          <p:nvPr/>
        </p:nvSpPr>
        <p:spPr>
          <a:xfrm>
            <a:off x="876300" y="1028567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Educators/Ambassadors Workstation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B0D6F8-DD53-DC4A-98A0-10B7031F2931}"/>
              </a:ext>
            </a:extLst>
          </p:cNvPr>
          <p:cNvCxnSpPr/>
          <p:nvPr/>
        </p:nvCxnSpPr>
        <p:spPr>
          <a:xfrm>
            <a:off x="2564296" y="1391269"/>
            <a:ext cx="2186608" cy="1371809"/>
          </a:xfrm>
          <a:prstGeom prst="straightConnector1">
            <a:avLst/>
          </a:prstGeom>
          <a:ln w="444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FED6DF7-E6D7-1E45-B8BF-791A562B67A4}"/>
              </a:ext>
            </a:extLst>
          </p:cNvPr>
          <p:cNvSpPr txBox="1"/>
          <p:nvPr/>
        </p:nvSpPr>
        <p:spPr>
          <a:xfrm>
            <a:off x="5086350" y="1167727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Scientists, engineers, telescope operators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9317CE-F796-6046-B686-C422228D6744}"/>
              </a:ext>
            </a:extLst>
          </p:cNvPr>
          <p:cNvCxnSpPr>
            <a:cxnSpLocks/>
          </p:cNvCxnSpPr>
          <p:nvPr/>
        </p:nvCxnSpPr>
        <p:spPr>
          <a:xfrm flipH="1">
            <a:off x="5608320" y="1690947"/>
            <a:ext cx="1021080" cy="1332669"/>
          </a:xfrm>
          <a:prstGeom prst="straightConnector1">
            <a:avLst/>
          </a:prstGeom>
          <a:ln w="444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4A030AD-7B7F-FC45-BFAA-831E560C32FF}"/>
              </a:ext>
            </a:extLst>
          </p:cNvPr>
          <p:cNvSpPr txBox="1"/>
          <p:nvPr/>
        </p:nvSpPr>
        <p:spPr>
          <a:xfrm>
            <a:off x="8380559" y="1923284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2.7-meter telescope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BF6175-A66C-4D49-9108-E72E6D43D29C}"/>
              </a:ext>
            </a:extLst>
          </p:cNvPr>
          <p:cNvCxnSpPr>
            <a:cxnSpLocks/>
          </p:cNvCxnSpPr>
          <p:nvPr/>
        </p:nvCxnSpPr>
        <p:spPr>
          <a:xfrm flipH="1">
            <a:off x="9180576" y="2234279"/>
            <a:ext cx="476805" cy="1194721"/>
          </a:xfrm>
          <a:prstGeom prst="straightConnector1">
            <a:avLst/>
          </a:prstGeom>
          <a:ln w="444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81E9BF5-101C-D942-864C-6718196C3819}"/>
              </a:ext>
            </a:extLst>
          </p:cNvPr>
          <p:cNvSpPr txBox="1"/>
          <p:nvPr/>
        </p:nvSpPr>
        <p:spPr>
          <a:xfrm>
            <a:off x="10264737" y="2150314"/>
            <a:ext cx="1535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Open cavity </a:t>
            </a:r>
            <a:b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(door not shown)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7E6695-8BC1-CB44-A84A-E5C7E7687411}"/>
              </a:ext>
            </a:extLst>
          </p:cNvPr>
          <p:cNvCxnSpPr>
            <a:cxnSpLocks/>
          </p:cNvCxnSpPr>
          <p:nvPr/>
        </p:nvCxnSpPr>
        <p:spPr>
          <a:xfrm flipH="1">
            <a:off x="9627705" y="2593275"/>
            <a:ext cx="705015" cy="413446"/>
          </a:xfrm>
          <a:prstGeom prst="straightConnector1">
            <a:avLst/>
          </a:prstGeom>
          <a:ln w="444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26AC383-411E-3648-A1C6-467C9E00B712}"/>
              </a:ext>
            </a:extLst>
          </p:cNvPr>
          <p:cNvSpPr txBox="1"/>
          <p:nvPr/>
        </p:nvSpPr>
        <p:spPr>
          <a:xfrm>
            <a:off x="7612844" y="5220713"/>
            <a:ext cx="1535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Pressurized bulkhead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ED58630-944F-9045-B83E-94BF596515F1}"/>
              </a:ext>
            </a:extLst>
          </p:cNvPr>
          <p:cNvCxnSpPr>
            <a:cxnSpLocks/>
          </p:cNvCxnSpPr>
          <p:nvPr/>
        </p:nvCxnSpPr>
        <p:spPr>
          <a:xfrm flipV="1">
            <a:off x="8290560" y="4120896"/>
            <a:ext cx="126575" cy="1099817"/>
          </a:xfrm>
          <a:prstGeom prst="straightConnector1">
            <a:avLst/>
          </a:prstGeom>
          <a:ln w="444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EB066EE-E1B8-AD4F-A427-6E4E72842486}"/>
              </a:ext>
            </a:extLst>
          </p:cNvPr>
          <p:cNvSpPr txBox="1"/>
          <p:nvPr/>
        </p:nvSpPr>
        <p:spPr>
          <a:xfrm>
            <a:off x="5861685" y="4777752"/>
            <a:ext cx="1535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Science instruments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EF2ECA-CCD5-5F47-A7DF-80000A8A917C}"/>
              </a:ext>
            </a:extLst>
          </p:cNvPr>
          <p:cNvCxnSpPr>
            <a:cxnSpLocks/>
          </p:cNvCxnSpPr>
          <p:nvPr/>
        </p:nvCxnSpPr>
        <p:spPr>
          <a:xfrm flipV="1">
            <a:off x="6729984" y="3429767"/>
            <a:ext cx="1158431" cy="1347985"/>
          </a:xfrm>
          <a:prstGeom prst="straightConnector1">
            <a:avLst/>
          </a:prstGeom>
          <a:ln w="444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15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08B9-6DF7-474C-923D-D33AF448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SOFIA Science Instrument Suite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32A87-5FDA-F447-A51D-56C99203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334"/>
          <a:stretch/>
        </p:blipFill>
        <p:spPr>
          <a:xfrm>
            <a:off x="578194" y="1042416"/>
            <a:ext cx="7764367" cy="5719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02286D-3C94-3047-816F-93FDE7F4D55B}"/>
              </a:ext>
            </a:extLst>
          </p:cNvPr>
          <p:cNvSpPr txBox="1"/>
          <p:nvPr/>
        </p:nvSpPr>
        <p:spPr>
          <a:xfrm>
            <a:off x="8619744" y="1463040"/>
            <a:ext cx="2950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SOFIA’s instruments bridge gaps in between existing ground-based observatories, like ALMA, and future space telescopes like JWST.</a:t>
            </a:r>
          </a:p>
        </p:txBody>
      </p:sp>
    </p:spTree>
    <p:extLst>
      <p:ext uri="{BB962C8B-B14F-4D97-AF65-F5344CB8AC3E}">
        <p14:creationId xmlns:p14="http://schemas.microsoft.com/office/powerpoint/2010/main" val="290321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4ADA1-A30F-4747-BAF9-A1C18EBA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SOFIA Science: Pluto’s Atmosphere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D79AE-8CEE-4247-B938-CF64E9AEEF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42" y="1117504"/>
            <a:ext cx="3801615" cy="30974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4852DF-E04F-D241-8255-889121947C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233" y="3331464"/>
            <a:ext cx="4050632" cy="2791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CCFAB9-1173-2E44-87B1-EC03E010D3AF}"/>
              </a:ext>
            </a:extLst>
          </p:cNvPr>
          <p:cNvSpPr txBox="1"/>
          <p:nvPr/>
        </p:nvSpPr>
        <p:spPr>
          <a:xfrm>
            <a:off x="4498848" y="1493257"/>
            <a:ext cx="1267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/>
              <a:t>Image: Blue haze from New Horizons.</a:t>
            </a:r>
          </a:p>
          <a:p>
            <a:endParaRPr lang="en-US" altLang="en-US" sz="1400" dirty="0"/>
          </a:p>
          <a:p>
            <a:r>
              <a:rPr lang="en-US" altLang="en-US" sz="1400" dirty="0"/>
              <a:t>Graph: Light curve from SOFIA</a:t>
            </a: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8D147-FB28-6A41-B4C4-EC6A75052D71}"/>
              </a:ext>
            </a:extLst>
          </p:cNvPr>
          <p:cNvSpPr txBox="1"/>
          <p:nvPr/>
        </p:nvSpPr>
        <p:spPr>
          <a:xfrm>
            <a:off x="6096000" y="1117504"/>
            <a:ext cx="56936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 Black" panose="020B0604020202020204" pitchFamily="34" charset="0"/>
              </a:rPr>
              <a:t>Clues Hidden in Pluto’s Haze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Images from the New Horizons spacecraft show a blue haze.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SOFIA studied Pluto two weeks before the spacecraft arrived.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SOFIA’s multiwavelength observations reveal the particles in the haze are 1,000 times smaller than a human hair, which scatter blue light and create the tint.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haze also thickens and fades in a regular cycle. This suggests Pluto may be able to hold on to its atmosphere, even as it moves farther from the Sun in its orbit.</a:t>
            </a:r>
          </a:p>
        </p:txBody>
      </p:sp>
    </p:spTree>
    <p:extLst>
      <p:ext uri="{BB962C8B-B14F-4D97-AF65-F5344CB8AC3E}">
        <p14:creationId xmlns:p14="http://schemas.microsoft.com/office/powerpoint/2010/main" val="75844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6E6CD-04E4-FC42-B4FC-F9B72F17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SOFIA Science: Milky 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E4F42-F7CA-4241-8409-7C9A51696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2080"/>
            <a:ext cx="12205799" cy="31674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662B77-4F02-0840-8BB4-B3C2EBF7A943}"/>
              </a:ext>
            </a:extLst>
          </p:cNvPr>
          <p:cNvSpPr txBox="1"/>
          <p:nvPr/>
        </p:nvSpPr>
        <p:spPr>
          <a:xfrm>
            <a:off x="243840" y="4693920"/>
            <a:ext cx="1146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SOFIA mapped the center of our Milky Way Galaxy, including the ring of gas and dust surrounding the central black hole. The mid-infrared wavelengths observed by SOFIA reveal details that other observatories could not detect.</a:t>
            </a:r>
          </a:p>
        </p:txBody>
      </p:sp>
    </p:spTree>
    <p:extLst>
      <p:ext uri="{BB962C8B-B14F-4D97-AF65-F5344CB8AC3E}">
        <p14:creationId xmlns:p14="http://schemas.microsoft.com/office/powerpoint/2010/main" val="343946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8107-2F33-A04F-8354-FA952597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SOFIA Science: Star and Galaxy 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0AAEFC-DA04-C144-9EA3-67F357DE90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321" y="1066801"/>
            <a:ext cx="4495799" cy="411479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2FC6FA0-95EC-0840-9DED-A0D0B5E52F56}"/>
              </a:ext>
            </a:extLst>
          </p:cNvPr>
          <p:cNvGrpSpPr/>
          <p:nvPr/>
        </p:nvGrpSpPr>
        <p:grpSpPr>
          <a:xfrm>
            <a:off x="1493516" y="1067802"/>
            <a:ext cx="9108430" cy="4170122"/>
            <a:chOff x="457194" y="-22709"/>
            <a:chExt cx="12978429" cy="5941926"/>
          </a:xfrm>
        </p:grpSpPr>
        <p:pic>
          <p:nvPicPr>
            <p:cNvPr id="10" name="Picture 2" descr="pasted-image.pdf">
              <a:extLst>
                <a:ext uri="{FF2B5EF4-FFF2-40B4-BE49-F238E27FC236}">
                  <a16:creationId xmlns:a16="http://schemas.microsoft.com/office/drawing/2014/main" id="{58BDC105-CA06-9D43-ABA2-A2A121C70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57197" y="-22708"/>
              <a:ext cx="6514560" cy="5861671"/>
            </a:xfrm>
            <a:prstGeom prst="rect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85854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4A8F634-B196-2149-A307-F47D176B05A8}"/>
                </a:ext>
              </a:extLst>
            </p:cNvPr>
            <p:cNvGrpSpPr/>
            <p:nvPr/>
          </p:nvGrpSpPr>
          <p:grpSpPr>
            <a:xfrm>
              <a:off x="457194" y="-22709"/>
              <a:ext cx="12978429" cy="5941926"/>
              <a:chOff x="17460" y="0"/>
              <a:chExt cx="12978429" cy="5941926"/>
            </a:xfrm>
          </p:grpSpPr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87334901-71DE-1A45-927A-2B478585F422}"/>
                  </a:ext>
                </a:extLst>
              </p:cNvPr>
              <p:cNvSpPr txBox="1"/>
              <p:nvPr/>
            </p:nvSpPr>
            <p:spPr bwMode="auto">
              <a:xfrm>
                <a:off x="17460" y="0"/>
                <a:ext cx="1954371" cy="7569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square" lIns="0" tIns="0" rIns="0" bIns="0" anchor="ctr">
                <a:noAutofit/>
              </a:bodyPr>
              <a:lstStyle>
                <a:defPPr>
                  <a:defRPr lang="en-US"/>
                </a:defPPr>
              </a:lstStyle>
              <a:p>
                <a:pPr algn="ctr" eaLnBrk="1">
                  <a:defRPr/>
                </a:pPr>
                <a:r>
                  <a:rPr lang="en-US" altLang="en-US" sz="18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NGC 1068</a:t>
                </a:r>
              </a:p>
            </p:txBody>
          </p:sp>
          <p:sp>
            <p:nvSpPr>
              <p:cNvPr id="13" name="Text Box 5">
                <a:extLst>
                  <a:ext uri="{FF2B5EF4-FFF2-40B4-BE49-F238E27FC236}">
                    <a16:creationId xmlns:a16="http://schemas.microsoft.com/office/drawing/2014/main" id="{5CCACC1E-A2E9-0C42-838F-C96AFCD464AD}"/>
                  </a:ext>
                </a:extLst>
              </p:cNvPr>
              <p:cNvSpPr txBox="1"/>
              <p:nvPr/>
            </p:nvSpPr>
            <p:spPr bwMode="auto">
              <a:xfrm>
                <a:off x="6779573" y="4363164"/>
                <a:ext cx="6216316" cy="15787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anchor="ctr">
                <a:spAutoFit/>
              </a:bodyPr>
              <a:lstStyle>
                <a:defPPr>
                  <a:defRPr lang="en-US"/>
                </a:defPPr>
              </a:lstStyle>
              <a:p>
                <a:pPr>
                  <a:defRPr/>
                </a:pPr>
                <a:r>
                  <a:rPr lang="en-US" altLang="en-US" sz="1800" b="0" dirty="0">
                    <a:solidFill>
                      <a:srgbClr val="FFFFFF"/>
                    </a:solidFill>
                  </a:rPr>
                  <a:t>SOFIA </a:t>
                </a:r>
                <a:r>
                  <a:rPr lang="en-US" altLang="en-US" sz="1800" dirty="0">
                    <a:solidFill>
                      <a:srgbClr val="FFFFFF"/>
                    </a:solidFill>
                  </a:rPr>
                  <a:t>magnetic fields (streamlines) over an image from Hubble, Sloan Digital Sky Survey and the Nuclear Spectroscopic Array.</a:t>
                </a:r>
                <a:endParaRPr lang="en-US" altLang="en-US" sz="1800" b="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980205C-D421-8B45-8DB8-8E4499DE379F}"/>
              </a:ext>
            </a:extLst>
          </p:cNvPr>
          <p:cNvSpPr txBox="1"/>
          <p:nvPr/>
        </p:nvSpPr>
        <p:spPr>
          <a:xfrm>
            <a:off x="1493516" y="5298884"/>
            <a:ext cx="899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 Black" panose="020B0604020202020204" pitchFamily="34" charset="0"/>
              </a:rPr>
              <a:t>Do magnetic fields control the spiral structure of this galaxy?</a:t>
            </a:r>
          </a:p>
          <a:p>
            <a:r>
              <a:rPr lang="en-US" dirty="0"/>
              <a:t>A new instrument on SOFIA is allowing astronomers to study the role of magnetic fields in star and galaxy formation, including how spiral galaxies get their iconic shape.</a:t>
            </a:r>
          </a:p>
        </p:txBody>
      </p:sp>
    </p:spTree>
    <p:extLst>
      <p:ext uri="{BB962C8B-B14F-4D97-AF65-F5344CB8AC3E}">
        <p14:creationId xmlns:p14="http://schemas.microsoft.com/office/powerpoint/2010/main" val="318582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B760-9DE4-BE40-AB82-81D5B76E8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SOFIA Science: Interstellar Dust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97111-D6C6-5A4F-8521-51CEB90306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32" y="1207008"/>
            <a:ext cx="5408968" cy="413385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8585B-98C4-4048-B456-B4AD663D593A}"/>
              </a:ext>
            </a:extLst>
          </p:cNvPr>
          <p:cNvSpPr txBox="1"/>
          <p:nvPr/>
        </p:nvSpPr>
        <p:spPr>
          <a:xfrm>
            <a:off x="6754368" y="1207008"/>
            <a:ext cx="4876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 Black" panose="020B0604020202020204" pitchFamily="34" charset="0"/>
              </a:rPr>
              <a:t>SOFIA shows interstellar dust survives a supernova explosion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supernova blast wave propagates through space at more than 6,000 miles per second and should destroy nearly everything in its path.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SOFIA found 10 times more dust than expected around Supernova 1987A.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discovery suggests dust, a building block of stars and planet, may be able to reform or grow in the wake of a supernova explosion.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867B8-8B34-2847-ACFF-5FDF20008CAB}"/>
              </a:ext>
            </a:extLst>
          </p:cNvPr>
          <p:cNvSpPr txBox="1"/>
          <p:nvPr/>
        </p:nvSpPr>
        <p:spPr>
          <a:xfrm>
            <a:off x="707136" y="5510784"/>
            <a:ext cx="5388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Illustration of the blast wave passing through the ring of dust around Supernova 1987A.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4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CD08C-0C38-F743-8059-FBC4BEA5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SOFIA Science: Path to Life and Interstellar Origins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2F3A5-8EB0-3746-9F04-05C9AE1720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35" y="1660637"/>
            <a:ext cx="5115218" cy="329327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988B67-7F66-0C47-80B2-BBEB6DD6FA6E}"/>
              </a:ext>
            </a:extLst>
          </p:cNvPr>
          <p:cNvSpPr txBox="1"/>
          <p:nvPr/>
        </p:nvSpPr>
        <p:spPr>
          <a:xfrm>
            <a:off x="6096000" y="1097280"/>
            <a:ext cx="56570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spc="-2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 Black" panose="020B0604020202020204" pitchFamily="34" charset="0"/>
              </a:rPr>
              <a:t>SOFIA Found the Universe’s First Type of Molecule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Helium and hydrogen combined to form helium hydride, the universe’s first molecule, about 100,000 years after the Big Bang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Helium hydride was the first step in a chemical evolution, that transformed the universe from simple molecules to the complex place it is today.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Helium hydride should be present in some parts of the modern universe, but it had never been found in space — until SOFIA detected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SOFIA’s detection confirms a key part of the basic understanding of the early universe.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C2FF5-B2E2-5F4F-A75C-E1A9C6D1B0BF}"/>
              </a:ext>
            </a:extLst>
          </p:cNvPr>
          <p:cNvSpPr txBox="1"/>
          <p:nvPr/>
        </p:nvSpPr>
        <p:spPr>
          <a:xfrm>
            <a:off x="368074" y="5181600"/>
            <a:ext cx="5484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of planetary nebula 7027 (Hubble) and illustration of helium hydride molecules SOFIA detected.</a:t>
            </a:r>
          </a:p>
        </p:txBody>
      </p:sp>
    </p:spTree>
    <p:extLst>
      <p:ext uri="{BB962C8B-B14F-4D97-AF65-F5344CB8AC3E}">
        <p14:creationId xmlns:p14="http://schemas.microsoft.com/office/powerpoint/2010/main" val="1277598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13964</TotalTime>
  <Words>609</Words>
  <Application>Microsoft Macintosh PowerPoint</Application>
  <PresentationFormat>Widescreen</PresentationFormat>
  <Paragraphs>53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Avenir Book</vt:lpstr>
      <vt:lpstr>Calibri</vt:lpstr>
      <vt:lpstr>Century Gothic</vt:lpstr>
      <vt:lpstr>Office Theme</vt:lpstr>
      <vt:lpstr>PowerPoint Presentation</vt:lpstr>
      <vt:lpstr>Infrared Astronomy in the Stratosphere Making discoveries about our solar system and the universe</vt:lpstr>
      <vt:lpstr>SOFIA Boeing 747-SP Platform Layout</vt:lpstr>
      <vt:lpstr>SOFIA Science Instrument Suite</vt:lpstr>
      <vt:lpstr>SOFIA Science: Pluto’s Atmosphere</vt:lpstr>
      <vt:lpstr>SOFIA Science: Milky Way</vt:lpstr>
      <vt:lpstr>SOFIA Science: Star and Galaxy Formation</vt:lpstr>
      <vt:lpstr>SOFIA Science: Interstellar Dust</vt:lpstr>
      <vt:lpstr>SOFIA Science: Path to Life and Interstellar Origins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Proudfit, Leslie W. (ARC-PX)[Universities Space Research Association (USRA)]</cp:lastModifiedBy>
  <cp:revision>700</cp:revision>
  <cp:lastPrinted>2018-07-17T14:46:41Z</cp:lastPrinted>
  <dcterms:created xsi:type="dcterms:W3CDTF">2018-05-07T19:18:22Z</dcterms:created>
  <dcterms:modified xsi:type="dcterms:W3CDTF">2020-10-05T19:50:07Z</dcterms:modified>
</cp:coreProperties>
</file>